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260" r:id="rId2"/>
    <p:sldId id="400" r:id="rId3"/>
    <p:sldId id="398" r:id="rId4"/>
    <p:sldId id="399" r:id="rId5"/>
    <p:sldId id="426" r:id="rId6"/>
    <p:sldId id="401" r:id="rId7"/>
    <p:sldId id="402" r:id="rId8"/>
    <p:sldId id="441" r:id="rId9"/>
    <p:sldId id="404" r:id="rId10"/>
    <p:sldId id="405" r:id="rId11"/>
    <p:sldId id="406" r:id="rId12"/>
    <p:sldId id="407" r:id="rId13"/>
    <p:sldId id="411" r:id="rId14"/>
    <p:sldId id="408" r:id="rId15"/>
    <p:sldId id="409" r:id="rId16"/>
    <p:sldId id="428" r:id="rId17"/>
    <p:sldId id="427" r:id="rId18"/>
    <p:sldId id="430" r:id="rId19"/>
    <p:sldId id="423" r:id="rId20"/>
    <p:sldId id="410" r:id="rId21"/>
    <p:sldId id="384" r:id="rId22"/>
    <p:sldId id="424" r:id="rId23"/>
    <p:sldId id="388" r:id="rId24"/>
    <p:sldId id="412" r:id="rId25"/>
    <p:sldId id="413" r:id="rId26"/>
    <p:sldId id="414" r:id="rId27"/>
    <p:sldId id="392" r:id="rId28"/>
    <p:sldId id="415" r:id="rId29"/>
    <p:sldId id="431" r:id="rId30"/>
    <p:sldId id="436" r:id="rId31"/>
    <p:sldId id="437" r:id="rId32"/>
    <p:sldId id="440"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57" r:id="rId49"/>
    <p:sldId id="467" r:id="rId50"/>
    <p:sldId id="458" r:id="rId51"/>
    <p:sldId id="459" r:id="rId52"/>
    <p:sldId id="460" r:id="rId53"/>
    <p:sldId id="461" r:id="rId54"/>
    <p:sldId id="464" r:id="rId55"/>
    <p:sldId id="466" r:id="rId56"/>
  </p:sldIdLst>
  <p:sldSz cx="9144000" cy="6858000" type="screen4x3"/>
  <p:notesSz cx="6805613" cy="9944100"/>
  <p:defaultTextStyle>
    <a:defPPr>
      <a:defRPr lang="nl-N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66FF"/>
    <a:srgbClr val="3D6BFF"/>
    <a:srgbClr val="003876"/>
    <a:srgbClr val="3399FF"/>
    <a:srgbClr val="FFFFFF"/>
    <a:srgbClr val="A50021"/>
    <a:srgbClr val="F86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08"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2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1"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93187" name="Rectangle 3"/>
          <p:cNvSpPr>
            <a:spLocks noGrp="1" noChangeArrowheads="1"/>
          </p:cNvSpPr>
          <p:nvPr>
            <p:ph type="dt" sz="quarter" idx="1"/>
          </p:nvPr>
        </p:nvSpPr>
        <p:spPr bwMode="auto">
          <a:xfrm>
            <a:off x="3854928"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93188" name="Rectangle 4"/>
          <p:cNvSpPr>
            <a:spLocks noGrp="1" noChangeArrowheads="1"/>
          </p:cNvSpPr>
          <p:nvPr>
            <p:ph type="ftr" sz="quarter" idx="2"/>
          </p:nvPr>
        </p:nvSpPr>
        <p:spPr bwMode="auto">
          <a:xfrm>
            <a:off x="1" y="9445546"/>
            <a:ext cx="2949099"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93189" name="Rectangle 5"/>
          <p:cNvSpPr>
            <a:spLocks noGrp="1" noChangeArrowheads="1"/>
          </p:cNvSpPr>
          <p:nvPr>
            <p:ph type="sldNum" sz="quarter" idx="3"/>
          </p:nvPr>
        </p:nvSpPr>
        <p:spPr bwMode="auto">
          <a:xfrm>
            <a:off x="3854928" y="9445546"/>
            <a:ext cx="2949099"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EBC93B9-9ACF-42D4-80DC-AE8476B13FCC}" type="slidenum">
              <a:rPr lang="nl-NL"/>
              <a:pPr>
                <a:defRPr/>
              </a:pPr>
              <a:t>‹nr.›</a:t>
            </a:fld>
            <a:endParaRPr lang="nl-NL"/>
          </a:p>
        </p:txBody>
      </p:sp>
    </p:spTree>
    <p:extLst>
      <p:ext uri="{BB962C8B-B14F-4D97-AF65-F5344CB8AC3E}">
        <p14:creationId xmlns:p14="http://schemas.microsoft.com/office/powerpoint/2010/main" val="356149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8195" name="Rectangle 3"/>
          <p:cNvSpPr>
            <a:spLocks noGrp="1" noChangeArrowheads="1"/>
          </p:cNvSpPr>
          <p:nvPr>
            <p:ph type="dt" idx="1"/>
          </p:nvPr>
        </p:nvSpPr>
        <p:spPr bwMode="auto">
          <a:xfrm>
            <a:off x="3854928"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41988"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0562" y="4723567"/>
            <a:ext cx="5444490" cy="447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8198" name="Rectangle 6"/>
          <p:cNvSpPr>
            <a:spLocks noGrp="1" noChangeArrowheads="1"/>
          </p:cNvSpPr>
          <p:nvPr>
            <p:ph type="ftr" sz="quarter" idx="4"/>
          </p:nvPr>
        </p:nvSpPr>
        <p:spPr bwMode="auto">
          <a:xfrm>
            <a:off x="1" y="9445546"/>
            <a:ext cx="2949099"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8199" name="Rectangle 7"/>
          <p:cNvSpPr>
            <a:spLocks noGrp="1" noChangeArrowheads="1"/>
          </p:cNvSpPr>
          <p:nvPr>
            <p:ph type="sldNum" sz="quarter" idx="5"/>
          </p:nvPr>
        </p:nvSpPr>
        <p:spPr bwMode="auto">
          <a:xfrm>
            <a:off x="3854928" y="9445546"/>
            <a:ext cx="2949099"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88933C3-D33C-47D6-8188-A5F72AB1CF2E}" type="slidenum">
              <a:rPr lang="nl-NL"/>
              <a:pPr>
                <a:defRPr/>
              </a:pPr>
              <a:t>‹nr.›</a:t>
            </a:fld>
            <a:endParaRPr lang="nl-NL"/>
          </a:p>
        </p:txBody>
      </p:sp>
    </p:spTree>
    <p:extLst>
      <p:ext uri="{BB962C8B-B14F-4D97-AF65-F5344CB8AC3E}">
        <p14:creationId xmlns:p14="http://schemas.microsoft.com/office/powerpoint/2010/main" val="1149683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txBox="1">
            <a:spLocks noGrp="1" noChangeArrowheads="1"/>
          </p:cNvSpPr>
          <p:nvPr/>
        </p:nvSpPr>
        <p:spPr bwMode="auto">
          <a:xfrm>
            <a:off x="3854928" y="0"/>
            <a:ext cx="2939581" cy="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r>
              <a:rPr lang="en-US" sz="1200">
                <a:solidFill>
                  <a:srgbClr val="000000"/>
                </a:solidFill>
                <a:latin typeface="Calibri" pitchFamily="34" charset="0"/>
              </a:rPr>
              <a:t>02/06/11</a:t>
            </a:r>
          </a:p>
        </p:txBody>
      </p:sp>
      <p:sp>
        <p:nvSpPr>
          <p:cNvPr id="53251" name="Rectangle 12"/>
          <p:cNvSpPr txBox="1">
            <a:spLocks noGrp="1" noChangeArrowheads="1"/>
          </p:cNvSpPr>
          <p:nvPr/>
        </p:nvSpPr>
        <p:spPr bwMode="auto">
          <a:xfrm>
            <a:off x="3854928" y="9445546"/>
            <a:ext cx="2939581" cy="48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AFD6E063-3174-4F77-A45D-74445F0235DF}" type="slidenum">
              <a:rPr lang="en-US" sz="1200">
                <a:solidFill>
                  <a:srgbClr val="000000"/>
                </a:solidFill>
                <a:latin typeface="Calibri" pitchFamily="34" charset="0"/>
                <a:cs typeface="Arial" pitchFamily="34" charset="0"/>
              </a:rPr>
              <a:pPr algn="r" eaLnBrk="1" hangingPunct="1">
                <a:buClr>
                  <a:srgbClr val="000000"/>
                </a:buClr>
                <a:buSzPct val="100000"/>
                <a:buFont typeface="Times New Roman" pitchFamily="18" charset="0"/>
                <a:buNone/>
              </a:pPr>
              <a:t>12</a:t>
            </a:fld>
            <a:endParaRPr lang="en-US" sz="1200">
              <a:solidFill>
                <a:srgbClr val="000000"/>
              </a:solidFill>
              <a:latin typeface="Calibri" pitchFamily="34" charset="0"/>
              <a:cs typeface="Arial" pitchFamily="34"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txBox="1">
            <a:spLocks noGrp="1" noChangeArrowheads="1"/>
          </p:cNvSpPr>
          <p:nvPr/>
        </p:nvSpPr>
        <p:spPr bwMode="auto">
          <a:xfrm>
            <a:off x="3854928" y="0"/>
            <a:ext cx="2939581" cy="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r>
              <a:rPr lang="en-US" sz="1200">
                <a:solidFill>
                  <a:srgbClr val="000000"/>
                </a:solidFill>
                <a:latin typeface="Calibri" pitchFamily="34" charset="0"/>
              </a:rPr>
              <a:t>02/06/11</a:t>
            </a:r>
          </a:p>
        </p:txBody>
      </p:sp>
      <p:sp>
        <p:nvSpPr>
          <p:cNvPr id="54275" name="Rectangle 12"/>
          <p:cNvSpPr txBox="1">
            <a:spLocks noGrp="1" noChangeArrowheads="1"/>
          </p:cNvSpPr>
          <p:nvPr/>
        </p:nvSpPr>
        <p:spPr bwMode="auto">
          <a:xfrm>
            <a:off x="3854928" y="9445546"/>
            <a:ext cx="2939581" cy="48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EAF79F2A-8F6F-45BC-AF5B-7B690B97D7FD}" type="slidenum">
              <a:rPr lang="en-US" sz="1200">
                <a:solidFill>
                  <a:srgbClr val="000000"/>
                </a:solidFill>
                <a:latin typeface="Calibri" pitchFamily="34" charset="0"/>
                <a:cs typeface="Arial" pitchFamily="34" charset="0"/>
              </a:rPr>
              <a:pPr algn="r" eaLnBrk="1" hangingPunct="1">
                <a:buClr>
                  <a:srgbClr val="000000"/>
                </a:buClr>
                <a:buSzPct val="100000"/>
                <a:buFont typeface="Times New Roman" pitchFamily="18" charset="0"/>
                <a:buNone/>
              </a:pPr>
              <a:t>13</a:t>
            </a:fld>
            <a:endParaRPr lang="en-US" sz="1200">
              <a:solidFill>
                <a:srgbClr val="000000"/>
              </a:solidFill>
              <a:latin typeface="Calibri" pitchFamily="34" charset="0"/>
              <a:cs typeface="Arial" pitchFamily="34"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dt" sz="quarter" idx="1"/>
          </p:nvPr>
        </p:nvSpPr>
        <p:spPr>
          <a:noFill/>
        </p:spPr>
        <p:txBody>
          <a:bodyPr/>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eaLnBrk="1" hangingPunct="1"/>
            <a:r>
              <a:rPr lang="en-US" smtClean="0">
                <a:solidFill>
                  <a:srgbClr val="000000"/>
                </a:solidFill>
                <a:latin typeface="Calibri" pitchFamily="34" charset="0"/>
              </a:rPr>
              <a:t>02/06/11</a:t>
            </a:r>
          </a:p>
        </p:txBody>
      </p:sp>
      <p:sp>
        <p:nvSpPr>
          <p:cNvPr id="55299" name="Rectangle 12"/>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eaLnBrk="1" hangingPunct="1"/>
            <a:fld id="{A68760AB-4F28-4A07-8A8B-EED753E30A6E}" type="slidenum">
              <a:rPr lang="en-US" smtClean="0">
                <a:solidFill>
                  <a:srgbClr val="000000"/>
                </a:solidFill>
                <a:latin typeface="Calibri" pitchFamily="34" charset="0"/>
                <a:cs typeface="Arial" pitchFamily="34" charset="0"/>
              </a:rPr>
              <a:pPr eaLnBrk="1" hangingPunct="1"/>
              <a:t>14</a:t>
            </a:fld>
            <a:endParaRPr lang="en-US" smtClean="0">
              <a:solidFill>
                <a:srgbClr val="000000"/>
              </a:solidFill>
              <a:latin typeface="Calibri" pitchFamily="34" charset="0"/>
              <a:cs typeface="Arial" pitchFamily="34"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txBox="1">
            <a:spLocks noGrp="1" noChangeArrowheads="1"/>
          </p:cNvSpPr>
          <p:nvPr/>
        </p:nvSpPr>
        <p:spPr bwMode="auto">
          <a:xfrm>
            <a:off x="3854928" y="0"/>
            <a:ext cx="2939581" cy="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r>
              <a:rPr lang="en-US" sz="1200">
                <a:solidFill>
                  <a:srgbClr val="000000"/>
                </a:solidFill>
                <a:latin typeface="Calibri" pitchFamily="34" charset="0"/>
              </a:rPr>
              <a:t>02/06/11</a:t>
            </a:r>
          </a:p>
        </p:txBody>
      </p:sp>
      <p:sp>
        <p:nvSpPr>
          <p:cNvPr id="56323" name="Rectangle 12"/>
          <p:cNvSpPr txBox="1">
            <a:spLocks noGrp="1" noChangeArrowheads="1"/>
          </p:cNvSpPr>
          <p:nvPr/>
        </p:nvSpPr>
        <p:spPr bwMode="auto">
          <a:xfrm>
            <a:off x="3854928" y="9445546"/>
            <a:ext cx="2939581" cy="48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FE561AEE-570C-459C-BF4B-8FB85D71CCEB}" type="slidenum">
              <a:rPr lang="en-US" sz="1200">
                <a:solidFill>
                  <a:srgbClr val="000000"/>
                </a:solidFill>
                <a:latin typeface="Calibri" pitchFamily="34" charset="0"/>
                <a:cs typeface="Arial" pitchFamily="34" charset="0"/>
              </a:rPr>
              <a:pPr algn="r" eaLnBrk="1" hangingPunct="1">
                <a:buClr>
                  <a:srgbClr val="000000"/>
                </a:buClr>
                <a:buSzPct val="100000"/>
                <a:buFont typeface="Times New Roman" pitchFamily="18" charset="0"/>
                <a:buNone/>
              </a:pPr>
              <a:t>15</a:t>
            </a:fld>
            <a:endParaRPr lang="en-US" sz="1200">
              <a:solidFill>
                <a:srgbClr val="000000"/>
              </a:solidFill>
              <a:latin typeface="Calibri" pitchFamily="34" charset="0"/>
              <a:cs typeface="Arial" pitchFamily="34"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txBox="1">
            <a:spLocks noGrp="1" noChangeArrowheads="1"/>
          </p:cNvSpPr>
          <p:nvPr/>
        </p:nvSpPr>
        <p:spPr bwMode="auto">
          <a:xfrm>
            <a:off x="3854928" y="0"/>
            <a:ext cx="2939581" cy="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r>
              <a:rPr lang="en-US" sz="1200">
                <a:solidFill>
                  <a:srgbClr val="000000"/>
                </a:solidFill>
                <a:latin typeface="Calibri" pitchFamily="34" charset="0"/>
              </a:rPr>
              <a:t>02/06/11</a:t>
            </a:r>
          </a:p>
        </p:txBody>
      </p:sp>
      <p:sp>
        <p:nvSpPr>
          <p:cNvPr id="57347" name="Rectangle 12"/>
          <p:cNvSpPr txBox="1">
            <a:spLocks noGrp="1" noChangeArrowheads="1"/>
          </p:cNvSpPr>
          <p:nvPr/>
        </p:nvSpPr>
        <p:spPr bwMode="auto">
          <a:xfrm>
            <a:off x="3854928" y="9445546"/>
            <a:ext cx="2939581" cy="48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7CEB52CD-FF4C-4E05-8986-24EC195AE70D}" type="slidenum">
              <a:rPr lang="en-US" sz="1200">
                <a:solidFill>
                  <a:srgbClr val="000000"/>
                </a:solidFill>
                <a:latin typeface="Calibri" pitchFamily="34" charset="0"/>
                <a:cs typeface="Arial" pitchFamily="34" charset="0"/>
              </a:rPr>
              <a:pPr algn="r" eaLnBrk="1" hangingPunct="1">
                <a:buClr>
                  <a:srgbClr val="000000"/>
                </a:buClr>
                <a:buSzPct val="100000"/>
                <a:buFont typeface="Times New Roman" pitchFamily="18" charset="0"/>
                <a:buNone/>
              </a:pPr>
              <a:t>20</a:t>
            </a:fld>
            <a:endParaRPr lang="en-US" sz="1200">
              <a:solidFill>
                <a:srgbClr val="000000"/>
              </a:solidFill>
              <a:latin typeface="Calibri" pitchFamily="34" charset="0"/>
              <a:cs typeface="Arial" pitchFamily="34"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B50D23-1181-4851-B4A5-5FF0AE3833C0}" type="slidenum">
              <a:rPr lang="nl-NL" smtClean="0"/>
              <a:pPr eaLnBrk="1" hangingPunct="1"/>
              <a:t>23</a:t>
            </a:fld>
            <a:endParaRPr lang="nl-NL" smtClean="0"/>
          </a:p>
        </p:txBody>
      </p:sp>
      <p:sp>
        <p:nvSpPr>
          <p:cNvPr id="61443" name="Rectangle 2"/>
          <p:cNvSpPr>
            <a:spLocks noGrp="1" noRot="1" noChangeAspect="1" noChangeArrowheads="1" noTextEdit="1"/>
          </p:cNvSpPr>
          <p:nvPr>
            <p:ph type="sldImg"/>
          </p:nvPr>
        </p:nvSpPr>
        <p:spPr>
          <a:xfrm>
            <a:off x="920750" y="746125"/>
            <a:ext cx="4967288" cy="3727450"/>
          </a:xfrm>
          <a:ln/>
        </p:spPr>
      </p:sp>
      <p:sp>
        <p:nvSpPr>
          <p:cNvPr id="61444" name="Rectangle 3"/>
          <p:cNvSpPr>
            <a:spLocks noGrp="1" noChangeArrowheads="1"/>
          </p:cNvSpPr>
          <p:nvPr>
            <p:ph type="body" idx="1"/>
          </p:nvPr>
        </p:nvSpPr>
        <p:spPr>
          <a:xfrm>
            <a:off x="910588" y="4723567"/>
            <a:ext cx="4984437" cy="4474289"/>
          </a:xfrm>
          <a:noFill/>
        </p:spPr>
        <p:txBody>
          <a:bodyPr/>
          <a:lstStyle/>
          <a:p>
            <a:pPr eaLnBrk="1" hangingPunct="1"/>
            <a:r>
              <a:rPr lang="de-DE" smtClean="0"/>
              <a:t>Geheel nieuw is de mogelijkheid om rekeningen te groeperen in een zogenaamde pool. De total liquiditeit op alle rekeningen in de pool kan dan tbv van iedere rekening in de pool gebruikt worden. Deze functionaliteit is alleen beschikbaar intraday aan het eind van de dag dienen alle debet standen weggewerkt te zijn, dit gebeurt door middel van een specifiek proces dat aan het eind van de dag draait.</a:t>
            </a:r>
          </a:p>
          <a:p>
            <a:pPr eaLnBrk="1" hangingPunct="1"/>
            <a:r>
              <a:rPr lang="de-DE" smtClean="0"/>
              <a:t>Deze faciliteit is toegevoegd naar aanleiding van de wensen van de grote banken, en biedt de mogelijkheid optimaal gebruik te maken van het feit dat er slechts 1 platform is. </a:t>
            </a:r>
          </a:p>
          <a:p>
            <a:pPr eaLnBrk="1" hangingPunct="1"/>
            <a:endParaRPr lang="de-DE" smtClean="0"/>
          </a:p>
          <a:p>
            <a:pPr eaLnBrk="1" hangingPunct="1"/>
            <a:r>
              <a:rPr lang="de-DE" smtClean="0"/>
              <a:t>Benadrukt moet worden dat het nog niet geheel zeker is of deze faciliteit ook daadwerkelijk geboden kann worden omdat nog neit alle juridische consequenties in kaart zijn gebracht.</a:t>
            </a:r>
          </a:p>
          <a:p>
            <a:pPr eaLnBrk="1" hangingPunct="1"/>
            <a:r>
              <a:rPr lang="de-DE" smtClean="0"/>
              <a:t>Inmiddels is al wel duidelijk dat het niet mogelijk zal zijn om een rekening die bij een out-NCB (UK,DK,SE) wordt aangehouden  op te nemen in een rekening pool.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dt" sz="quarter" idx="1"/>
          </p:nvPr>
        </p:nvSpPr>
        <p:spPr>
          <a:noFill/>
        </p:spPr>
        <p:txBody>
          <a:bodyPr/>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eaLnBrk="1" hangingPunct="1"/>
            <a:r>
              <a:rPr lang="en-US" smtClean="0">
                <a:solidFill>
                  <a:srgbClr val="000000"/>
                </a:solidFill>
                <a:latin typeface="Calibri" pitchFamily="34" charset="0"/>
              </a:rPr>
              <a:t>02/06/11</a:t>
            </a:r>
          </a:p>
        </p:txBody>
      </p:sp>
      <p:sp>
        <p:nvSpPr>
          <p:cNvPr id="63491" name="Rectangle 12"/>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eaLnBrk="1" hangingPunct="1"/>
            <a:fld id="{8BD00B1B-735C-453B-806B-448EA119E849}" type="slidenum">
              <a:rPr lang="en-US" smtClean="0">
                <a:solidFill>
                  <a:srgbClr val="000000"/>
                </a:solidFill>
                <a:latin typeface="Calibri" pitchFamily="34" charset="0"/>
                <a:cs typeface="Arial" pitchFamily="34" charset="0"/>
              </a:rPr>
              <a:pPr eaLnBrk="1" hangingPunct="1"/>
              <a:t>24</a:t>
            </a:fld>
            <a:endParaRPr lang="en-US" smtClean="0">
              <a:solidFill>
                <a:srgbClr val="000000"/>
              </a:solidFill>
              <a:latin typeface="Calibri" pitchFamily="34" charset="0"/>
              <a:cs typeface="Arial" pitchFamily="34"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p:cNvSpPr txBox="1">
            <a:spLocks noGrp="1" noChangeArrowheads="1"/>
          </p:cNvSpPr>
          <p:nvPr/>
        </p:nvSpPr>
        <p:spPr bwMode="auto">
          <a:xfrm>
            <a:off x="3854928" y="0"/>
            <a:ext cx="2939581" cy="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r>
              <a:rPr lang="en-US" sz="1200">
                <a:solidFill>
                  <a:srgbClr val="000000"/>
                </a:solidFill>
                <a:latin typeface="Calibri" pitchFamily="34" charset="0"/>
              </a:rPr>
              <a:t>02/06/11</a:t>
            </a:r>
          </a:p>
        </p:txBody>
      </p:sp>
      <p:sp>
        <p:nvSpPr>
          <p:cNvPr id="64515" name="Rectangle 12"/>
          <p:cNvSpPr txBox="1">
            <a:spLocks noGrp="1" noChangeArrowheads="1"/>
          </p:cNvSpPr>
          <p:nvPr/>
        </p:nvSpPr>
        <p:spPr bwMode="auto">
          <a:xfrm>
            <a:off x="3854928" y="9445546"/>
            <a:ext cx="2939581" cy="48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F78E20AB-A2A5-40CB-A1BE-8D9FB04CC569}" type="slidenum">
              <a:rPr lang="en-US" sz="1200">
                <a:solidFill>
                  <a:srgbClr val="000000"/>
                </a:solidFill>
                <a:latin typeface="Calibri" pitchFamily="34" charset="0"/>
                <a:cs typeface="Arial" pitchFamily="34" charset="0"/>
              </a:rPr>
              <a:pPr algn="r" eaLnBrk="1" hangingPunct="1">
                <a:buClr>
                  <a:srgbClr val="000000"/>
                </a:buClr>
                <a:buSzPct val="100000"/>
                <a:buFont typeface="Times New Roman" pitchFamily="18" charset="0"/>
                <a:buNone/>
              </a:pPr>
              <a:t>25</a:t>
            </a:fld>
            <a:endParaRPr lang="en-US" sz="1200">
              <a:solidFill>
                <a:srgbClr val="000000"/>
              </a:solidFill>
              <a:latin typeface="Calibri" pitchFamily="34" charset="0"/>
              <a:cs typeface="Arial" pitchFamily="34"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txBox="1">
            <a:spLocks noGrp="1" noChangeArrowheads="1"/>
          </p:cNvSpPr>
          <p:nvPr/>
        </p:nvSpPr>
        <p:spPr bwMode="auto">
          <a:xfrm>
            <a:off x="3854928" y="0"/>
            <a:ext cx="2939581" cy="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r>
              <a:rPr lang="en-US" sz="1200">
                <a:solidFill>
                  <a:srgbClr val="000000"/>
                </a:solidFill>
                <a:latin typeface="Calibri" pitchFamily="34" charset="0"/>
              </a:rPr>
              <a:t>02/06/11</a:t>
            </a:r>
          </a:p>
        </p:txBody>
      </p:sp>
      <p:sp>
        <p:nvSpPr>
          <p:cNvPr id="65539" name="Rectangle 12"/>
          <p:cNvSpPr txBox="1">
            <a:spLocks noGrp="1" noChangeArrowheads="1"/>
          </p:cNvSpPr>
          <p:nvPr/>
        </p:nvSpPr>
        <p:spPr bwMode="auto">
          <a:xfrm>
            <a:off x="3854928" y="9445546"/>
            <a:ext cx="2939581" cy="48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042B4527-155B-411F-9B67-B4325B8B5E6F}" type="slidenum">
              <a:rPr lang="en-US" sz="1200">
                <a:solidFill>
                  <a:srgbClr val="000000"/>
                </a:solidFill>
                <a:latin typeface="Calibri" pitchFamily="34" charset="0"/>
                <a:cs typeface="Arial" pitchFamily="34" charset="0"/>
              </a:rPr>
              <a:pPr algn="r" eaLnBrk="1" hangingPunct="1">
                <a:buClr>
                  <a:srgbClr val="000000"/>
                </a:buClr>
                <a:buSzPct val="100000"/>
                <a:buFont typeface="Times New Roman" pitchFamily="18" charset="0"/>
                <a:buNone/>
              </a:pPr>
              <a:t>26</a:t>
            </a:fld>
            <a:endParaRPr lang="en-US" sz="1200">
              <a:solidFill>
                <a:srgbClr val="000000"/>
              </a:solidFill>
              <a:latin typeface="Calibri" pitchFamily="34" charset="0"/>
              <a:cs typeface="Arial" pitchFamily="34"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txBox="1">
            <a:spLocks noGrp="1" noChangeArrowheads="1"/>
          </p:cNvSpPr>
          <p:nvPr/>
        </p:nvSpPr>
        <p:spPr bwMode="auto">
          <a:xfrm>
            <a:off x="3854928" y="0"/>
            <a:ext cx="2939581" cy="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r>
              <a:rPr lang="en-US" sz="1200">
                <a:solidFill>
                  <a:srgbClr val="000000"/>
                </a:solidFill>
                <a:latin typeface="Calibri" pitchFamily="34" charset="0"/>
              </a:rPr>
              <a:t>02/06/11</a:t>
            </a:r>
          </a:p>
        </p:txBody>
      </p:sp>
      <p:sp>
        <p:nvSpPr>
          <p:cNvPr id="66563" name="Rectangle 12"/>
          <p:cNvSpPr txBox="1">
            <a:spLocks noGrp="1" noChangeArrowheads="1"/>
          </p:cNvSpPr>
          <p:nvPr/>
        </p:nvSpPr>
        <p:spPr bwMode="auto">
          <a:xfrm>
            <a:off x="3854928" y="9445546"/>
            <a:ext cx="2939581" cy="48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2E1163A8-6A84-440F-8411-23E175BBED70}" type="slidenum">
              <a:rPr lang="en-US" sz="1200">
                <a:solidFill>
                  <a:srgbClr val="000000"/>
                </a:solidFill>
                <a:latin typeface="Calibri" pitchFamily="34" charset="0"/>
                <a:cs typeface="Arial" pitchFamily="34" charset="0"/>
              </a:rPr>
              <a:pPr algn="r" eaLnBrk="1" hangingPunct="1">
                <a:buClr>
                  <a:srgbClr val="000000"/>
                </a:buClr>
                <a:buSzPct val="100000"/>
                <a:buFont typeface="Times New Roman" pitchFamily="18" charset="0"/>
                <a:buNone/>
              </a:pPr>
              <a:t>28</a:t>
            </a:fld>
            <a:endParaRPr lang="en-US" sz="1200">
              <a:solidFill>
                <a:srgbClr val="000000"/>
              </a:solidFill>
              <a:latin typeface="Calibri" pitchFamily="34" charset="0"/>
              <a:cs typeface="Arial" pitchFamily="34"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134269" y="746244"/>
            <a:ext cx="4537075" cy="3728045"/>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100000"/>
              <a:buFont typeface="Times New Roman" pitchFamily="18" charset="0"/>
              <a:buNone/>
            </a:pPr>
            <a:endParaRPr lang="nl-NL" sz="3600">
              <a:solidFill>
                <a:schemeClr val="bg1"/>
              </a:solidFill>
              <a:latin typeface="ScalaSans"/>
              <a:cs typeface="Arial" pitchFamily="34" charset="0"/>
            </a:endParaRPr>
          </a:p>
        </p:txBody>
      </p:sp>
      <p:sp>
        <p:nvSpPr>
          <p:cNvPr id="45059" name="Rectangle 3"/>
          <p:cNvSpPr>
            <a:spLocks noGrp="1" noChangeArrowheads="1"/>
          </p:cNvSpPr>
          <p:nvPr>
            <p:ph type="body"/>
          </p:nvPr>
        </p:nvSpPr>
        <p:spPr>
          <a:xfrm>
            <a:off x="680562" y="4723567"/>
            <a:ext cx="5436558" cy="446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nl-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txBox="1">
            <a:spLocks noGrp="1" noChangeArrowheads="1"/>
          </p:cNvSpPr>
          <p:nvPr/>
        </p:nvSpPr>
        <p:spPr bwMode="auto">
          <a:xfrm>
            <a:off x="3854928" y="0"/>
            <a:ext cx="2939581" cy="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r>
              <a:rPr lang="en-US" sz="1200">
                <a:solidFill>
                  <a:srgbClr val="000000"/>
                </a:solidFill>
                <a:latin typeface="Calibri" pitchFamily="34" charset="0"/>
              </a:rPr>
              <a:t>02/06/11</a:t>
            </a:r>
          </a:p>
        </p:txBody>
      </p:sp>
      <p:sp>
        <p:nvSpPr>
          <p:cNvPr id="78851" name="Rectangle 12"/>
          <p:cNvSpPr txBox="1">
            <a:spLocks noGrp="1" noChangeArrowheads="1"/>
          </p:cNvSpPr>
          <p:nvPr/>
        </p:nvSpPr>
        <p:spPr bwMode="auto">
          <a:xfrm>
            <a:off x="3854928" y="9445546"/>
            <a:ext cx="2939581" cy="48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94F0E29D-1A52-4623-A369-9705D5C77393}" type="slidenum">
              <a:rPr lang="en-US" sz="1200">
                <a:solidFill>
                  <a:srgbClr val="000000"/>
                </a:solidFill>
                <a:latin typeface="Calibri" pitchFamily="34" charset="0"/>
                <a:cs typeface="Arial" pitchFamily="34" charset="0"/>
              </a:rPr>
              <a:pPr algn="r" eaLnBrk="1" hangingPunct="1">
                <a:buClr>
                  <a:srgbClr val="000000"/>
                </a:buClr>
                <a:buSzPct val="100000"/>
                <a:buFont typeface="Times New Roman" pitchFamily="18" charset="0"/>
                <a:buNone/>
              </a:pPr>
              <a:t>32</a:t>
            </a:fld>
            <a:endParaRPr lang="en-US" sz="1200">
              <a:solidFill>
                <a:srgbClr val="000000"/>
              </a:solidFill>
              <a:latin typeface="Calibri" pitchFamily="34" charset="0"/>
              <a:cs typeface="Arial" pitchFamily="34"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33</a:t>
            </a:fld>
            <a:endParaRPr lang="nl-NL">
              <a:solidFill>
                <a:prstClr val="black"/>
              </a:solidFill>
            </a:endParaRPr>
          </a:p>
        </p:txBody>
      </p:sp>
    </p:spTree>
    <p:extLst>
      <p:ext uri="{BB962C8B-B14F-4D97-AF65-F5344CB8AC3E}">
        <p14:creationId xmlns:p14="http://schemas.microsoft.com/office/powerpoint/2010/main" val="3509163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35</a:t>
            </a:fld>
            <a:endParaRPr lang="nl-NL">
              <a:solidFill>
                <a:prstClr val="black"/>
              </a:solidFill>
            </a:endParaRPr>
          </a:p>
        </p:txBody>
      </p:sp>
    </p:spTree>
    <p:extLst>
      <p:ext uri="{BB962C8B-B14F-4D97-AF65-F5344CB8AC3E}">
        <p14:creationId xmlns:p14="http://schemas.microsoft.com/office/powerpoint/2010/main" val="112367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36</a:t>
            </a:fld>
            <a:endParaRPr lang="nl-NL">
              <a:solidFill>
                <a:prstClr val="black"/>
              </a:solidFill>
            </a:endParaRPr>
          </a:p>
        </p:txBody>
      </p:sp>
    </p:spTree>
    <p:extLst>
      <p:ext uri="{BB962C8B-B14F-4D97-AF65-F5344CB8AC3E}">
        <p14:creationId xmlns:p14="http://schemas.microsoft.com/office/powerpoint/2010/main" val="2537646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37</a:t>
            </a:fld>
            <a:endParaRPr lang="nl-NL">
              <a:solidFill>
                <a:prstClr val="black"/>
              </a:solidFill>
            </a:endParaRPr>
          </a:p>
        </p:txBody>
      </p:sp>
    </p:spTree>
    <p:extLst>
      <p:ext uri="{BB962C8B-B14F-4D97-AF65-F5344CB8AC3E}">
        <p14:creationId xmlns:p14="http://schemas.microsoft.com/office/powerpoint/2010/main" val="2344649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38</a:t>
            </a:fld>
            <a:endParaRPr lang="nl-NL">
              <a:solidFill>
                <a:prstClr val="black"/>
              </a:solidFill>
            </a:endParaRPr>
          </a:p>
        </p:txBody>
      </p:sp>
    </p:spTree>
    <p:extLst>
      <p:ext uri="{BB962C8B-B14F-4D97-AF65-F5344CB8AC3E}">
        <p14:creationId xmlns:p14="http://schemas.microsoft.com/office/powerpoint/2010/main" val="2866754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39</a:t>
            </a:fld>
            <a:endParaRPr lang="nl-NL">
              <a:solidFill>
                <a:prstClr val="black"/>
              </a:solidFill>
            </a:endParaRPr>
          </a:p>
        </p:txBody>
      </p:sp>
    </p:spTree>
    <p:extLst>
      <p:ext uri="{BB962C8B-B14F-4D97-AF65-F5344CB8AC3E}">
        <p14:creationId xmlns:p14="http://schemas.microsoft.com/office/powerpoint/2010/main" val="2779012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41</a:t>
            </a:fld>
            <a:endParaRPr lang="nl-NL">
              <a:solidFill>
                <a:prstClr val="black"/>
              </a:solidFill>
            </a:endParaRPr>
          </a:p>
        </p:txBody>
      </p:sp>
    </p:spTree>
    <p:extLst>
      <p:ext uri="{BB962C8B-B14F-4D97-AF65-F5344CB8AC3E}">
        <p14:creationId xmlns:p14="http://schemas.microsoft.com/office/powerpoint/2010/main" val="2603567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42</a:t>
            </a:fld>
            <a:endParaRPr lang="nl-NL">
              <a:solidFill>
                <a:prstClr val="black"/>
              </a:solidFill>
            </a:endParaRPr>
          </a:p>
        </p:txBody>
      </p:sp>
    </p:spTree>
    <p:extLst>
      <p:ext uri="{BB962C8B-B14F-4D97-AF65-F5344CB8AC3E}">
        <p14:creationId xmlns:p14="http://schemas.microsoft.com/office/powerpoint/2010/main" val="2009554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43</a:t>
            </a:fld>
            <a:endParaRPr lang="nl-NL">
              <a:solidFill>
                <a:prstClr val="black"/>
              </a:solidFill>
            </a:endParaRPr>
          </a:p>
        </p:txBody>
      </p:sp>
    </p:spTree>
    <p:extLst>
      <p:ext uri="{BB962C8B-B14F-4D97-AF65-F5344CB8AC3E}">
        <p14:creationId xmlns:p14="http://schemas.microsoft.com/office/powerpoint/2010/main" val="424079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134269" y="746244"/>
            <a:ext cx="4537075" cy="3728045"/>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100000"/>
              <a:buFont typeface="Times New Roman" pitchFamily="18" charset="0"/>
              <a:buNone/>
            </a:pPr>
            <a:endParaRPr lang="nl-NL" sz="3600">
              <a:solidFill>
                <a:schemeClr val="bg1"/>
              </a:solidFill>
              <a:latin typeface="ScalaSans"/>
              <a:cs typeface="Arial" pitchFamily="34" charset="0"/>
            </a:endParaRPr>
          </a:p>
        </p:txBody>
      </p:sp>
      <p:sp>
        <p:nvSpPr>
          <p:cNvPr id="46083" name="Rectangle 3"/>
          <p:cNvSpPr>
            <a:spLocks noGrp="1" noChangeArrowheads="1"/>
          </p:cNvSpPr>
          <p:nvPr>
            <p:ph type="body"/>
          </p:nvPr>
        </p:nvSpPr>
        <p:spPr>
          <a:xfrm>
            <a:off x="680562" y="4723567"/>
            <a:ext cx="5436558" cy="446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nl-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44</a:t>
            </a:fld>
            <a:endParaRPr lang="nl-NL">
              <a:solidFill>
                <a:prstClr val="black"/>
              </a:solidFill>
            </a:endParaRPr>
          </a:p>
        </p:txBody>
      </p:sp>
    </p:spTree>
    <p:extLst>
      <p:ext uri="{BB962C8B-B14F-4D97-AF65-F5344CB8AC3E}">
        <p14:creationId xmlns:p14="http://schemas.microsoft.com/office/powerpoint/2010/main" val="1185031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45</a:t>
            </a:fld>
            <a:endParaRPr lang="nl-NL">
              <a:solidFill>
                <a:prstClr val="black"/>
              </a:solidFill>
            </a:endParaRPr>
          </a:p>
        </p:txBody>
      </p:sp>
    </p:spTree>
    <p:extLst>
      <p:ext uri="{BB962C8B-B14F-4D97-AF65-F5344CB8AC3E}">
        <p14:creationId xmlns:p14="http://schemas.microsoft.com/office/powerpoint/2010/main" val="3848990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46</a:t>
            </a:fld>
            <a:endParaRPr lang="nl-NL">
              <a:solidFill>
                <a:prstClr val="black"/>
              </a:solidFill>
            </a:endParaRPr>
          </a:p>
        </p:txBody>
      </p:sp>
    </p:spTree>
    <p:extLst>
      <p:ext uri="{BB962C8B-B14F-4D97-AF65-F5344CB8AC3E}">
        <p14:creationId xmlns:p14="http://schemas.microsoft.com/office/powerpoint/2010/main" val="2023907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47</a:t>
            </a:fld>
            <a:endParaRPr lang="nl-NL">
              <a:solidFill>
                <a:prstClr val="black"/>
              </a:solidFill>
            </a:endParaRPr>
          </a:p>
        </p:txBody>
      </p:sp>
    </p:spTree>
    <p:extLst>
      <p:ext uri="{BB962C8B-B14F-4D97-AF65-F5344CB8AC3E}">
        <p14:creationId xmlns:p14="http://schemas.microsoft.com/office/powerpoint/2010/main" val="3080823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jdelijke aanduiding voor dia-afbeelding 1"/>
          <p:cNvSpPr>
            <a:spLocks noGrp="1" noRot="1" noChangeAspect="1" noTextEdit="1"/>
          </p:cNvSpPr>
          <p:nvPr>
            <p:ph type="sldImg"/>
          </p:nvPr>
        </p:nvSpPr>
        <p:spPr>
          <a:ln/>
        </p:spPr>
      </p:sp>
      <p:sp>
        <p:nvSpPr>
          <p:cNvPr id="163843" name="Tijdelijke aanduiding voor notities 2"/>
          <p:cNvSpPr>
            <a:spLocks noGrp="1"/>
          </p:cNvSpPr>
          <p:nvPr>
            <p:ph type="body" idx="1"/>
          </p:nvPr>
        </p:nvSpPr>
        <p:spPr>
          <a:noFill/>
        </p:spPr>
        <p:txBody>
          <a:bodyPr/>
          <a:lstStyle/>
          <a:p>
            <a:endParaRPr lang="nl-NL" smtClean="0"/>
          </a:p>
        </p:txBody>
      </p:sp>
      <p:sp>
        <p:nvSpPr>
          <p:cNvPr id="163844" name="Tijdelijke aanduiding voor dianumm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309FCB-86E4-4EB9-9C52-E83C734031EF}" type="slidenum">
              <a:rPr lang="nl-NL">
                <a:solidFill>
                  <a:prstClr val="black"/>
                </a:solidFill>
              </a:rPr>
              <a:pPr eaLnBrk="1" hangingPunct="1"/>
              <a:t>48</a:t>
            </a:fld>
            <a:endParaRPr lang="nl-NL">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jdelijke aanduiding voor dia-afbeelding 1"/>
          <p:cNvSpPr>
            <a:spLocks noGrp="1" noRot="1" noChangeAspect="1" noTextEdit="1"/>
          </p:cNvSpPr>
          <p:nvPr>
            <p:ph type="sldImg"/>
          </p:nvPr>
        </p:nvSpPr>
        <p:spPr>
          <a:ln/>
        </p:spPr>
      </p:sp>
      <p:sp>
        <p:nvSpPr>
          <p:cNvPr id="147459" name="Tijdelijke aanduiding voor notities 2"/>
          <p:cNvSpPr>
            <a:spLocks noGrp="1"/>
          </p:cNvSpPr>
          <p:nvPr>
            <p:ph type="body" idx="1"/>
          </p:nvPr>
        </p:nvSpPr>
        <p:spPr/>
        <p:txBody>
          <a:bodyPr/>
          <a:lstStyle/>
          <a:p>
            <a:pPr>
              <a:lnSpc>
                <a:spcPct val="150000"/>
              </a:lnSpc>
              <a:defRPr/>
            </a:pPr>
            <a:r>
              <a:rPr lang="en-US" sz="1400" b="1" dirty="0" smtClean="0">
                <a:latin typeface="+mn-lt"/>
              </a:rPr>
              <a:t>THE TARGET2 BALANCES OF NATIONAL CENTRAL BANKS (NCBS)</a:t>
            </a:r>
          </a:p>
          <a:p>
            <a:pPr>
              <a:lnSpc>
                <a:spcPct val="150000"/>
              </a:lnSpc>
              <a:defRPr/>
            </a:pPr>
            <a:endParaRPr lang="en-US" sz="1400" dirty="0" smtClean="0">
              <a:latin typeface="+mn-lt"/>
            </a:endParaRPr>
          </a:p>
          <a:p>
            <a:pPr>
              <a:lnSpc>
                <a:spcPct val="150000"/>
              </a:lnSpc>
              <a:defRPr/>
            </a:pPr>
            <a:r>
              <a:rPr lang="en-US" sz="1400" dirty="0" smtClean="0">
                <a:latin typeface="+mn-lt"/>
              </a:rPr>
              <a:t>TARGET2 allows commercial banks in Europe to settle their payments transactions on a shared platform and in central bank money, as well as allowing the settlement of </a:t>
            </a:r>
            <a:r>
              <a:rPr lang="en-US" sz="1400" dirty="0" err="1" smtClean="0">
                <a:latin typeface="+mn-lt"/>
              </a:rPr>
              <a:t>Eurosystem</a:t>
            </a:r>
            <a:r>
              <a:rPr lang="en-US" sz="1400" dirty="0" smtClean="0">
                <a:latin typeface="+mn-lt"/>
              </a:rPr>
              <a:t> central bank operations. When a bank makes a payment to a bank in another country in TARGET2, this changes the banks’ current accounts at the respective central banks. The settlement of these cross-border payments in TARGET2 results in intra-</a:t>
            </a:r>
            <a:r>
              <a:rPr lang="en-US" sz="1400" dirty="0" err="1" smtClean="0">
                <a:latin typeface="+mn-lt"/>
              </a:rPr>
              <a:t>Eurosystem</a:t>
            </a:r>
            <a:r>
              <a:rPr lang="en-US" sz="1400" dirty="0" smtClean="0">
                <a:latin typeface="+mn-lt"/>
              </a:rPr>
              <a:t> balances which are automatically aggregated and netted out at the end of each day. This leaves each central bank with a single net bilateral position (i.e. claim or liability) vis-à-vis the ECB.</a:t>
            </a:r>
            <a:endParaRPr lang="nl-NL" sz="1400" dirty="0" smtClean="0">
              <a:latin typeface="+mn-lt"/>
            </a:endParaRPr>
          </a:p>
        </p:txBody>
      </p:sp>
      <p:sp>
        <p:nvSpPr>
          <p:cNvPr id="160772" name="Tijdelijke aanduiding voor dianumm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CDDF5F-1EF7-4A78-9F6B-E36337A1294B}" type="slidenum">
              <a:rPr lang="nl-NL">
                <a:solidFill>
                  <a:prstClr val="black"/>
                </a:solidFill>
              </a:rPr>
              <a:pPr eaLnBrk="1" hangingPunct="1"/>
              <a:t>51</a:t>
            </a:fld>
            <a:endParaRPr lang="nl-NL">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jdelijke aanduiding voor dia-afbeelding 1"/>
          <p:cNvSpPr>
            <a:spLocks noGrp="1" noRot="1" noChangeAspect="1" noTextEdit="1"/>
          </p:cNvSpPr>
          <p:nvPr>
            <p:ph type="sldImg"/>
          </p:nvPr>
        </p:nvSpPr>
        <p:spPr>
          <a:ln/>
        </p:spPr>
      </p:sp>
      <p:sp>
        <p:nvSpPr>
          <p:cNvPr id="161795" name="Tijdelijke aanduiding voor notities 2"/>
          <p:cNvSpPr>
            <a:spLocks noGrp="1"/>
          </p:cNvSpPr>
          <p:nvPr>
            <p:ph type="body" idx="1"/>
          </p:nvPr>
        </p:nvSpPr>
        <p:spPr>
          <a:noFill/>
        </p:spPr>
        <p:txBody>
          <a:bodyPr/>
          <a:lstStyle/>
          <a:p>
            <a:endParaRPr lang="nl-NL" smtClean="0"/>
          </a:p>
        </p:txBody>
      </p:sp>
      <p:sp>
        <p:nvSpPr>
          <p:cNvPr id="161796" name="Tijdelijke aanduiding voor dianumm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00940F-D316-486A-B34E-B52D41F03525}" type="slidenum">
              <a:rPr lang="nl-NL">
                <a:solidFill>
                  <a:prstClr val="black"/>
                </a:solidFill>
              </a:rPr>
              <a:pPr eaLnBrk="1" hangingPunct="1"/>
              <a:t>52</a:t>
            </a:fld>
            <a:endParaRPr lang="nl-NL">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jdelijke aanduiding voor dia-afbeelding 1"/>
          <p:cNvSpPr>
            <a:spLocks noGrp="1" noRot="1" noChangeAspect="1" noTextEdit="1"/>
          </p:cNvSpPr>
          <p:nvPr>
            <p:ph type="sldImg"/>
          </p:nvPr>
        </p:nvSpPr>
        <p:spPr>
          <a:ln/>
        </p:spPr>
      </p:sp>
      <p:sp>
        <p:nvSpPr>
          <p:cNvPr id="164867" name="Tijdelijke aanduiding voor notities 2"/>
          <p:cNvSpPr>
            <a:spLocks noGrp="1"/>
          </p:cNvSpPr>
          <p:nvPr>
            <p:ph type="body" idx="1"/>
          </p:nvPr>
        </p:nvSpPr>
        <p:spPr>
          <a:noFill/>
        </p:spPr>
        <p:txBody>
          <a:bodyPr/>
          <a:lstStyle/>
          <a:p>
            <a:r>
              <a:rPr lang="en-US" sz="1600" dirty="0" smtClean="0"/>
              <a:t>Before the crisis, TARGET2 balances were relatively stable because cross-border payment flows tended to be broadly balanced across the euro area. </a:t>
            </a:r>
          </a:p>
          <a:p>
            <a:r>
              <a:rPr lang="en-US" sz="1600" dirty="0" smtClean="0"/>
              <a:t>Since the start of the crisis, TARGET2 liabilities have increased considerably for some NCBs. </a:t>
            </a:r>
          </a:p>
          <a:p>
            <a:r>
              <a:rPr lang="en-US" sz="1600" dirty="0" smtClean="0"/>
              <a:t>This increase in TARGET2 negative balances is due to the fact that in the countries in question payment outflows in euro have not been matched by payment inflows in euro. </a:t>
            </a:r>
          </a:p>
          <a:p>
            <a:r>
              <a:rPr lang="en-US" sz="1600" dirty="0" smtClean="0"/>
              <a:t>At the same time, access to funding by private markets in those banking systems has become dramatically impaired. </a:t>
            </a:r>
          </a:p>
          <a:p>
            <a:r>
              <a:rPr lang="en-US" sz="1600" dirty="0" smtClean="0"/>
              <a:t>The net outflows in cumulative terms in those banking systems have required more central bank liquidity than usual. </a:t>
            </a:r>
          </a:p>
          <a:p>
            <a:endParaRPr lang="en-US" sz="1600" dirty="0" smtClean="0"/>
          </a:p>
          <a:p>
            <a:r>
              <a:rPr lang="en-US" sz="1600" dirty="0" smtClean="0"/>
              <a:t>The </a:t>
            </a:r>
            <a:r>
              <a:rPr lang="en-US" sz="1600" dirty="0" err="1" smtClean="0"/>
              <a:t>Eurosystem</a:t>
            </a:r>
            <a:r>
              <a:rPr lang="en-US" sz="1600" dirty="0" smtClean="0"/>
              <a:t> provided these funds via its non-standard monetary policy measures. In doing so it ensured that solvent banks were not liquidity-constrained in their funding (notably by virtue of the fixed rate full allotment procedure). </a:t>
            </a:r>
          </a:p>
          <a:p>
            <a:r>
              <a:rPr lang="en-US" sz="1600" dirty="0" smtClean="0"/>
              <a:t>This resulted in an uneven distribution in the provision of central bank liquidity in the </a:t>
            </a:r>
            <a:r>
              <a:rPr lang="en-US" sz="1600" dirty="0" err="1" smtClean="0"/>
              <a:t>Eurosystem</a:t>
            </a:r>
            <a:r>
              <a:rPr lang="en-US" sz="1600" dirty="0" smtClean="0"/>
              <a:t>, as reflected in the TARGET2 balances. Those NCBs that provided more liquidity than usual to their banking system in net terms are the ones that have a negative TARGET2 balance vis-à-vis the ECB, while the NCBs that provided less liquidity in net terms are the ones that have a claim vis-à-vis the ECB. </a:t>
            </a:r>
          </a:p>
          <a:p>
            <a:r>
              <a:rPr lang="en-US" sz="1600" dirty="0" smtClean="0"/>
              <a:t>As the latter banking systems have net payment inflows from other euro area countries, they have ample liquidity available and they have less need than usual for recourse to monetary policy operations in order to continue lending to households and firms in their economies. </a:t>
            </a:r>
          </a:p>
          <a:p>
            <a:r>
              <a:rPr lang="en-US" sz="1600" dirty="0" smtClean="0"/>
              <a:t>In the context of the monetary union, a TARGET2 claim is not necessarily a measure of the financial risk exposure of the NCB in question. The risk associated with the provision of central bank liquidity to banks as part of monetary policy implementation is mitigated by a risk management framework, which includes the requirement of adequate collateral valued at market prices and subject to haircuts. Besides the pledge of collateral the banks remain fully responsible for their borrowings obtained from the </a:t>
            </a:r>
            <a:r>
              <a:rPr lang="en-US" sz="1600" dirty="0" err="1" smtClean="0"/>
              <a:t>Eurosystem</a:t>
            </a:r>
            <a:r>
              <a:rPr lang="en-US" sz="1600" dirty="0" smtClean="0"/>
              <a:t>. The residual risk that may emerge despite risk management features is, as a rule, shared among the euro area NCBs according to their share in the ECB’s capital. The claims or liabilities that relate to TARGET2 are regularly published by all </a:t>
            </a:r>
            <a:r>
              <a:rPr lang="en-US" sz="1600" dirty="0" err="1" smtClean="0"/>
              <a:t>Eurosystem</a:t>
            </a:r>
            <a:r>
              <a:rPr lang="en-US" sz="1600" dirty="0" smtClean="0"/>
              <a:t> central banks as part of their balance sheets. As far as the publication of the consolidated balance sheet of the </a:t>
            </a:r>
            <a:r>
              <a:rPr lang="en-US" sz="1600" dirty="0" err="1" smtClean="0"/>
              <a:t>Eurosystem</a:t>
            </a:r>
            <a:r>
              <a:rPr lang="en-US" sz="1600" dirty="0" smtClean="0"/>
              <a:t> is concerned, intra-</a:t>
            </a:r>
            <a:r>
              <a:rPr lang="en-US" sz="1600" dirty="0" err="1" smtClean="0"/>
              <a:t>Eurosystem</a:t>
            </a:r>
            <a:r>
              <a:rPr lang="en-US" sz="1600" dirty="0" smtClean="0"/>
              <a:t> balances (such as those related to TARGET2) are not reflected since their sum total is zero.</a:t>
            </a:r>
            <a:endParaRPr lang="nl-NL" sz="1600" dirty="0" smtClean="0"/>
          </a:p>
        </p:txBody>
      </p:sp>
      <p:sp>
        <p:nvSpPr>
          <p:cNvPr id="164868" name="Tijdelijke aanduiding voor dianumm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2AFEAD-E081-4927-98B8-F90199B6F41D}" type="slidenum">
              <a:rPr lang="nl-NL">
                <a:solidFill>
                  <a:prstClr val="black"/>
                </a:solidFill>
              </a:rPr>
              <a:pPr eaLnBrk="1" hangingPunct="1"/>
              <a:t>54</a:t>
            </a:fld>
            <a:endParaRPr lang="nl-NL">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E779A81F-BB2B-4B30-8DDD-339EBFF1389C}" type="slidenum">
              <a:rPr lang="nl-NL">
                <a:solidFill>
                  <a:prstClr val="black"/>
                </a:solidFill>
              </a:rPr>
              <a:pPr>
                <a:defRPr/>
              </a:pPr>
              <a:t>55</a:t>
            </a:fld>
            <a:endParaRPr lang="nl-NL">
              <a:solidFill>
                <a:prstClr val="black"/>
              </a:solidFill>
            </a:endParaRPr>
          </a:p>
        </p:txBody>
      </p:sp>
    </p:spTree>
    <p:extLst>
      <p:ext uri="{BB962C8B-B14F-4D97-AF65-F5344CB8AC3E}">
        <p14:creationId xmlns:p14="http://schemas.microsoft.com/office/powerpoint/2010/main" val="150457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3505B0-A9BA-4084-9E30-7D38E06599D2}" type="slidenum">
              <a:rPr lang="nl-NL">
                <a:solidFill>
                  <a:srgbClr val="000000"/>
                </a:solidFill>
              </a:rPr>
              <a:pPr eaLnBrk="1" hangingPunct="1"/>
              <a:t>8</a:t>
            </a:fld>
            <a:endParaRPr lang="nl-NL">
              <a:solidFill>
                <a:srgbClr val="000000"/>
              </a:solidFill>
            </a:endParaRPr>
          </a:p>
        </p:txBody>
      </p:sp>
      <p:sp>
        <p:nvSpPr>
          <p:cNvPr id="159747" name="Rectangle 2"/>
          <p:cNvSpPr>
            <a:spLocks noGrp="1" noRot="1" noChangeAspect="1" noChangeArrowheads="1" noTextEdit="1"/>
          </p:cNvSpPr>
          <p:nvPr>
            <p:ph type="sldImg"/>
          </p:nvPr>
        </p:nvSpPr>
        <p:spPr>
          <a:xfrm>
            <a:off x="920750" y="747713"/>
            <a:ext cx="4964113" cy="3724275"/>
          </a:xfrm>
          <a:ln w="12700" cap="flat"/>
        </p:spPr>
      </p:sp>
      <p:sp>
        <p:nvSpPr>
          <p:cNvPr id="159748" name="Rectangle 3"/>
          <p:cNvSpPr>
            <a:spLocks noGrp="1" noChangeArrowheads="1"/>
          </p:cNvSpPr>
          <p:nvPr>
            <p:ph type="body" idx="1"/>
          </p:nvPr>
        </p:nvSpPr>
        <p:spPr>
          <a:noFill/>
        </p:spPr>
        <p:txBody>
          <a:bodyPr lIns="92075" tIns="46038" rIns="92075" bIns="46038"/>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Grp="1" noChangeArrowheads="1"/>
          </p:cNvSpPr>
          <p:nvPr>
            <p:ph type="dt" sz="quarter" idx="1"/>
          </p:nvPr>
        </p:nvSpPr>
        <p:spPr>
          <a:noFill/>
        </p:spPr>
        <p:txBody>
          <a:bodyPr/>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eaLnBrk="1" hangingPunct="1"/>
            <a:r>
              <a:rPr lang="en-US" smtClean="0">
                <a:solidFill>
                  <a:srgbClr val="000000"/>
                </a:solidFill>
                <a:latin typeface="Calibri" pitchFamily="34" charset="0"/>
              </a:rPr>
              <a:t>02/06/11</a:t>
            </a:r>
          </a:p>
        </p:txBody>
      </p:sp>
      <p:sp>
        <p:nvSpPr>
          <p:cNvPr id="50179" name="Rectangle 12"/>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eaLnBrk="1" hangingPunct="1"/>
            <a:fld id="{8CECDD8E-E6D2-4D19-8128-28F0961446E9}" type="slidenum">
              <a:rPr lang="en-US" smtClean="0">
                <a:solidFill>
                  <a:srgbClr val="000000"/>
                </a:solidFill>
                <a:latin typeface="Calibri" pitchFamily="34" charset="0"/>
                <a:cs typeface="Arial" pitchFamily="34" charset="0"/>
              </a:rPr>
              <a:pPr eaLnBrk="1" hangingPunct="1"/>
              <a:t>9</a:t>
            </a:fld>
            <a:endParaRPr lang="en-US" smtClean="0">
              <a:solidFill>
                <a:srgbClr val="000000"/>
              </a:solidFill>
              <a:latin typeface="Calibri" pitchFamily="34" charset="0"/>
              <a:cs typeface="Arial" pitchFamily="34"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lnSpc>
                <a:spcPct val="120000"/>
              </a:lnSpc>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txBox="1">
            <a:spLocks noGrp="1" noChangeArrowheads="1"/>
          </p:cNvSpPr>
          <p:nvPr/>
        </p:nvSpPr>
        <p:spPr bwMode="auto">
          <a:xfrm>
            <a:off x="3854928" y="0"/>
            <a:ext cx="2939581" cy="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r>
              <a:rPr lang="en-US" sz="1200">
                <a:solidFill>
                  <a:srgbClr val="000000"/>
                </a:solidFill>
                <a:latin typeface="Calibri" pitchFamily="34" charset="0"/>
              </a:rPr>
              <a:t>02/06/11</a:t>
            </a:r>
          </a:p>
        </p:txBody>
      </p:sp>
      <p:sp>
        <p:nvSpPr>
          <p:cNvPr id="51203" name="Rectangle 12"/>
          <p:cNvSpPr txBox="1">
            <a:spLocks noGrp="1" noChangeArrowheads="1"/>
          </p:cNvSpPr>
          <p:nvPr/>
        </p:nvSpPr>
        <p:spPr bwMode="auto">
          <a:xfrm>
            <a:off x="3854928" y="9445546"/>
            <a:ext cx="2939581" cy="48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AC9062EB-09FB-4FC7-94E6-7F3D33626266}" type="slidenum">
              <a:rPr lang="en-US" sz="1200">
                <a:solidFill>
                  <a:srgbClr val="000000"/>
                </a:solidFill>
                <a:latin typeface="Calibri" pitchFamily="34" charset="0"/>
                <a:cs typeface="Arial" pitchFamily="34" charset="0"/>
              </a:rPr>
              <a:pPr algn="r" eaLnBrk="1" hangingPunct="1">
                <a:buClr>
                  <a:srgbClr val="000000"/>
                </a:buClr>
                <a:buSzPct val="100000"/>
                <a:buFont typeface="Times New Roman" pitchFamily="18" charset="0"/>
                <a:buNone/>
              </a:pPr>
              <a:t>10</a:t>
            </a:fld>
            <a:endParaRPr lang="en-US" sz="1200">
              <a:solidFill>
                <a:srgbClr val="000000"/>
              </a:solidFill>
              <a:latin typeface="Calibri" pitchFamily="34" charset="0"/>
              <a:cs typeface="Arial" pitchFamily="34"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lnSpc>
                <a:spcPct val="120000"/>
              </a:lnSpc>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txBox="1">
            <a:spLocks noGrp="1" noChangeArrowheads="1"/>
          </p:cNvSpPr>
          <p:nvPr/>
        </p:nvSpPr>
        <p:spPr bwMode="auto">
          <a:xfrm>
            <a:off x="3854928" y="0"/>
            <a:ext cx="2939581" cy="48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r>
              <a:rPr lang="en-US" sz="1200">
                <a:solidFill>
                  <a:srgbClr val="000000"/>
                </a:solidFill>
                <a:latin typeface="Calibri" pitchFamily="34" charset="0"/>
              </a:rPr>
              <a:t>02/06/11</a:t>
            </a:r>
          </a:p>
        </p:txBody>
      </p:sp>
      <p:sp>
        <p:nvSpPr>
          <p:cNvPr id="52227" name="Rectangle 12"/>
          <p:cNvSpPr txBox="1">
            <a:spLocks noGrp="1" noChangeArrowheads="1"/>
          </p:cNvSpPr>
          <p:nvPr/>
        </p:nvSpPr>
        <p:spPr bwMode="auto">
          <a:xfrm>
            <a:off x="3854928" y="9445546"/>
            <a:ext cx="2939581" cy="48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723900" algn="l"/>
                <a:tab pos="1447800" algn="l"/>
                <a:tab pos="2171700" algn="l"/>
                <a:tab pos="28956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F3978F41-71C4-4EB0-8473-86B3AA4C8BE1}" type="slidenum">
              <a:rPr lang="en-US" sz="1200">
                <a:solidFill>
                  <a:srgbClr val="000000"/>
                </a:solidFill>
                <a:latin typeface="Calibri" pitchFamily="34" charset="0"/>
                <a:cs typeface="Arial" pitchFamily="34" charset="0"/>
              </a:rPr>
              <a:pPr algn="r" eaLnBrk="1" hangingPunct="1">
                <a:buClr>
                  <a:srgbClr val="000000"/>
                </a:buClr>
                <a:buSzPct val="100000"/>
                <a:buFont typeface="Times New Roman" pitchFamily="18" charset="0"/>
                <a:buNone/>
              </a:pPr>
              <a:t>11</a:t>
            </a:fld>
            <a:endParaRPr lang="en-US" sz="1200">
              <a:solidFill>
                <a:srgbClr val="000000"/>
              </a:solidFill>
              <a:latin typeface="Calibri" pitchFamily="34" charset="0"/>
              <a:cs typeface="Arial" pitchFamily="34"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lnSpc>
                <a:spcPct val="120000"/>
              </a:lnSpc>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sldNum" sz="quarter" idx="10"/>
          </p:nvPr>
        </p:nvSpPr>
        <p:spPr>
          <a:ln/>
        </p:spPr>
        <p:txBody>
          <a:bodyPr/>
          <a:lstStyle>
            <a:lvl1pPr>
              <a:defRPr/>
            </a:lvl1pPr>
          </a:lstStyle>
          <a:p>
            <a:pPr>
              <a:defRPr/>
            </a:pPr>
            <a:fld id="{BC5BC520-79F9-48BD-BEFF-6FC2FA2188E6}" type="slidenum">
              <a:rPr lang="nl-NL"/>
              <a:pPr>
                <a:defRPr/>
              </a:pPr>
              <a:t>‹nr.›</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30635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sldNum" sz="quarter" idx="10"/>
          </p:nvPr>
        </p:nvSpPr>
        <p:spPr>
          <a:ln/>
        </p:spPr>
        <p:txBody>
          <a:bodyPr/>
          <a:lstStyle>
            <a:lvl1pPr>
              <a:defRPr/>
            </a:lvl1pPr>
          </a:lstStyle>
          <a:p>
            <a:pPr>
              <a:defRPr/>
            </a:pPr>
            <a:fld id="{98914819-AC51-4321-A575-990F49120079}" type="slidenum">
              <a:rPr lang="nl-NL"/>
              <a:pPr>
                <a:defRPr/>
              </a:pPr>
              <a:t>‹nr.›</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43678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sldNum" sz="quarter" idx="10"/>
          </p:nvPr>
        </p:nvSpPr>
        <p:spPr>
          <a:ln/>
        </p:spPr>
        <p:txBody>
          <a:bodyPr/>
          <a:lstStyle>
            <a:lvl1pPr>
              <a:defRPr/>
            </a:lvl1pPr>
          </a:lstStyle>
          <a:p>
            <a:pPr>
              <a:defRPr/>
            </a:pPr>
            <a:fld id="{8D5EBBC2-160C-4BA8-A8ED-485CFE43FD5C}" type="slidenum">
              <a:rPr lang="nl-NL"/>
              <a:pPr>
                <a:defRPr/>
              </a:pPr>
              <a:t>‹nr.›</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88930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128588"/>
            <a:ext cx="8220075" cy="1433512"/>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600200"/>
            <a:ext cx="8220075" cy="4516438"/>
          </a:xfrm>
        </p:spPr>
        <p:txBody>
          <a:bodyPr/>
          <a:lstStyle/>
          <a:p>
            <a:pPr lvl="0"/>
            <a:endParaRPr lang="nl-NL" noProof="0" smtClean="0"/>
          </a:p>
        </p:txBody>
      </p:sp>
      <p:sp>
        <p:nvSpPr>
          <p:cNvPr id="4" name="Tijdelijke aanduiding voor voettekst 3"/>
          <p:cNvSpPr>
            <a:spLocks noGrp="1"/>
          </p:cNvSpPr>
          <p:nvPr>
            <p:ph type="ftr" idx="10"/>
          </p:nvPr>
        </p:nvSpPr>
        <p:spPr>
          <a:xfrm>
            <a:off x="3124200" y="6257925"/>
            <a:ext cx="2054225" cy="355600"/>
          </a:xfrm>
        </p:spPr>
        <p:txBody>
          <a:bodyPr/>
          <a:lstStyle>
            <a:lvl1pPr>
              <a:defRPr/>
            </a:lvl1pPr>
          </a:lstStyle>
          <a:p>
            <a:pPr>
              <a:defRPr/>
            </a:pPr>
            <a:r>
              <a:rPr lang="en-US"/>
              <a:t>Titel presentatie in Footer </a:t>
            </a:r>
          </a:p>
        </p:txBody>
      </p:sp>
      <p:sp>
        <p:nvSpPr>
          <p:cNvPr id="5" name="Tijdelijke aanduiding voor dianummer 4"/>
          <p:cNvSpPr>
            <a:spLocks noGrp="1"/>
          </p:cNvSpPr>
          <p:nvPr>
            <p:ph type="sldNum" idx="11"/>
          </p:nvPr>
        </p:nvSpPr>
        <p:spPr>
          <a:xfrm>
            <a:off x="7913688" y="6257925"/>
            <a:ext cx="763587" cy="355600"/>
          </a:xfrm>
        </p:spPr>
        <p:txBody>
          <a:bodyPr/>
          <a:lstStyle>
            <a:lvl1pPr>
              <a:defRPr/>
            </a:lvl1pPr>
          </a:lstStyle>
          <a:p>
            <a:pPr>
              <a:defRPr/>
            </a:pPr>
            <a:fld id="{565AF44D-4FE0-4566-98A8-2B6946CDCEA2}" type="slidenum">
              <a:rPr lang="en-US"/>
              <a:pPr>
                <a:defRPr/>
              </a:pPr>
              <a:t>‹nr.›</a:t>
            </a:fld>
            <a:endParaRPr lang="en-US"/>
          </a:p>
        </p:txBody>
      </p:sp>
      <p:sp>
        <p:nvSpPr>
          <p:cNvPr id="6" name="Tijdelijke aanduiding voor datum 5"/>
          <p:cNvSpPr>
            <a:spLocks noGrp="1"/>
          </p:cNvSpPr>
          <p:nvPr>
            <p:ph type="dt" idx="12"/>
          </p:nvPr>
        </p:nvSpPr>
        <p:spPr>
          <a:xfrm>
            <a:off x="5160963" y="6257925"/>
            <a:ext cx="2347912" cy="355600"/>
          </a:xfrm>
          <a:prstGeom prst="rect">
            <a:avLst/>
          </a:prstGeom>
        </p:spPr>
        <p:txBody>
          <a:bodyPr/>
          <a:lstStyle>
            <a:lvl1pPr>
              <a:defRPr/>
            </a:lvl1pPr>
          </a:lstStyle>
          <a:p>
            <a:pPr>
              <a:defRPr/>
            </a:pPr>
            <a:fld id="{01B95F9B-051E-44FD-BA1E-AADF3DC64DF5}" type="datetime1">
              <a:rPr lang="nl-NL"/>
              <a:pPr>
                <a:defRPr/>
              </a:pPr>
              <a:t>8-7-2013</a:t>
            </a:fld>
            <a:r>
              <a:rPr lang="nl-NL"/>
              <a:t>06-02-11</a:t>
            </a:r>
          </a:p>
        </p:txBody>
      </p:sp>
    </p:spTree>
    <p:extLst>
      <p:ext uri="{BB962C8B-B14F-4D97-AF65-F5344CB8AC3E}">
        <p14:creationId xmlns:p14="http://schemas.microsoft.com/office/powerpoint/2010/main" val="110121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762000" y="287338"/>
            <a:ext cx="7718425" cy="1027112"/>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762000" y="1757363"/>
            <a:ext cx="3783013" cy="418306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97413" y="1757363"/>
            <a:ext cx="3783012" cy="4183062"/>
          </a:xfrm>
        </p:spPr>
        <p:txBody>
          <a:bodyPr/>
          <a:lstStyle/>
          <a:p>
            <a:pPr lvl="0"/>
            <a:endParaRPr lang="nl-NL" noProof="0"/>
          </a:p>
        </p:txBody>
      </p:sp>
    </p:spTree>
    <p:extLst>
      <p:ext uri="{BB962C8B-B14F-4D97-AF65-F5344CB8AC3E}">
        <p14:creationId xmlns:p14="http://schemas.microsoft.com/office/powerpoint/2010/main" val="2936260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sldNum" sz="quarter" idx="10"/>
          </p:nvPr>
        </p:nvSpPr>
        <p:spPr>
          <a:ln/>
        </p:spPr>
        <p:txBody>
          <a:bodyPr/>
          <a:lstStyle>
            <a:lvl1pPr>
              <a:defRPr/>
            </a:lvl1pPr>
          </a:lstStyle>
          <a:p>
            <a:pPr>
              <a:defRPr/>
            </a:pPr>
            <a:fld id="{D43B7DC0-FAFB-4E72-9A89-1EF6137792E0}"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89838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sldNum" sz="quarter" idx="10"/>
          </p:nvPr>
        </p:nvSpPr>
        <p:spPr>
          <a:ln/>
        </p:spPr>
        <p:txBody>
          <a:bodyPr/>
          <a:lstStyle>
            <a:lvl1pPr>
              <a:defRPr/>
            </a:lvl1pPr>
          </a:lstStyle>
          <a:p>
            <a:pPr>
              <a:defRPr/>
            </a:pPr>
            <a:fld id="{58546B47-F75B-4AAB-AF0D-9C9D778FC66B}" type="slidenum">
              <a:rPr lang="nl-NL"/>
              <a:pPr>
                <a:defRPr/>
              </a:pPr>
              <a:t>‹nr.›</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73484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sldNum" sz="quarter" idx="10"/>
          </p:nvPr>
        </p:nvSpPr>
        <p:spPr>
          <a:ln/>
        </p:spPr>
        <p:txBody>
          <a:bodyPr/>
          <a:lstStyle>
            <a:lvl1pPr>
              <a:defRPr/>
            </a:lvl1pPr>
          </a:lstStyle>
          <a:p>
            <a:pPr>
              <a:defRPr/>
            </a:pPr>
            <a:fld id="{590332DF-040E-47EA-9136-43DB5270BEBC}" type="slidenum">
              <a:rPr lang="nl-NL"/>
              <a:pPr>
                <a:defRPr/>
              </a:pPr>
              <a:t>‹nr.›</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79648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sldNum" sz="quarter" idx="10"/>
          </p:nvPr>
        </p:nvSpPr>
        <p:spPr>
          <a:ln/>
        </p:spPr>
        <p:txBody>
          <a:bodyPr/>
          <a:lstStyle>
            <a:lvl1pPr>
              <a:defRPr/>
            </a:lvl1pPr>
          </a:lstStyle>
          <a:p>
            <a:pPr>
              <a:defRPr/>
            </a:pPr>
            <a:fld id="{7F85D34A-86D3-44C3-A19E-A8A9600E2FD1}"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2195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sldNum" sz="quarter" idx="10"/>
          </p:nvPr>
        </p:nvSpPr>
        <p:spPr>
          <a:ln/>
        </p:spPr>
        <p:txBody>
          <a:bodyPr/>
          <a:lstStyle>
            <a:lvl1pPr>
              <a:defRPr/>
            </a:lvl1pPr>
          </a:lstStyle>
          <a:p>
            <a:pPr>
              <a:defRPr/>
            </a:pPr>
            <a:fld id="{0B42B6B1-B4C6-4DAF-BEBF-87A9FBC9521F}" type="slidenum">
              <a:rPr lang="nl-NL"/>
              <a:pPr>
                <a:defRPr/>
              </a:pPr>
              <a:t>‹nr.›</a:t>
            </a:fld>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11892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sldNum" sz="quarter" idx="10"/>
          </p:nvPr>
        </p:nvSpPr>
        <p:spPr>
          <a:ln/>
        </p:spPr>
        <p:txBody>
          <a:bodyPr/>
          <a:lstStyle>
            <a:lvl1pPr>
              <a:defRPr/>
            </a:lvl1pPr>
          </a:lstStyle>
          <a:p>
            <a:pPr>
              <a:defRPr/>
            </a:pPr>
            <a:fld id="{BB23240A-57FF-4DBB-A75B-EA8700730115}" type="slidenum">
              <a:rPr lang="nl-NL"/>
              <a:pPr>
                <a:defRPr/>
              </a:pPr>
              <a:t>‹nr.›</a:t>
            </a:fld>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037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3D2D2CF-1ADA-487F-9DDA-7155575A4976}" type="slidenum">
              <a:rPr lang="nl-NL"/>
              <a:pPr>
                <a:defRPr/>
              </a:pPr>
              <a:t>‹nr.›</a:t>
            </a:fld>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7555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sldNum" sz="quarter" idx="10"/>
          </p:nvPr>
        </p:nvSpPr>
        <p:spPr>
          <a:ln/>
        </p:spPr>
        <p:txBody>
          <a:bodyPr/>
          <a:lstStyle>
            <a:lvl1pPr>
              <a:defRPr/>
            </a:lvl1pPr>
          </a:lstStyle>
          <a:p>
            <a:pPr>
              <a:defRPr/>
            </a:pPr>
            <a:fld id="{AE2749F0-D4A6-48E0-A334-C44B42ADBD81}"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97581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sldNum" sz="quarter" idx="10"/>
          </p:nvPr>
        </p:nvSpPr>
        <p:spPr>
          <a:ln/>
        </p:spPr>
        <p:txBody>
          <a:bodyPr/>
          <a:lstStyle>
            <a:lvl1pPr>
              <a:defRPr/>
            </a:lvl1pPr>
          </a:lstStyle>
          <a:p>
            <a:pPr>
              <a:defRPr/>
            </a:pPr>
            <a:fld id="{9D995BCF-9CA0-4F84-BF33-A80FFD79B92D}"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87009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052" name="Rectangle 4"/>
          <p:cNvSpPr>
            <a:spLocks noGrp="1" noChangeArrowheads="1"/>
          </p:cNvSpPr>
          <p:nvPr>
            <p:ph type="sldNum" sz="quarter" idx="4"/>
          </p:nvPr>
        </p:nvSpPr>
        <p:spPr bwMode="auto">
          <a:xfrm>
            <a:off x="827088" y="6237288"/>
            <a:ext cx="1774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876"/>
                </a:solidFill>
              </a:defRPr>
            </a:lvl1pPr>
          </a:lstStyle>
          <a:p>
            <a:pPr>
              <a:defRPr/>
            </a:pPr>
            <a:fld id="{25085191-8E58-4DEF-921D-F393C26E0809}" type="slidenum">
              <a:rPr lang="nl-NL"/>
              <a:pPr>
                <a:defRPr/>
              </a:pPr>
              <a:t>‹nr.›</a:t>
            </a:fld>
            <a:endParaRPr lang="nl-NL"/>
          </a:p>
        </p:txBody>
      </p:sp>
      <p:sp>
        <p:nvSpPr>
          <p:cNvPr id="2053" name="Rectangle 5"/>
          <p:cNvSpPr>
            <a:spLocks noGrp="1" noChangeArrowheads="1"/>
          </p:cNvSpPr>
          <p:nvPr>
            <p:ph type="ftr" sz="quarter" idx="3"/>
          </p:nvPr>
        </p:nvSpPr>
        <p:spPr bwMode="auto">
          <a:xfrm>
            <a:off x="7019925" y="5661025"/>
            <a:ext cx="167163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3876"/>
                </a:solidFill>
              </a:defRPr>
            </a:lvl1pPr>
          </a:lstStyle>
          <a:p>
            <a:pPr>
              <a:defRPr/>
            </a:pPr>
            <a:endParaRPr lang="nl-NL"/>
          </a:p>
        </p:txBody>
      </p:sp>
      <p:pic>
        <p:nvPicPr>
          <p:cNvPr id="1030" name="Picture 11" descr="DNBElogo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9925" y="5734050"/>
            <a:ext cx="16557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ctr" rtl="0" eaLnBrk="0" fontAlgn="base" hangingPunct="0">
        <a:spcBef>
          <a:spcPct val="0"/>
        </a:spcBef>
        <a:spcAft>
          <a:spcPct val="0"/>
        </a:spcAft>
        <a:defRPr sz="3600" b="1">
          <a:solidFill>
            <a:srgbClr val="003876"/>
          </a:solidFill>
          <a:latin typeface="+mj-lt"/>
          <a:ea typeface="+mj-ea"/>
          <a:cs typeface="+mj-cs"/>
        </a:defRPr>
      </a:lvl1pPr>
      <a:lvl2pPr algn="ctr" rtl="0" eaLnBrk="0" fontAlgn="base" hangingPunct="0">
        <a:spcBef>
          <a:spcPct val="0"/>
        </a:spcBef>
        <a:spcAft>
          <a:spcPct val="0"/>
        </a:spcAft>
        <a:defRPr sz="3600" b="1">
          <a:solidFill>
            <a:srgbClr val="003876"/>
          </a:solidFill>
          <a:latin typeface="Arial" pitchFamily="34" charset="0"/>
        </a:defRPr>
      </a:lvl2pPr>
      <a:lvl3pPr algn="ctr" rtl="0" eaLnBrk="0" fontAlgn="base" hangingPunct="0">
        <a:spcBef>
          <a:spcPct val="0"/>
        </a:spcBef>
        <a:spcAft>
          <a:spcPct val="0"/>
        </a:spcAft>
        <a:defRPr sz="3600" b="1">
          <a:solidFill>
            <a:srgbClr val="003876"/>
          </a:solidFill>
          <a:latin typeface="Arial" pitchFamily="34" charset="0"/>
        </a:defRPr>
      </a:lvl3pPr>
      <a:lvl4pPr algn="ctr" rtl="0" eaLnBrk="0" fontAlgn="base" hangingPunct="0">
        <a:spcBef>
          <a:spcPct val="0"/>
        </a:spcBef>
        <a:spcAft>
          <a:spcPct val="0"/>
        </a:spcAft>
        <a:defRPr sz="3600" b="1">
          <a:solidFill>
            <a:srgbClr val="003876"/>
          </a:solidFill>
          <a:latin typeface="Arial" pitchFamily="34" charset="0"/>
        </a:defRPr>
      </a:lvl4pPr>
      <a:lvl5pPr algn="ctr" rtl="0" eaLnBrk="0" fontAlgn="base" hangingPunct="0">
        <a:spcBef>
          <a:spcPct val="0"/>
        </a:spcBef>
        <a:spcAft>
          <a:spcPct val="0"/>
        </a:spcAft>
        <a:defRPr sz="3600" b="1">
          <a:solidFill>
            <a:srgbClr val="003876"/>
          </a:solidFill>
          <a:latin typeface="Arial" pitchFamily="34" charset="0"/>
        </a:defRPr>
      </a:lvl5pPr>
      <a:lvl6pPr marL="457200" algn="ctr" rtl="0" fontAlgn="base">
        <a:spcBef>
          <a:spcPct val="0"/>
        </a:spcBef>
        <a:spcAft>
          <a:spcPct val="0"/>
        </a:spcAft>
        <a:defRPr sz="3600" b="1">
          <a:solidFill>
            <a:srgbClr val="003876"/>
          </a:solidFill>
          <a:latin typeface="Arial" pitchFamily="34" charset="0"/>
        </a:defRPr>
      </a:lvl6pPr>
      <a:lvl7pPr marL="914400" algn="ctr" rtl="0" fontAlgn="base">
        <a:spcBef>
          <a:spcPct val="0"/>
        </a:spcBef>
        <a:spcAft>
          <a:spcPct val="0"/>
        </a:spcAft>
        <a:defRPr sz="3600" b="1">
          <a:solidFill>
            <a:srgbClr val="003876"/>
          </a:solidFill>
          <a:latin typeface="Arial" pitchFamily="34" charset="0"/>
        </a:defRPr>
      </a:lvl7pPr>
      <a:lvl8pPr marL="1371600" algn="ctr" rtl="0" fontAlgn="base">
        <a:spcBef>
          <a:spcPct val="0"/>
        </a:spcBef>
        <a:spcAft>
          <a:spcPct val="0"/>
        </a:spcAft>
        <a:defRPr sz="3600" b="1">
          <a:solidFill>
            <a:srgbClr val="003876"/>
          </a:solidFill>
          <a:latin typeface="Arial" pitchFamily="34" charset="0"/>
        </a:defRPr>
      </a:lvl8pPr>
      <a:lvl9pPr marL="1828800" algn="ctr" rtl="0" fontAlgn="base">
        <a:spcBef>
          <a:spcPct val="0"/>
        </a:spcBef>
        <a:spcAft>
          <a:spcPct val="0"/>
        </a:spcAft>
        <a:defRPr sz="3600" b="1">
          <a:solidFill>
            <a:srgbClr val="003876"/>
          </a:solidFill>
          <a:latin typeface="Arial" pitchFamily="34" charset="0"/>
        </a:defRPr>
      </a:lvl9pPr>
    </p:titleStyle>
    <p:bodyStyle>
      <a:lvl1pPr marL="342900" indent="-342900" algn="l" rtl="0" eaLnBrk="0" fontAlgn="base" hangingPunct="0">
        <a:spcBef>
          <a:spcPct val="20000"/>
        </a:spcBef>
        <a:spcAft>
          <a:spcPct val="0"/>
        </a:spcAft>
        <a:buChar char="•"/>
        <a:defRPr sz="2800">
          <a:solidFill>
            <a:srgbClr val="003876"/>
          </a:solidFill>
          <a:latin typeface="+mn-lt"/>
          <a:ea typeface="+mn-ea"/>
          <a:cs typeface="+mn-cs"/>
        </a:defRPr>
      </a:lvl1pPr>
      <a:lvl2pPr marL="742950" indent="-285750" algn="l" rtl="0" eaLnBrk="0" fontAlgn="base" hangingPunct="0">
        <a:spcBef>
          <a:spcPct val="20000"/>
        </a:spcBef>
        <a:spcAft>
          <a:spcPct val="0"/>
        </a:spcAft>
        <a:buClr>
          <a:srgbClr val="003876"/>
        </a:buClr>
        <a:buChar char="•"/>
        <a:defRPr sz="2800">
          <a:solidFill>
            <a:srgbClr val="003876"/>
          </a:solidFill>
          <a:latin typeface="+mn-lt"/>
        </a:defRPr>
      </a:lvl2pPr>
      <a:lvl3pPr marL="1143000" indent="-228600" algn="l" rtl="0" eaLnBrk="0" fontAlgn="base" hangingPunct="0">
        <a:spcBef>
          <a:spcPct val="20000"/>
        </a:spcBef>
        <a:spcAft>
          <a:spcPct val="0"/>
        </a:spcAft>
        <a:buChar char="•"/>
        <a:defRPr sz="2800">
          <a:solidFill>
            <a:srgbClr val="003876"/>
          </a:solidFill>
          <a:latin typeface="+mn-lt"/>
        </a:defRPr>
      </a:lvl3pPr>
      <a:lvl4pPr marL="1600200" indent="-228600" algn="l" rtl="0" eaLnBrk="0" fontAlgn="base" hangingPunct="0">
        <a:spcBef>
          <a:spcPct val="20000"/>
        </a:spcBef>
        <a:spcAft>
          <a:spcPct val="0"/>
        </a:spcAft>
        <a:buChar char="•"/>
        <a:defRPr sz="2800">
          <a:solidFill>
            <a:srgbClr val="003876"/>
          </a:solidFill>
          <a:latin typeface="+mn-lt"/>
        </a:defRPr>
      </a:lvl4pPr>
      <a:lvl5pPr marL="2057400" indent="-228600" algn="l" rtl="0" eaLnBrk="0" fontAlgn="base" hangingPunct="0">
        <a:spcBef>
          <a:spcPct val="20000"/>
        </a:spcBef>
        <a:spcAft>
          <a:spcPct val="0"/>
        </a:spcAft>
        <a:buClr>
          <a:srgbClr val="003876"/>
        </a:buClr>
        <a:buChar char="•"/>
        <a:defRPr sz="2800">
          <a:solidFill>
            <a:srgbClr val="003876"/>
          </a:solidFill>
          <a:latin typeface="+mn-lt"/>
        </a:defRPr>
      </a:lvl5pPr>
      <a:lvl6pPr marL="2514600" indent="-228600" algn="l" rtl="0" fontAlgn="base">
        <a:spcBef>
          <a:spcPct val="20000"/>
        </a:spcBef>
        <a:spcAft>
          <a:spcPct val="0"/>
        </a:spcAft>
        <a:buClr>
          <a:srgbClr val="003876"/>
        </a:buClr>
        <a:buChar char="•"/>
        <a:defRPr sz="2800">
          <a:solidFill>
            <a:srgbClr val="003876"/>
          </a:solidFill>
          <a:latin typeface="+mn-lt"/>
        </a:defRPr>
      </a:lvl6pPr>
      <a:lvl7pPr marL="2971800" indent="-228600" algn="l" rtl="0" fontAlgn="base">
        <a:spcBef>
          <a:spcPct val="20000"/>
        </a:spcBef>
        <a:spcAft>
          <a:spcPct val="0"/>
        </a:spcAft>
        <a:buClr>
          <a:srgbClr val="003876"/>
        </a:buClr>
        <a:buChar char="•"/>
        <a:defRPr sz="2800">
          <a:solidFill>
            <a:srgbClr val="003876"/>
          </a:solidFill>
          <a:latin typeface="+mn-lt"/>
        </a:defRPr>
      </a:lvl7pPr>
      <a:lvl8pPr marL="3429000" indent="-228600" algn="l" rtl="0" fontAlgn="base">
        <a:spcBef>
          <a:spcPct val="20000"/>
        </a:spcBef>
        <a:spcAft>
          <a:spcPct val="0"/>
        </a:spcAft>
        <a:buClr>
          <a:srgbClr val="003876"/>
        </a:buClr>
        <a:buChar char="•"/>
        <a:defRPr sz="2800">
          <a:solidFill>
            <a:srgbClr val="003876"/>
          </a:solidFill>
          <a:latin typeface="+mn-lt"/>
        </a:defRPr>
      </a:lvl8pPr>
      <a:lvl9pPr marL="3886200" indent="-228600" algn="l" rtl="0" fontAlgn="base">
        <a:spcBef>
          <a:spcPct val="20000"/>
        </a:spcBef>
        <a:spcAft>
          <a:spcPct val="0"/>
        </a:spcAft>
        <a:buClr>
          <a:srgbClr val="003876"/>
        </a:buClr>
        <a:buChar char="•"/>
        <a:defRPr sz="2800">
          <a:solidFill>
            <a:srgbClr val="003876"/>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7.gif"/><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2.bp.blogspot.com/-oCC6xq981zg/TyqhylYTzqI/AAAAAAAAC9g/DAm7LHIdgRU/s1600/Truck+example-+TARGET2+imbalances.png"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323850" y="3933825"/>
            <a:ext cx="835183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4925" rIns="73025" bIns="34925"/>
          <a:lstStyle/>
          <a:p>
            <a:pPr marL="342900" indent="-342900" algn="ctr">
              <a:spcBef>
                <a:spcPct val="20000"/>
              </a:spcBef>
            </a:pPr>
            <a:endParaRPr lang="nl-NL">
              <a:solidFill>
                <a:srgbClr val="000099"/>
              </a:solidFill>
            </a:endParaRPr>
          </a:p>
        </p:txBody>
      </p:sp>
      <p:sp>
        <p:nvSpPr>
          <p:cNvPr id="3075" name="Ondertitel 2"/>
          <p:cNvSpPr>
            <a:spLocks noGrp="1"/>
          </p:cNvSpPr>
          <p:nvPr>
            <p:ph type="subTitle" idx="1"/>
          </p:nvPr>
        </p:nvSpPr>
        <p:spPr>
          <a:xfrm>
            <a:off x="468313" y="4437063"/>
            <a:ext cx="7704087" cy="1752600"/>
          </a:xfrm>
        </p:spPr>
        <p:txBody>
          <a:bodyPr/>
          <a:lstStyle/>
          <a:p>
            <a:pPr eaLnBrk="1" hangingPunct="1"/>
            <a:r>
              <a:rPr lang="nl-NL" sz="3200" dirty="0" smtClean="0">
                <a:solidFill>
                  <a:srgbClr val="7030A0"/>
                </a:solidFill>
              </a:rPr>
              <a:t>Nynke Doornbos</a:t>
            </a:r>
          </a:p>
          <a:p>
            <a:pPr eaLnBrk="1" hangingPunct="1"/>
            <a:r>
              <a:rPr lang="en-GB" sz="2400" dirty="0" smtClean="0"/>
              <a:t>Macedonian Financial Sector Conference on Payments and Securities Settlement Systems (Ohrid 6) </a:t>
            </a:r>
          </a:p>
          <a:p>
            <a:pPr eaLnBrk="1" hangingPunct="1"/>
            <a:r>
              <a:rPr lang="en-GB" sz="2400" dirty="0" smtClean="0"/>
              <a:t>Ohrid, 1 July 2013</a:t>
            </a:r>
          </a:p>
        </p:txBody>
      </p:sp>
      <p:sp>
        <p:nvSpPr>
          <p:cNvPr id="3076" name="Rectangle 2"/>
          <p:cNvSpPr txBox="1">
            <a:spLocks noChangeArrowheads="1"/>
          </p:cNvSpPr>
          <p:nvPr/>
        </p:nvSpPr>
        <p:spPr bwMode="auto">
          <a:xfrm>
            <a:off x="684213" y="333375"/>
            <a:ext cx="777240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3600" dirty="0" smtClean="0">
                <a:solidFill>
                  <a:srgbClr val="FF0000"/>
                </a:solidFill>
              </a:rPr>
              <a:t>TARGET2 &amp; TARGET2 (</a:t>
            </a:r>
            <a:r>
              <a:rPr lang="en-GB" sz="3600" dirty="0" err="1" smtClean="0">
                <a:solidFill>
                  <a:srgbClr val="FF0000"/>
                </a:solidFill>
              </a:rPr>
              <a:t>im</a:t>
            </a:r>
            <a:r>
              <a:rPr lang="en-GB" sz="3600" dirty="0" smtClean="0">
                <a:solidFill>
                  <a:srgbClr val="FF0000"/>
                </a:solidFill>
              </a:rPr>
              <a:t>)balances</a:t>
            </a:r>
          </a:p>
          <a:p>
            <a:pPr algn="ctr" eaLnBrk="1" hangingPunct="1"/>
            <a:r>
              <a:rPr lang="en-GB" sz="3600" dirty="0" smtClean="0">
                <a:solidFill>
                  <a:srgbClr val="FF0000"/>
                </a:solidFill>
              </a:rPr>
              <a:t>Part I Basics &amp; Quiz</a:t>
            </a:r>
            <a:r>
              <a:rPr lang="nl-NL" sz="3600" dirty="0">
                <a:solidFill>
                  <a:srgbClr val="FF0000"/>
                </a:solidFill>
              </a:rPr>
              <a:t/>
            </a:r>
            <a:br>
              <a:rPr lang="nl-NL" sz="3600" dirty="0">
                <a:solidFill>
                  <a:srgbClr val="FF0000"/>
                </a:solidFill>
              </a:rPr>
            </a:br>
            <a:r>
              <a:rPr lang="nl-NL" sz="1000" b="1" dirty="0">
                <a:solidFill>
                  <a:srgbClr val="000099"/>
                </a:solidFill>
              </a:rPr>
              <a:t/>
            </a:r>
            <a:br>
              <a:rPr lang="nl-NL" sz="1000" b="1" dirty="0">
                <a:solidFill>
                  <a:srgbClr val="000099"/>
                </a:solidFill>
              </a:rPr>
            </a:br>
            <a:endParaRPr lang="en-GB" sz="1000" b="1" dirty="0">
              <a:solidFill>
                <a:srgbClr val="000099"/>
              </a:solidFill>
            </a:endParaRPr>
          </a:p>
        </p:txBody>
      </p:sp>
      <p:pic>
        <p:nvPicPr>
          <p:cNvPr id="3077" name="Picture 11" descr="http://www.handsonbanking.org/biz/wp-content/uploads/2011/02/cashFlowFauc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521" y="1556792"/>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5" y="1556792"/>
            <a:ext cx="2757913" cy="27854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78A7A5F1-40A9-4EAD-A841-EF01BB79EF3A}" type="slidenum">
              <a:rPr lang="en-US" sz="1200">
                <a:solidFill>
                  <a:srgbClr val="CC9933"/>
                </a:solidFill>
                <a:latin typeface="+mn-lt"/>
              </a:rPr>
              <a:pPr algn="r">
                <a:buClr>
                  <a:srgbClr val="000000"/>
                </a:buClr>
                <a:buSzPct val="100000"/>
                <a:buFont typeface="Times New Roman" pitchFamily="18" charset="0"/>
                <a:buNone/>
                <a:tabLst>
                  <a:tab pos="723900" algn="l"/>
                </a:tabLst>
                <a:defRPr/>
              </a:pPr>
              <a:t>10</a:t>
            </a:fld>
            <a:endParaRPr lang="en-US" sz="1200">
              <a:solidFill>
                <a:srgbClr val="CC9933"/>
              </a:solidFill>
              <a:latin typeface="+mn-lt"/>
            </a:endParaRPr>
          </a:p>
        </p:txBody>
      </p:sp>
      <p:sp>
        <p:nvSpPr>
          <p:cNvPr id="12291" name="Slide Number Placeholder 4"/>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B118B069-ACC6-4D8E-B4CC-A145D4D701A7}"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10</a:t>
            </a:fld>
            <a:endParaRPr lang="en-US" sz="1200">
              <a:solidFill>
                <a:srgbClr val="CC9933"/>
              </a:solidFill>
              <a:latin typeface="ScalaSans"/>
              <a:cs typeface="Arial" pitchFamily="34" charset="0"/>
            </a:endParaRPr>
          </a:p>
        </p:txBody>
      </p:sp>
      <p:sp>
        <p:nvSpPr>
          <p:cNvPr id="12292" name="Rectangle 2"/>
          <p:cNvSpPr>
            <a:spLocks noGrp="1" noChangeArrowheads="1"/>
          </p:cNvSpPr>
          <p:nvPr>
            <p:ph type="title" idx="4294967295"/>
          </p:nvPr>
        </p:nvSpPr>
        <p:spPr>
          <a:xfrm>
            <a:off x="395288" y="387350"/>
            <a:ext cx="7366000" cy="996950"/>
          </a:xfrm>
        </p:spPr>
        <p:txBody>
          <a:bodyPr/>
          <a:lstStyle/>
          <a:p>
            <a:pPr algn="l" eaLnBrk="1" hangingPunct="1"/>
            <a:r>
              <a:rPr lang="nl-NL" sz="4000" dirty="0" smtClean="0">
                <a:solidFill>
                  <a:srgbClr val="0066FF"/>
                </a:solidFill>
              </a:rPr>
              <a:t>TARGET2: access criteria 2/2</a:t>
            </a:r>
          </a:p>
        </p:txBody>
      </p:sp>
      <p:sp>
        <p:nvSpPr>
          <p:cNvPr id="12293" name="Rectangle 3"/>
          <p:cNvSpPr>
            <a:spLocks noGrp="1" noChangeArrowheads="1"/>
          </p:cNvSpPr>
          <p:nvPr>
            <p:ph type="body" idx="4294967295"/>
          </p:nvPr>
        </p:nvSpPr>
        <p:spPr>
          <a:xfrm>
            <a:off x="250825" y="1484313"/>
            <a:ext cx="4537075" cy="5040312"/>
          </a:xfrm>
        </p:spPr>
        <p:txBody>
          <a:bodyPr/>
          <a:lstStyle/>
          <a:p>
            <a:pPr eaLnBrk="1" hangingPunct="1">
              <a:buFont typeface="Times New Roman" pitchFamily="18" charset="0"/>
              <a:buChar char="•"/>
            </a:pPr>
            <a:r>
              <a:rPr lang="en-US" sz="2000" dirty="0" smtClean="0"/>
              <a:t>Treasury departments of central or regional governments of Member States active in the money markets:</a:t>
            </a:r>
          </a:p>
          <a:p>
            <a:pPr lvl="1" eaLnBrk="1" hangingPunct="1">
              <a:buFont typeface="Times New Roman" pitchFamily="18" charset="0"/>
              <a:buChar char="–"/>
            </a:pPr>
            <a:r>
              <a:rPr lang="en-US" sz="2000" dirty="0" smtClean="0"/>
              <a:t>e.g. treasury of Dutch Ministry of Finance and its agency</a:t>
            </a:r>
          </a:p>
          <a:p>
            <a:pPr eaLnBrk="1" hangingPunct="1">
              <a:buFont typeface="Times New Roman" pitchFamily="18" charset="0"/>
              <a:buChar char="•"/>
            </a:pPr>
            <a:r>
              <a:rPr lang="en-US" sz="2000" dirty="0" smtClean="0"/>
              <a:t>Organisations providing clearing or settlement services that are established in the EEA and are subject to oversight by a competent authority: </a:t>
            </a:r>
          </a:p>
          <a:p>
            <a:pPr lvl="1" eaLnBrk="1" hangingPunct="1">
              <a:buFont typeface="Times New Roman" pitchFamily="18" charset="0"/>
              <a:buChar char="–"/>
            </a:pPr>
            <a:r>
              <a:rPr lang="en-US" sz="2000" dirty="0" smtClean="0"/>
              <a:t>e.g. Equens and ESES</a:t>
            </a:r>
            <a:r>
              <a:rPr lang="en-US" sz="1600" dirty="0" smtClean="0"/>
              <a:t> </a:t>
            </a:r>
          </a:p>
          <a:p>
            <a:pPr marL="0" indent="0" eaLnBrk="1" hangingPunct="1">
              <a:buNone/>
            </a:pPr>
            <a:endParaRPr lang="en-US" dirty="0" smtClean="0"/>
          </a:p>
          <a:p>
            <a:pPr eaLnBrk="1" hangingPunct="1">
              <a:lnSpc>
                <a:spcPct val="120000"/>
              </a:lnSpc>
            </a:pPr>
            <a:endParaRPr lang="nl-NL" dirty="0" smtClean="0"/>
          </a:p>
        </p:txBody>
      </p:sp>
      <p:pic>
        <p:nvPicPr>
          <p:cNvPr id="122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288" y="404813"/>
            <a:ext cx="1066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6" descr="CL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284984"/>
            <a:ext cx="12160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eque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733" y="4005064"/>
            <a:ext cx="100806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1772816"/>
            <a:ext cx="2057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1" name="Picture 6"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0733" y="4869160"/>
            <a:ext cx="15843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0B023C90-A235-4BD4-AB4F-D78FA1B1405F}" type="slidenum">
              <a:rPr lang="en-US" sz="1200">
                <a:solidFill>
                  <a:srgbClr val="CC9933"/>
                </a:solidFill>
                <a:latin typeface="+mn-lt"/>
              </a:rPr>
              <a:pPr algn="r">
                <a:buClr>
                  <a:srgbClr val="000000"/>
                </a:buClr>
                <a:buSzPct val="100000"/>
                <a:buFont typeface="Times New Roman" pitchFamily="18" charset="0"/>
                <a:buNone/>
                <a:tabLst>
                  <a:tab pos="723900" algn="l"/>
                </a:tabLst>
                <a:defRPr/>
              </a:pPr>
              <a:t>11</a:t>
            </a:fld>
            <a:endParaRPr lang="en-US" sz="1200">
              <a:solidFill>
                <a:srgbClr val="CC9933"/>
              </a:solidFill>
              <a:latin typeface="+mn-lt"/>
            </a:endParaRPr>
          </a:p>
        </p:txBody>
      </p:sp>
      <p:sp>
        <p:nvSpPr>
          <p:cNvPr id="13315" name="Slide Number Placeholder 4"/>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8B57EECF-211C-4881-A30A-D414C0CC0292}"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11</a:t>
            </a:fld>
            <a:endParaRPr lang="en-US" sz="1200">
              <a:solidFill>
                <a:srgbClr val="CC9933"/>
              </a:solidFill>
              <a:latin typeface="ScalaSans"/>
              <a:cs typeface="Arial" pitchFamily="34" charset="0"/>
            </a:endParaRPr>
          </a:p>
        </p:txBody>
      </p:sp>
      <p:sp>
        <p:nvSpPr>
          <p:cNvPr id="13316" name="Rectangle 2"/>
          <p:cNvSpPr>
            <a:spLocks noGrp="1" noChangeArrowheads="1"/>
          </p:cNvSpPr>
          <p:nvPr>
            <p:ph type="title" idx="4294967295"/>
          </p:nvPr>
        </p:nvSpPr>
        <p:spPr>
          <a:xfrm>
            <a:off x="323850" y="-100013"/>
            <a:ext cx="6696075" cy="1433513"/>
          </a:xfrm>
        </p:spPr>
        <p:txBody>
          <a:bodyPr wrap="none"/>
          <a:lstStyle/>
          <a:p>
            <a:pPr algn="l" eaLnBrk="1" hangingPunct="1"/>
            <a:r>
              <a:rPr lang="nl-NL" dirty="0" smtClean="0">
                <a:solidFill>
                  <a:srgbClr val="0066FF"/>
                </a:solidFill>
              </a:rPr>
              <a:t>TARGET2: </a:t>
            </a:r>
            <a:r>
              <a:rPr lang="nl-NL" u="sng" dirty="0" smtClean="0">
                <a:solidFill>
                  <a:srgbClr val="0066FF"/>
                </a:solidFill>
              </a:rPr>
              <a:t>NO</a:t>
            </a:r>
            <a:r>
              <a:rPr lang="nl-NL" dirty="0" smtClean="0">
                <a:solidFill>
                  <a:srgbClr val="0066FF"/>
                </a:solidFill>
              </a:rPr>
              <a:t> access</a:t>
            </a:r>
          </a:p>
        </p:txBody>
      </p:sp>
      <p:sp>
        <p:nvSpPr>
          <p:cNvPr id="13317" name="Text Box 9"/>
          <p:cNvSpPr txBox="1">
            <a:spLocks noChangeArrowheads="1"/>
          </p:cNvSpPr>
          <p:nvPr/>
        </p:nvSpPr>
        <p:spPr bwMode="auto">
          <a:xfrm>
            <a:off x="1403350" y="1844675"/>
            <a:ext cx="6192838"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nl-NL" sz="3600">
                <a:solidFill>
                  <a:schemeClr val="bg1"/>
                </a:solidFill>
                <a:latin typeface="ScalaSans"/>
                <a:cs typeface="Arial" pitchFamily="34" charset="0"/>
              </a:rPr>
              <a:t> </a:t>
            </a:r>
          </a:p>
          <a:p>
            <a:pPr eaLnBrk="1" hangingPunct="1">
              <a:spcBef>
                <a:spcPct val="50000"/>
              </a:spcBef>
            </a:pPr>
            <a:endParaRPr lang="nl-NL" sz="3600">
              <a:solidFill>
                <a:schemeClr val="bg1"/>
              </a:solidFill>
              <a:latin typeface="ScalaSans"/>
              <a:cs typeface="Arial" pitchFamily="34" charset="0"/>
            </a:endParaRPr>
          </a:p>
        </p:txBody>
      </p:sp>
      <p:pic>
        <p:nvPicPr>
          <p:cNvPr id="13318" name="Picture 7" descr="141-Bakker_J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4456113"/>
            <a:ext cx="21336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shell_logo_motoroi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481513"/>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descr="PHILIPS_Word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 y="2416175"/>
            <a:ext cx="25796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333375"/>
            <a:ext cx="1066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2" name="AutoShape 13" descr="data:image/jpeg;base64,/9j/4AAQSkZJRgABAQAAAQABAAD/2wBDAAkGBwgHBgkIBwgKCgkLDRYPDQwMDRsUFRAWIB0iIiAdHx8kKDQsJCYxJx8fLT0tMTU3Ojo6Iys/RD84QzQ5Ojf/2wBDAQoKCg0MDRoPDxo3JR8lNzc3Nzc3Nzc3Nzc3Nzc3Nzc3Nzc3Nzc3Nzc3Nzc3Nzc3Nzc3Nzc3Nzc3Nzc3Nzc3Nzf/wAARCABaAFoDASIAAhEBAxEB/8QAHAAAAgIDAQEAAAAAAAAAAAAABQYABwIDBAEI/8QARhAAAQMDAgIGBQgHBQkAAAAAAQIDBAAFEQYhEjEHEyJBUXEUMmGBoRUjM0JSYpHRFjY3U3KxsjR0krPDVYKDk6KjweHi/8QAGgEAAgMBAQAAAAAAAAAAAAAABAUAAgMGAf/EADERAAEDAgMECQQDAQAAAAAAAAECAxEABAUhMRJBUWETFCJxgZGhscEyM4KyFXPw8f/aAAwDAQACEQMRAD8Au9akoSVKIAAySTsBSQx0pWFxTqnWbi1EStSW5ghrcZeAJBUkoycZHeBTRqC1NXyyzbW+4403LZU0pbasKTkc/wD138qrTTS3ghu13FXosm2viFMDCUgcsIWnIwEkFKu7bNB3lw4wElCZkxmYitG0BUyaZ0dKmkXc+jT5MhQ+q1AfJ/oobc9b3m7tqY05bHbc0pJCrlckBJb9qGc5J8CrA2pk/RVB9a4yf91KB/MGqu1alxq/T4C5Dz0dh0JQlxQx6qTuAADufCsnHbyPpCfGT5QBRtnZouXNhJ0zputmu7laQI+rLa462nZNztzZcQsb7rbHaQcAcsjJ7qNsdI+jn2Uuo1DCCSM4WooV/hIB+FLnRxZ2blZ5alPyGltSurRwLyAngSccJBA3J5AGi1z069FdZIlxlhxRGVxCVDbPPj/8VRd1csNFxxIUBvBj0g+hrJ+3Q28WpzFapvSZDlI6vSkCVeXicB3gUxHRg4JU4sD27AHOKG2/VGrrU4t27MRb0w4rLjcLDLkU43SgK2WnzIVvQ23yZFysd0lSnilUdCg2ljLYHZyO/Pxx7K52h6PodqVH+akB9SQ6jZWC4rY+PPvzQbmJvlcJgdoJjXUTmcvQUYnCzEE5yB505jpR0y20Fz1XCAo80Sbe8CPwSR8a8X0paddZK7Um43NfIIiwXdz5rCQPxpZuUmXAZtCmpSnFTAnrC6hJx6vLhA+0a7bvITaQ/IkSlqYisFx7KQN+4D27H8RUOMuQIQCTMZncY4caHXY7AClHI/FP+n71D1BaI10tznHHfTkeKT3pPgQdjRGk/ozsUi02V6ZPHVzrq8Zj7CT2GSobJA8cYyeZPlThT8SRnS81KrHVkJEfpDVwpCW7ta/nuEYKltKCQrPjwrA9wqzqrTWMpLnSAzn6O3WlS3VeBccGB+DZNB4lHVF93/PWtWfuChDPSLqMtI6wW/j4RxfMK59/16XrjNeuU9+dK4OufUFL4BhOcAbDfwFOMfoxnqYbU5do6VlIKk+iq2ON/r0o3eAq13WVb3HQ6qOsILiU8IVlIPLJxzqjnSR2662xXZqMMRtRnANd9i1Rc7BGdYt3o3A651iuubKjnAG2FDuAo/YtV3S+3duLcRF6tDS3UllspOQUjvUdu0aE6W0i/qSI/IZnNxwy91RStkryeEKzkKH2qYbbo1/TtzamPT25AcQtoIQyUYzg5yVH7NC3wc6m5OkGsLtdltKGXSdxme+KA6e/Ve+/wq/orA/s9b/vKv8ANNZ6e/Ve+fwq/orA/s9b/vKv800pV94/2J/WiD9f5p9q6NRfQab8h/p1lfWE3S4223OpSpq4XlKH0qGQptoqJBHtDSR76x1F/Z9N+Q/062XRz0G9WaWrdMW+AO/dS6VJB/7iallG2xPE/sfmKV332E/l71bgqVKldhSCuefMj2+E/MlupajsNlxxxXJKQMk1U9i66e7Nv82Nwv3aUl9TK+yUx04DaCd9+Af9VFOlJ+U7dLXbbogM6aeUFOOg5D74OUNOfZTtnwJFbsd2K57HL1TWy2kc+WW7z1oy1aCpUaP/AKVOf7PH/P8A/mq81LAlS7ncLstUZiO4etVxuq7CQkA57P3c0yYobqVpx7Tl0aZbW44uI6lCEJJKiUnAAHM0sRi906tKFkQSN1HMzbEra1ivOjvU8OAxKgRXok99x0vkMSD2U8KU96fED8aK3fXUB65R7etcRqYhf0K5XaJIwB6ux3G1CdOQXoVrYTJkOvuFCT86hKS2OEdnYDl7d6B2lTlrlSbbKsMqQ+/cVvJkIZCmlJUrIcKzsCkd3Oi13qnw4yDKQIjITxMmMh/jQ7gK1hxf1Gur0lvTtomQrpIhsqnhQaUt8gbJAP1e7IrbDbcn6RahQXIj6C6pYfbfJSe2Tj1fbiuHW7EhV6sMlpu4dUx6T1r0FjrXG+JKQNsEb8txyzXdoiNJjWuSJLLzaXJjrrRkI4XVpVg8Sx3EnPhtjah3FAWouMtokHxBI9hRIunS6RO+fGK67nDmTWrWlLbCfQgOIl49rHDy7P3a3X6Ab5DnxJDbbTcpkJ2XxYWOSuQ8E/4aIYNSlYuljZgARp5zx41ZZK0hKjkPmmPQV/Vf9PMvSk9XcY59HnNHmh5OyvcdlD2GmOqjgvyoOvon6Oth6ZMSE3SNnCOoHJ1avqqTnbvOcVbW9d7av9YZS5ETSVxGwoppZ6TkJX0f34KSFYhrOCM7jfNVJrd51uZCS064hHoqSAlZGdz4e6ry1FbvlawXG3Zx6XFcZB8CpJA/nVB3tS7hpqxXMhQUhsxn0lJBS4MA58MKQoe8VYBIvmCvSSPEjL2rJ6TbrCdcj60KjyJBUcyHjt+8V+dbXXnw2oiQ9nH7xX51zRvWPlW576NXlTK4aQLoAAbqZYbnhalHWFVzmVICSTKfA8S6r86NNQLw6AW2JpBHEO2Rt44JBrzSUBmZJlvSEhSIrPEEnllWRn3AK+FP0ko9KBeLoTwdjquPKjnfPDvt2ceZpPjmJoYuAw02JGuXIHLwoTBgttsuKz2uPKaq2Q9LbkONrfkIWg4UhS1ApOO8d1Zxn31JVmQ+f+Kr86atdQkLgNT88a0KCUvAbqSruVjYjO4PduO/dRi8lUxtbhm8w8OhABGR7xXlq2pGKgKORk+9bZD76UbSHhv+8V+db7DIkKvcEGQ8QX0gguEgjPnXLJ+j99EdGxVSdQMLzhuMFOrONuRSPLcg+6ruBpvDXVqA0Vu5ZVXEwr+TQhOmVWp0ZIT8papcCU5M9tJVjc4ZRt8T+NPtJHRI0XNOy7qeLF0uD0lviGPm8hCNvJAPvp3oG3QUMoSdwHtUWZUTUqoNV2hqy3+ZBmgCyX90uxnMbR5WxUjJ2BURxp5b5FW/XDerTCvdtft1zjpfivp4VoV8CD3EHcHuqPsh1GzMcDwI0NRKtkzXzjKt8m1TlRZiQF4ylY9VxOfWH5d1a3voleVWDe9PXWwsei3OI/qCyD6OYwnMqOM4HGkbqwD66d9jkUsoskK7tKc09eI0pChkNOnC058cbjyKaoMQUhxJuxBEdoDsnny7jTG2W0i0WwjeDHjuobp26i1T+N1TgjOp4Xur9YDmCNjnHs33ON6sCJIjLYDkDqw1w4Dq3BwpT5ZyO7bakKRpa9tKKUwS6nHrNuox8SD8KzNhuZIUq1OlQ5E8Gf51ljDOH3rgebeAJ1zG7SRIzoPB23QhTbvZA0nnrXZq67RXUIt1udLiEqzIcB7KyNwPAnO5I8vHACLyV513nTd7dd7NtdwTzU42MeeVUQZ0s/EaU9dp8OEyDkqUrO3vwB8aNRc4fZ2IZQ6CddZJO/Sq2wdGJF1YhIkTyzigbqFulDTSFLdcUEoQkZKj4CmiDZ32m2tNW9xPy3dhmU8gZEWOM8Sj7ACQNxlR27q6tPRXJ6+p0Vb1yCo8Dt5mJKWGxuDw5AKzt6qBjO5qztIaUi6aiu8Lq5dwlELmTnRhb6vL6qR3JGwHjzoTpHrpIQobLYMwdVHdPADhvra7W2t8up1IjuozboTFugR4URHBHjtpabT4JSMCuipUoyhKlSpUqVK8IzQK+6N05f1Fy62mM88cfPpBbd2OR204V8aPVKlSkaV0Z2/q1fJt4vcFzHzfDNU4hJ7spXnI9lKsq43mzSTaLraH5V2XtDMNBLU77wVyRjmoHkN+VXHWJAzyoO4sLe4AC0/FaIeWjQ0gW7o9kzmfSdS3qeJTh4jFt8gssMj7IwMq9pJ38KL2/o70rBk+lC1Ikydj101xUhWRyI4yQPdTSK9ohDSGxCBFUKidTXiUhIASAANgB3V7UqVpXlSpUqVKlf/Z"/>
          <p:cNvSpPr>
            <a:spLocks noChangeAspect="1" noChangeArrowheads="1"/>
          </p:cNvSpPr>
          <p:nvPr/>
        </p:nvSpPr>
        <p:spPr bwMode="auto">
          <a:xfrm>
            <a:off x="63500" y="-411163"/>
            <a:ext cx="857250"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pic>
        <p:nvPicPr>
          <p:cNvPr id="1332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1413" y="1341438"/>
            <a:ext cx="2290762"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4" name="Picture 16" descr="http://www.france-map.org/images/france-region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413" y="1114425"/>
            <a:ext cx="310197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81B4FA96-1B1F-4C98-AA8F-B10A33DCACEF}" type="slidenum">
              <a:rPr lang="en-US" sz="1200">
                <a:solidFill>
                  <a:srgbClr val="CC9933"/>
                </a:solidFill>
                <a:latin typeface="+mn-lt"/>
              </a:rPr>
              <a:pPr algn="r">
                <a:buClr>
                  <a:srgbClr val="000000"/>
                </a:buClr>
                <a:buSzPct val="100000"/>
                <a:buFont typeface="Times New Roman" pitchFamily="18" charset="0"/>
                <a:buNone/>
                <a:tabLst>
                  <a:tab pos="723900" algn="l"/>
                </a:tabLst>
                <a:defRPr/>
              </a:pPr>
              <a:t>12</a:t>
            </a:fld>
            <a:endParaRPr lang="en-US" sz="1200">
              <a:solidFill>
                <a:srgbClr val="CC9933"/>
              </a:solidFill>
              <a:latin typeface="+mn-lt"/>
            </a:endParaRPr>
          </a:p>
        </p:txBody>
      </p:sp>
      <p:sp>
        <p:nvSpPr>
          <p:cNvPr id="14339" name="Slide Number Placeholder 4"/>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C7560F61-4F47-4C3F-8C59-175B8A7D01D7}"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12</a:t>
            </a:fld>
            <a:endParaRPr lang="en-US" sz="1200">
              <a:solidFill>
                <a:srgbClr val="CC9933"/>
              </a:solidFill>
              <a:latin typeface="ScalaSans"/>
              <a:cs typeface="Arial" pitchFamily="34" charset="0"/>
            </a:endParaRPr>
          </a:p>
        </p:txBody>
      </p:sp>
      <p:sp>
        <p:nvSpPr>
          <p:cNvPr id="14340" name="Rectangle 2"/>
          <p:cNvSpPr>
            <a:spLocks noGrp="1" noChangeArrowheads="1"/>
          </p:cNvSpPr>
          <p:nvPr>
            <p:ph type="title" idx="4294967295"/>
          </p:nvPr>
        </p:nvSpPr>
        <p:spPr>
          <a:xfrm>
            <a:off x="341015" y="332656"/>
            <a:ext cx="7319963" cy="852487"/>
          </a:xfrm>
        </p:spPr>
        <p:txBody>
          <a:bodyPr/>
          <a:lstStyle/>
          <a:p>
            <a:pPr algn="l" eaLnBrk="1" hangingPunct="1"/>
            <a:r>
              <a:rPr lang="en-US" dirty="0" smtClean="0">
                <a:solidFill>
                  <a:srgbClr val="0066FF"/>
                </a:solidFill>
              </a:rPr>
              <a:t>TARGET2: participants (2012)</a:t>
            </a:r>
            <a:endParaRPr lang="nl-NL" dirty="0" smtClean="0">
              <a:solidFill>
                <a:srgbClr val="0066FF"/>
              </a:solidFill>
            </a:endParaRPr>
          </a:p>
        </p:txBody>
      </p:sp>
      <p:sp>
        <p:nvSpPr>
          <p:cNvPr id="14341" name="Rectangle 3"/>
          <p:cNvSpPr>
            <a:spLocks noGrp="1" noChangeArrowheads="1"/>
          </p:cNvSpPr>
          <p:nvPr>
            <p:ph type="body" idx="4294967295"/>
          </p:nvPr>
        </p:nvSpPr>
        <p:spPr>
          <a:xfrm>
            <a:off x="457200" y="1628801"/>
            <a:ext cx="8435280" cy="4032448"/>
          </a:xfrm>
        </p:spPr>
        <p:txBody>
          <a:bodyPr/>
          <a:lstStyle/>
          <a:p>
            <a:pPr eaLnBrk="1" hangingPunct="1">
              <a:buFont typeface="Times New Roman" pitchFamily="18" charset="0"/>
              <a:buChar char="•"/>
            </a:pPr>
            <a:r>
              <a:rPr lang="en-US" sz="2000" dirty="0" smtClean="0"/>
              <a:t>Direct participants : 1000</a:t>
            </a:r>
          </a:p>
          <a:p>
            <a:pPr lvl="1" eaLnBrk="1" hangingPunct="1">
              <a:buFont typeface="Times New Roman" pitchFamily="18" charset="0"/>
              <a:buChar char="–"/>
            </a:pPr>
            <a:r>
              <a:rPr lang="en-US" sz="2000" dirty="0" smtClean="0"/>
              <a:t>Banks: 900</a:t>
            </a:r>
          </a:p>
          <a:p>
            <a:pPr lvl="1" eaLnBrk="1" hangingPunct="1">
              <a:buFont typeface="Times New Roman" pitchFamily="18" charset="0"/>
              <a:buChar char="–"/>
            </a:pPr>
            <a:r>
              <a:rPr lang="en-US" sz="2000" dirty="0" smtClean="0"/>
              <a:t>Central banks: 25</a:t>
            </a:r>
          </a:p>
          <a:p>
            <a:pPr lvl="1" eaLnBrk="1" hangingPunct="1">
              <a:buFont typeface="Times New Roman" pitchFamily="18" charset="0"/>
              <a:buChar char="–"/>
            </a:pPr>
            <a:r>
              <a:rPr lang="en-US" sz="2000" dirty="0" smtClean="0"/>
              <a:t>Clearing and settlement organisations: 40</a:t>
            </a:r>
          </a:p>
          <a:p>
            <a:pPr lvl="1" eaLnBrk="1" hangingPunct="1">
              <a:buFont typeface="Times New Roman" pitchFamily="18" charset="0"/>
              <a:buChar char="–"/>
            </a:pPr>
            <a:r>
              <a:rPr lang="en-US" sz="2000" dirty="0" smtClean="0"/>
              <a:t>Other direct: 35</a:t>
            </a:r>
          </a:p>
          <a:p>
            <a:pPr lvl="1" eaLnBrk="1" hangingPunct="1">
              <a:buFont typeface="Times New Roman" pitchFamily="18" charset="0"/>
              <a:buChar char="–"/>
            </a:pPr>
            <a:endParaRPr lang="en-US" sz="2000" dirty="0"/>
          </a:p>
          <a:p>
            <a:pPr marL="457200" lvl="1" indent="0" eaLnBrk="1" hangingPunct="1">
              <a:buNone/>
            </a:pPr>
            <a:endParaRPr lang="en-US" sz="2000" dirty="0" smtClean="0"/>
          </a:p>
          <a:p>
            <a:pPr eaLnBrk="1" hangingPunct="1">
              <a:buFont typeface="Times New Roman" pitchFamily="18" charset="0"/>
              <a:buChar char="•"/>
            </a:pPr>
            <a:r>
              <a:rPr lang="en-US" sz="2000" dirty="0" smtClean="0"/>
              <a:t>Indirect participants: 3386</a:t>
            </a:r>
          </a:p>
          <a:p>
            <a:pPr lvl="1" eaLnBrk="1" hangingPunct="1">
              <a:lnSpc>
                <a:spcPct val="120000"/>
              </a:lnSpc>
              <a:buFont typeface="Times New Roman" pitchFamily="18" charset="0"/>
              <a:buChar char="–"/>
            </a:pPr>
            <a:r>
              <a:rPr lang="en-US" sz="2000" dirty="0" smtClean="0"/>
              <a:t>Treasury and agency</a:t>
            </a:r>
          </a:p>
          <a:p>
            <a:pPr lvl="1" eaLnBrk="1" hangingPunct="1">
              <a:lnSpc>
                <a:spcPct val="120000"/>
              </a:lnSpc>
              <a:buFont typeface="Times New Roman" pitchFamily="18" charset="0"/>
              <a:buChar char="–"/>
            </a:pPr>
            <a:r>
              <a:rPr lang="en-US" sz="2000" dirty="0" smtClean="0"/>
              <a:t>Non-Euro Central Banks/Central Bank customers</a:t>
            </a:r>
            <a:r>
              <a:rPr lang="nl-NL" sz="2000" dirty="0" smtClean="0"/>
              <a:t>	</a:t>
            </a:r>
          </a:p>
        </p:txBody>
      </p:sp>
      <p:pic>
        <p:nvPicPr>
          <p:cNvPr id="14342" name="Picture 4" descr="target2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813" y="260350"/>
            <a:ext cx="1066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3D65B260-9C2F-43DB-ACB9-73419FB0D43D}" type="slidenum">
              <a:rPr lang="en-US" sz="1200">
                <a:solidFill>
                  <a:srgbClr val="CC9933"/>
                </a:solidFill>
                <a:latin typeface="+mn-lt"/>
              </a:rPr>
              <a:pPr algn="r">
                <a:buClr>
                  <a:srgbClr val="000000"/>
                </a:buClr>
                <a:buSzPct val="100000"/>
                <a:buFont typeface="Times New Roman" pitchFamily="18" charset="0"/>
                <a:buNone/>
                <a:tabLst>
                  <a:tab pos="723900" algn="l"/>
                </a:tabLst>
                <a:defRPr/>
              </a:pPr>
              <a:t>13</a:t>
            </a:fld>
            <a:endParaRPr lang="en-US" sz="1200">
              <a:solidFill>
                <a:srgbClr val="CC9933"/>
              </a:solidFill>
              <a:latin typeface="+mn-lt"/>
            </a:endParaRPr>
          </a:p>
        </p:txBody>
      </p:sp>
      <p:sp>
        <p:nvSpPr>
          <p:cNvPr id="15363" name="Slide Number Placeholder 4"/>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3869166D-86AB-48F0-8CA1-6F0D5C7ED130}"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13</a:t>
            </a:fld>
            <a:endParaRPr lang="en-US" sz="1200">
              <a:solidFill>
                <a:srgbClr val="CC9933"/>
              </a:solidFill>
              <a:latin typeface="ScalaSans"/>
              <a:cs typeface="Arial" pitchFamily="34" charset="0"/>
            </a:endParaRPr>
          </a:p>
        </p:txBody>
      </p:sp>
      <p:sp>
        <p:nvSpPr>
          <p:cNvPr id="15364" name="Rectangle 2"/>
          <p:cNvSpPr>
            <a:spLocks noGrp="1" noChangeArrowheads="1"/>
          </p:cNvSpPr>
          <p:nvPr>
            <p:ph type="title" idx="4294967295"/>
          </p:nvPr>
        </p:nvSpPr>
        <p:spPr>
          <a:xfrm>
            <a:off x="611560" y="422003"/>
            <a:ext cx="7200900" cy="852487"/>
          </a:xfrm>
        </p:spPr>
        <p:txBody>
          <a:bodyPr/>
          <a:lstStyle/>
          <a:p>
            <a:pPr algn="l" eaLnBrk="1" hangingPunct="1"/>
            <a:r>
              <a:rPr lang="en-US" sz="4000" dirty="0" smtClean="0">
                <a:solidFill>
                  <a:srgbClr val="0066FF"/>
                </a:solidFill>
              </a:rPr>
              <a:t>Central Bank Customers</a:t>
            </a:r>
            <a:endParaRPr lang="nl-NL" sz="4000" dirty="0" smtClean="0">
              <a:solidFill>
                <a:srgbClr val="0066FF"/>
              </a:solidFill>
            </a:endParaRPr>
          </a:p>
        </p:txBody>
      </p:sp>
      <p:sp>
        <p:nvSpPr>
          <p:cNvPr id="201733" name="Rectangle 3"/>
          <p:cNvSpPr>
            <a:spLocks noGrp="1" noChangeArrowheads="1"/>
          </p:cNvSpPr>
          <p:nvPr>
            <p:ph type="body" idx="4294967295"/>
          </p:nvPr>
        </p:nvSpPr>
        <p:spPr>
          <a:xfrm>
            <a:off x="457200" y="1600200"/>
            <a:ext cx="8002588" cy="4516438"/>
          </a:xfrm>
        </p:spPr>
        <p:txBody>
          <a:bodyPr/>
          <a:lstStyle/>
          <a:p>
            <a:pPr eaLnBrk="1" hangingPunct="1">
              <a:buFont typeface="Times New Roman" pitchFamily="18" charset="0"/>
              <a:buChar char="•"/>
              <a:defRPr/>
            </a:pPr>
            <a:r>
              <a:rPr lang="en-GB" dirty="0" smtClean="0"/>
              <a:t>Central banks outside the euro area holding an account at Central Banks like DNB.</a:t>
            </a:r>
          </a:p>
          <a:p>
            <a:pPr eaLnBrk="1" hangingPunct="1">
              <a:buFont typeface="Times New Roman" pitchFamily="18" charset="0"/>
              <a:buChar char="•"/>
              <a:defRPr/>
            </a:pPr>
            <a:r>
              <a:rPr lang="en-GB" dirty="0" smtClean="0"/>
              <a:t>Supra-national institutions (Development Funds)</a:t>
            </a:r>
          </a:p>
          <a:p>
            <a:pPr eaLnBrk="1" hangingPunct="1">
              <a:buFont typeface="Times New Roman" pitchFamily="18" charset="0"/>
              <a:buChar char="•"/>
              <a:defRPr/>
            </a:pPr>
            <a:r>
              <a:rPr lang="en-GB" dirty="0" smtClean="0"/>
              <a:t>Intergovernmental institutions</a:t>
            </a:r>
          </a:p>
          <a:p>
            <a:pPr marL="0" indent="0" eaLnBrk="1" hangingPunct="1">
              <a:buFontTx/>
              <a:buNone/>
              <a:defRPr/>
            </a:pPr>
            <a:endParaRPr lang="en-GB" dirty="0" smtClean="0"/>
          </a:p>
        </p:txBody>
      </p:sp>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404813"/>
            <a:ext cx="1066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Slide Number Placeholder 4"/>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5D168069-ED8F-4FCE-ABBC-3EE0A595EF29}"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14</a:t>
            </a:fld>
            <a:endParaRPr lang="en-US" sz="1200">
              <a:solidFill>
                <a:srgbClr val="CC9933"/>
              </a:solidFill>
              <a:latin typeface="ScalaSans"/>
              <a:cs typeface="Arial" pitchFamily="34" charset="0"/>
            </a:endParaRPr>
          </a:p>
        </p:txBody>
      </p:sp>
      <p:sp>
        <p:nvSpPr>
          <p:cNvPr id="16388" name="Rectangle 2"/>
          <p:cNvSpPr>
            <a:spLocks noGrp="1" noChangeArrowheads="1"/>
          </p:cNvSpPr>
          <p:nvPr>
            <p:ph type="title"/>
          </p:nvPr>
        </p:nvSpPr>
        <p:spPr>
          <a:xfrm>
            <a:off x="107950" y="188913"/>
            <a:ext cx="8064500" cy="852487"/>
          </a:xfrm>
        </p:spPr>
        <p:txBody>
          <a:bodyPr/>
          <a:lstStyle/>
          <a:p>
            <a:pPr algn="l" eaLnBrk="1" hangingPunct="1"/>
            <a:r>
              <a:rPr lang="en-US" dirty="0" smtClean="0">
                <a:solidFill>
                  <a:srgbClr val="0066FF"/>
                </a:solidFill>
              </a:rPr>
              <a:t>TARGET2: what is it used for?</a:t>
            </a:r>
            <a:r>
              <a:rPr lang="nl-NL" dirty="0" smtClean="0">
                <a:solidFill>
                  <a:srgbClr val="0066FF"/>
                </a:solidFill>
              </a:rPr>
              <a:t> </a:t>
            </a:r>
          </a:p>
        </p:txBody>
      </p:sp>
      <p:sp>
        <p:nvSpPr>
          <p:cNvPr id="16389" name="Rectangle 3"/>
          <p:cNvSpPr>
            <a:spLocks noGrp="1" noChangeArrowheads="1"/>
          </p:cNvSpPr>
          <p:nvPr>
            <p:ph type="body" idx="1"/>
          </p:nvPr>
        </p:nvSpPr>
        <p:spPr>
          <a:xfrm>
            <a:off x="467544" y="1436688"/>
            <a:ext cx="4536504" cy="5235574"/>
          </a:xfrm>
        </p:spPr>
        <p:txBody>
          <a:bodyPr/>
          <a:lstStyle/>
          <a:p>
            <a:pPr eaLnBrk="1" hangingPunct="1">
              <a:buFont typeface="Times New Roman" pitchFamily="18" charset="0"/>
              <a:buChar char="•"/>
            </a:pPr>
            <a:r>
              <a:rPr lang="en-US" sz="2000" dirty="0" smtClean="0"/>
              <a:t>Executing monetary policy:</a:t>
            </a:r>
          </a:p>
          <a:p>
            <a:pPr lvl="1" eaLnBrk="1" hangingPunct="1">
              <a:buFont typeface="Times New Roman" pitchFamily="18" charset="0"/>
              <a:buChar char="–"/>
            </a:pPr>
            <a:r>
              <a:rPr lang="en-US" sz="2000" dirty="0" smtClean="0"/>
              <a:t>lending to banks, secured by collateral (OMO)</a:t>
            </a:r>
          </a:p>
          <a:p>
            <a:pPr lvl="1" eaLnBrk="1" hangingPunct="1">
              <a:buFont typeface="Times New Roman" pitchFamily="18" charset="0"/>
              <a:buChar char="–"/>
            </a:pPr>
            <a:r>
              <a:rPr lang="en-US" sz="2000" dirty="0" smtClean="0"/>
              <a:t>Overnight deposit and marginal lending (standing facilities)</a:t>
            </a:r>
          </a:p>
          <a:p>
            <a:pPr lvl="1" eaLnBrk="1" hangingPunct="1">
              <a:buFont typeface="Times New Roman" pitchFamily="18" charset="0"/>
              <a:buChar char="–"/>
            </a:pPr>
            <a:r>
              <a:rPr lang="en-US" sz="2000" dirty="0" smtClean="0"/>
              <a:t>Reserve requirements</a:t>
            </a:r>
          </a:p>
          <a:p>
            <a:pPr marL="457200" lvl="1" indent="0" eaLnBrk="1" hangingPunct="1">
              <a:buNone/>
            </a:pPr>
            <a:endParaRPr lang="en-US" sz="2000" dirty="0" smtClean="0"/>
          </a:p>
          <a:p>
            <a:pPr eaLnBrk="1" hangingPunct="1">
              <a:buFont typeface="Times New Roman" pitchFamily="18" charset="0"/>
              <a:buChar char="•"/>
            </a:pPr>
            <a:r>
              <a:rPr lang="en-US" sz="2000" u="sng" dirty="0" smtClean="0"/>
              <a:t>Settlement</a:t>
            </a:r>
            <a:r>
              <a:rPr lang="en-US" sz="2000" dirty="0" smtClean="0"/>
              <a:t> of other systems (e.g. CLS, EURO1, Equens (ACH))</a:t>
            </a:r>
          </a:p>
          <a:p>
            <a:pPr eaLnBrk="1" hangingPunct="1">
              <a:buFont typeface="Times New Roman" pitchFamily="18" charset="0"/>
              <a:buChar char="•"/>
            </a:pPr>
            <a:endParaRPr lang="en-US" sz="2000" dirty="0" smtClean="0"/>
          </a:p>
          <a:p>
            <a:pPr eaLnBrk="1" hangingPunct="1">
              <a:buFont typeface="Times New Roman" pitchFamily="18" charset="0"/>
              <a:buChar char="•"/>
            </a:pPr>
            <a:r>
              <a:rPr lang="en-US" sz="2000" dirty="0" smtClean="0"/>
              <a:t>(Large Value) Payments in euro (between banks)</a:t>
            </a:r>
          </a:p>
          <a:p>
            <a:pPr eaLnBrk="1" hangingPunct="1">
              <a:buFont typeface="Times New Roman" pitchFamily="18" charset="0"/>
              <a:buChar char="•"/>
            </a:pPr>
            <a:r>
              <a:rPr lang="en-US" sz="2000" dirty="0" smtClean="0"/>
              <a:t>Payments of banknotes</a:t>
            </a:r>
          </a:p>
          <a:p>
            <a:pPr eaLnBrk="1" hangingPunct="1">
              <a:buFont typeface="Times New Roman" pitchFamily="18" charset="0"/>
              <a:buChar char="•"/>
            </a:pPr>
            <a:r>
              <a:rPr lang="en-US" sz="2000" dirty="0" smtClean="0"/>
              <a:t>Payments from and to ESES</a:t>
            </a:r>
            <a:endParaRPr lang="nl-NL" sz="2000" dirty="0" smtClean="0"/>
          </a:p>
          <a:p>
            <a:pPr eaLnBrk="1" hangingPunct="1">
              <a:buFont typeface="Times New Roman" pitchFamily="18" charset="0"/>
              <a:buChar char="•"/>
            </a:pPr>
            <a:endParaRPr lang="en-US" sz="2000" dirty="0" smtClean="0"/>
          </a:p>
          <a:p>
            <a:pPr marL="0" indent="0" eaLnBrk="1" hangingPunct="1">
              <a:buNone/>
            </a:pPr>
            <a:r>
              <a:rPr lang="en-US" sz="2000" dirty="0" smtClean="0"/>
              <a:t> </a:t>
            </a:r>
            <a:endParaRPr lang="nl-NL" sz="2000" dirty="0" smtClean="0"/>
          </a:p>
        </p:txBody>
      </p:sp>
      <p:pic>
        <p:nvPicPr>
          <p:cNvPr id="16390" name="Picture 7" descr="govc_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1436688"/>
            <a:ext cx="32035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333375"/>
            <a:ext cx="1066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5292081" y="3645024"/>
            <a:ext cx="3312170" cy="523220"/>
          </a:xfrm>
          <a:prstGeom prst="rect">
            <a:avLst/>
          </a:prstGeom>
          <a:noFill/>
        </p:spPr>
        <p:txBody>
          <a:bodyPr wrap="square" rtlCol="0">
            <a:spAutoFit/>
          </a:bodyPr>
          <a:lstStyle/>
          <a:p>
            <a:r>
              <a:rPr lang="en-GB" sz="1400" dirty="0" smtClean="0">
                <a:solidFill>
                  <a:srgbClr val="3D6BFF"/>
                </a:solidFill>
              </a:rPr>
              <a:t>ECB </a:t>
            </a:r>
            <a:r>
              <a:rPr lang="en-GB" sz="1400" dirty="0" err="1" smtClean="0">
                <a:solidFill>
                  <a:srgbClr val="3D6BFF"/>
                </a:solidFill>
              </a:rPr>
              <a:t>Gov</a:t>
            </a:r>
            <a:r>
              <a:rPr lang="en-GB" sz="1400" dirty="0" smtClean="0">
                <a:solidFill>
                  <a:srgbClr val="3D6BFF"/>
                </a:solidFill>
              </a:rPr>
              <a:t> Council deciding on interest rate for lending</a:t>
            </a:r>
            <a:endParaRPr lang="en-GB" sz="1400" dirty="0">
              <a:solidFill>
                <a:srgbClr val="3D6BFF"/>
              </a:solidFill>
            </a:endParaRPr>
          </a:p>
        </p:txBody>
      </p:sp>
      <p:pic>
        <p:nvPicPr>
          <p:cNvPr id="11" name="Picture 16" descr="CL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4437112"/>
            <a:ext cx="12160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MoneyEu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3025" y="5052477"/>
            <a:ext cx="1798637" cy="153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8304" y="4797152"/>
            <a:ext cx="15843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953796BB-E3AA-41EC-9EF0-CAF0843CB710}" type="slidenum">
              <a:rPr lang="en-US" sz="1200">
                <a:solidFill>
                  <a:srgbClr val="CC9933"/>
                </a:solidFill>
                <a:latin typeface="+mn-lt"/>
              </a:rPr>
              <a:pPr algn="r">
                <a:buClr>
                  <a:srgbClr val="000000"/>
                </a:buClr>
                <a:buSzPct val="100000"/>
                <a:buFont typeface="Times New Roman" pitchFamily="18" charset="0"/>
                <a:buNone/>
                <a:tabLst>
                  <a:tab pos="723900" algn="l"/>
                </a:tabLst>
                <a:defRPr/>
              </a:pPr>
              <a:t>15</a:t>
            </a:fld>
            <a:endParaRPr lang="en-US" sz="1200">
              <a:solidFill>
                <a:srgbClr val="CC9933"/>
              </a:solidFill>
              <a:latin typeface="+mn-lt"/>
            </a:endParaRPr>
          </a:p>
        </p:txBody>
      </p:sp>
      <p:sp>
        <p:nvSpPr>
          <p:cNvPr id="17411" name="Slide Number Placeholder 4"/>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CDA1383A-190A-4CDE-8B3D-794AF14B3433}"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15</a:t>
            </a:fld>
            <a:endParaRPr lang="en-US" sz="1200">
              <a:solidFill>
                <a:srgbClr val="CC9933"/>
              </a:solidFill>
              <a:latin typeface="ScalaSans"/>
              <a:cs typeface="Arial" pitchFamily="34" charset="0"/>
            </a:endParaRPr>
          </a:p>
        </p:txBody>
      </p:sp>
      <p:sp>
        <p:nvSpPr>
          <p:cNvPr id="17412" name="Rectangle 2"/>
          <p:cNvSpPr>
            <a:spLocks noGrp="1" noChangeArrowheads="1"/>
          </p:cNvSpPr>
          <p:nvPr>
            <p:ph type="title" idx="4294967295"/>
          </p:nvPr>
        </p:nvSpPr>
        <p:spPr>
          <a:xfrm>
            <a:off x="475383" y="350837"/>
            <a:ext cx="7259637" cy="852487"/>
          </a:xfrm>
        </p:spPr>
        <p:txBody>
          <a:bodyPr/>
          <a:lstStyle/>
          <a:p>
            <a:pPr algn="l" eaLnBrk="1" hangingPunct="1"/>
            <a:r>
              <a:rPr lang="en-US" dirty="0" smtClean="0">
                <a:solidFill>
                  <a:srgbClr val="0066FF"/>
                </a:solidFill>
              </a:rPr>
              <a:t>TARGET2: some numbers </a:t>
            </a:r>
            <a:endParaRPr lang="nl-NL" dirty="0" smtClean="0">
              <a:solidFill>
                <a:srgbClr val="0066FF"/>
              </a:solidFill>
            </a:endParaRPr>
          </a:p>
        </p:txBody>
      </p:sp>
      <p:sp>
        <p:nvSpPr>
          <p:cNvPr id="17413" name="Rectangle 3"/>
          <p:cNvSpPr>
            <a:spLocks noGrp="1" noChangeArrowheads="1"/>
          </p:cNvSpPr>
          <p:nvPr>
            <p:ph type="body" idx="4294967295"/>
          </p:nvPr>
        </p:nvSpPr>
        <p:spPr>
          <a:xfrm>
            <a:off x="457200" y="1600200"/>
            <a:ext cx="8002588" cy="4061048"/>
          </a:xfrm>
        </p:spPr>
        <p:txBody>
          <a:bodyPr/>
          <a:lstStyle/>
          <a:p>
            <a:pPr marL="0" indent="0" eaLnBrk="1" hangingPunct="1">
              <a:buNone/>
            </a:pPr>
            <a:r>
              <a:rPr lang="en-US" sz="2400" dirty="0" smtClean="0"/>
              <a:t>TARGET2 Eurozone (2012):</a:t>
            </a:r>
          </a:p>
          <a:p>
            <a:pPr lvl="1" eaLnBrk="1" hangingPunct="1"/>
            <a:r>
              <a:rPr lang="en-US" sz="2400" dirty="0" smtClean="0"/>
              <a:t>354,185 payments (daily)</a:t>
            </a:r>
          </a:p>
          <a:p>
            <a:pPr lvl="1" eaLnBrk="1" hangingPunct="1"/>
            <a:r>
              <a:rPr lang="en-US" sz="2400" dirty="0" smtClean="0"/>
              <a:t>EUR 2,477 billion (daily)</a:t>
            </a:r>
          </a:p>
          <a:p>
            <a:pPr lvl="1" eaLnBrk="1" hangingPunct="1"/>
            <a:r>
              <a:rPr lang="en-US" sz="2400" dirty="0" smtClean="0"/>
              <a:t>average value: EUR 6.8 million</a:t>
            </a:r>
          </a:p>
          <a:p>
            <a:pPr lvl="1" eaLnBrk="1" hangingPunct="1"/>
            <a:r>
              <a:rPr lang="en-US" sz="2400" dirty="0" smtClean="0"/>
              <a:t>99.85% payments processed &lt; 5 minutes</a:t>
            </a:r>
          </a:p>
        </p:txBody>
      </p:sp>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288" y="404813"/>
            <a:ext cx="10668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860812"/>
            <a:ext cx="612068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755576" y="476672"/>
            <a:ext cx="7704855" cy="1261884"/>
          </a:xfrm>
          <a:prstGeom prst="rect">
            <a:avLst/>
          </a:prstGeom>
          <a:solidFill>
            <a:schemeClr val="bg1"/>
          </a:solidFill>
        </p:spPr>
        <p:txBody>
          <a:bodyPr wrap="square" rtlCol="0">
            <a:spAutoFit/>
          </a:bodyPr>
          <a:lstStyle/>
          <a:p>
            <a:r>
              <a:rPr lang="nl-NL" sz="4000" dirty="0" smtClean="0">
                <a:solidFill>
                  <a:srgbClr val="0066FF"/>
                </a:solidFill>
              </a:rPr>
              <a:t>TARGET2 Turnover (2006-2012)</a:t>
            </a:r>
            <a:endParaRPr lang="nl-NL" sz="4000" dirty="0">
              <a:solidFill>
                <a:srgbClr val="0066FF"/>
              </a:solidFill>
            </a:endParaRPr>
          </a:p>
          <a:p>
            <a:endParaRPr lang="nl-NL" sz="3600" dirty="0">
              <a:solidFill>
                <a:srgbClr val="3D6BFF"/>
              </a:solidFill>
            </a:endParaRPr>
          </a:p>
        </p:txBody>
      </p:sp>
    </p:spTree>
    <p:extLst>
      <p:ext uri="{BB962C8B-B14F-4D97-AF65-F5344CB8AC3E}">
        <p14:creationId xmlns:p14="http://schemas.microsoft.com/office/powerpoint/2010/main" val="4143251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671513"/>
            <a:ext cx="8829675" cy="578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157162" y="332656"/>
            <a:ext cx="8735317" cy="1200329"/>
          </a:xfrm>
          <a:prstGeom prst="rect">
            <a:avLst/>
          </a:prstGeom>
          <a:solidFill>
            <a:schemeClr val="bg1"/>
          </a:solidFill>
        </p:spPr>
        <p:txBody>
          <a:bodyPr wrap="square" rtlCol="0">
            <a:spAutoFit/>
          </a:bodyPr>
          <a:lstStyle/>
          <a:p>
            <a:r>
              <a:rPr lang="en-GB" sz="3600" dirty="0" smtClean="0">
                <a:solidFill>
                  <a:srgbClr val="3D6BFF"/>
                </a:solidFill>
              </a:rPr>
              <a:t>TARGET2 Traffic and daily averages (2006-2012)</a:t>
            </a:r>
            <a:endParaRPr lang="en-GB" sz="3600" dirty="0">
              <a:solidFill>
                <a:srgbClr val="3D6BFF"/>
              </a:solidFill>
            </a:endParaRPr>
          </a:p>
        </p:txBody>
      </p:sp>
    </p:spTree>
    <p:extLst>
      <p:ext uri="{BB962C8B-B14F-4D97-AF65-F5344CB8AC3E}">
        <p14:creationId xmlns:p14="http://schemas.microsoft.com/office/powerpoint/2010/main" val="2854758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6408712"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5"/>
          <p:cNvSpPr txBox="1">
            <a:spLocks noChangeArrowheads="1"/>
          </p:cNvSpPr>
          <p:nvPr/>
        </p:nvSpPr>
        <p:spPr bwMode="auto">
          <a:xfrm>
            <a:off x="683568" y="116632"/>
            <a:ext cx="7718425" cy="102711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3876"/>
                </a:solidFill>
                <a:latin typeface="+mj-lt"/>
                <a:ea typeface="+mj-ea"/>
                <a:cs typeface="+mj-cs"/>
              </a:defRPr>
            </a:lvl1pPr>
            <a:lvl2pPr algn="ctr" rtl="0" eaLnBrk="0" fontAlgn="base" hangingPunct="0">
              <a:spcBef>
                <a:spcPct val="0"/>
              </a:spcBef>
              <a:spcAft>
                <a:spcPct val="0"/>
              </a:spcAft>
              <a:defRPr sz="3600" b="1">
                <a:solidFill>
                  <a:srgbClr val="003876"/>
                </a:solidFill>
                <a:latin typeface="Arial" pitchFamily="34" charset="0"/>
              </a:defRPr>
            </a:lvl2pPr>
            <a:lvl3pPr algn="ctr" rtl="0" eaLnBrk="0" fontAlgn="base" hangingPunct="0">
              <a:spcBef>
                <a:spcPct val="0"/>
              </a:spcBef>
              <a:spcAft>
                <a:spcPct val="0"/>
              </a:spcAft>
              <a:defRPr sz="3600" b="1">
                <a:solidFill>
                  <a:srgbClr val="003876"/>
                </a:solidFill>
                <a:latin typeface="Arial" pitchFamily="34" charset="0"/>
              </a:defRPr>
            </a:lvl3pPr>
            <a:lvl4pPr algn="ctr" rtl="0" eaLnBrk="0" fontAlgn="base" hangingPunct="0">
              <a:spcBef>
                <a:spcPct val="0"/>
              </a:spcBef>
              <a:spcAft>
                <a:spcPct val="0"/>
              </a:spcAft>
              <a:defRPr sz="3600" b="1">
                <a:solidFill>
                  <a:srgbClr val="003876"/>
                </a:solidFill>
                <a:latin typeface="Arial" pitchFamily="34" charset="0"/>
              </a:defRPr>
            </a:lvl4pPr>
            <a:lvl5pPr algn="ctr" rtl="0" eaLnBrk="0" fontAlgn="base" hangingPunct="0">
              <a:spcBef>
                <a:spcPct val="0"/>
              </a:spcBef>
              <a:spcAft>
                <a:spcPct val="0"/>
              </a:spcAft>
              <a:defRPr sz="3600" b="1">
                <a:solidFill>
                  <a:srgbClr val="003876"/>
                </a:solidFill>
                <a:latin typeface="Arial" pitchFamily="34" charset="0"/>
              </a:defRPr>
            </a:lvl5pPr>
            <a:lvl6pPr marL="457200" algn="ctr" rtl="0" fontAlgn="base">
              <a:spcBef>
                <a:spcPct val="0"/>
              </a:spcBef>
              <a:spcAft>
                <a:spcPct val="0"/>
              </a:spcAft>
              <a:defRPr sz="3600" b="1">
                <a:solidFill>
                  <a:srgbClr val="003876"/>
                </a:solidFill>
                <a:latin typeface="Arial" pitchFamily="34" charset="0"/>
              </a:defRPr>
            </a:lvl6pPr>
            <a:lvl7pPr marL="914400" algn="ctr" rtl="0" fontAlgn="base">
              <a:spcBef>
                <a:spcPct val="0"/>
              </a:spcBef>
              <a:spcAft>
                <a:spcPct val="0"/>
              </a:spcAft>
              <a:defRPr sz="3600" b="1">
                <a:solidFill>
                  <a:srgbClr val="003876"/>
                </a:solidFill>
                <a:latin typeface="Arial" pitchFamily="34" charset="0"/>
              </a:defRPr>
            </a:lvl7pPr>
            <a:lvl8pPr marL="1371600" algn="ctr" rtl="0" fontAlgn="base">
              <a:spcBef>
                <a:spcPct val="0"/>
              </a:spcBef>
              <a:spcAft>
                <a:spcPct val="0"/>
              </a:spcAft>
              <a:defRPr sz="3600" b="1">
                <a:solidFill>
                  <a:srgbClr val="003876"/>
                </a:solidFill>
                <a:latin typeface="Arial" pitchFamily="34" charset="0"/>
              </a:defRPr>
            </a:lvl8pPr>
            <a:lvl9pPr marL="1828800" algn="ctr" rtl="0" fontAlgn="base">
              <a:spcBef>
                <a:spcPct val="0"/>
              </a:spcBef>
              <a:spcAft>
                <a:spcPct val="0"/>
              </a:spcAft>
              <a:defRPr sz="3600" b="1">
                <a:solidFill>
                  <a:srgbClr val="003876"/>
                </a:solidFill>
                <a:latin typeface="Arial" pitchFamily="34" charset="0"/>
              </a:defRPr>
            </a:lvl9pPr>
          </a:lstStyle>
          <a:p>
            <a:pPr algn="l" eaLnBrk="1" hangingPunct="1"/>
            <a:r>
              <a:rPr lang="en-GB" dirty="0" smtClean="0">
                <a:solidFill>
                  <a:srgbClr val="3D6BFF"/>
                </a:solidFill>
                <a:latin typeface="Arial" pitchFamily="34" charset="0"/>
                <a:ea typeface="+mn-ea"/>
                <a:cs typeface="+mn-cs"/>
              </a:rPr>
              <a:t>Major large value payment systems in the world</a:t>
            </a:r>
            <a:endParaRPr lang="en-GB" dirty="0">
              <a:solidFill>
                <a:srgbClr val="3D6BFF"/>
              </a:solidFill>
              <a:latin typeface="Arial" pitchFamily="34" charset="0"/>
              <a:ea typeface="+mn-ea"/>
              <a:cs typeface="+mn-cs"/>
            </a:endParaRPr>
          </a:p>
        </p:txBody>
      </p:sp>
    </p:spTree>
    <p:extLst>
      <p:ext uri="{BB962C8B-B14F-4D97-AF65-F5344CB8AC3E}">
        <p14:creationId xmlns:p14="http://schemas.microsoft.com/office/powerpoint/2010/main" val="4120158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475656" y="337345"/>
            <a:ext cx="5400675" cy="647700"/>
          </a:xfrm>
          <a:prstGeom prst="rect">
            <a:avLst/>
          </a:prstGeom>
          <a:noFill/>
        </p:spPr>
        <p:txBody>
          <a:bodyPr>
            <a:spAutoFit/>
          </a:bodyPr>
          <a:lstStyle/>
          <a:p>
            <a:pPr>
              <a:defRPr/>
            </a:pPr>
            <a:r>
              <a:rPr lang="nl-NL" sz="3600" b="1" dirty="0" smtClean="0">
                <a:solidFill>
                  <a:srgbClr val="3366FF"/>
                </a:solidFill>
                <a:latin typeface="+mj-lt"/>
                <a:ea typeface="+mj-ea"/>
                <a:cs typeface="+mj-cs"/>
              </a:rPr>
              <a:t>TARGET2 </a:t>
            </a:r>
            <a:r>
              <a:rPr lang="nl-NL" sz="3600" b="1" dirty="0">
                <a:solidFill>
                  <a:srgbClr val="3366FF"/>
                </a:solidFill>
                <a:latin typeface="+mj-lt"/>
                <a:ea typeface="+mj-ea"/>
                <a:cs typeface="+mj-cs"/>
              </a:rPr>
              <a:t>modules</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419" y="261938"/>
            <a:ext cx="1066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85045"/>
            <a:ext cx="7167563"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AA82F99D-4883-49FA-87CB-AEBFEF739816}" type="slidenum">
              <a:rPr lang="en-US" sz="1200">
                <a:solidFill>
                  <a:srgbClr val="CC9933"/>
                </a:solidFill>
                <a:latin typeface="+mn-lt"/>
              </a:rPr>
              <a:pPr algn="r">
                <a:buClr>
                  <a:srgbClr val="000000"/>
                </a:buClr>
                <a:buSzPct val="100000"/>
                <a:buFont typeface="Times New Roman" pitchFamily="18" charset="0"/>
                <a:buNone/>
                <a:tabLst>
                  <a:tab pos="723900" algn="l"/>
                </a:tabLst>
                <a:defRPr/>
              </a:pPr>
              <a:t>2</a:t>
            </a:fld>
            <a:endParaRPr lang="en-US" sz="1200">
              <a:solidFill>
                <a:srgbClr val="CC9933"/>
              </a:solidFill>
              <a:latin typeface="+mn-lt"/>
            </a:endParaRPr>
          </a:p>
        </p:txBody>
      </p:sp>
      <p:sp>
        <p:nvSpPr>
          <p:cNvPr id="5123" name="Rectangle 2"/>
          <p:cNvSpPr>
            <a:spLocks noGrp="1" noChangeArrowheads="1"/>
          </p:cNvSpPr>
          <p:nvPr>
            <p:ph type="title" idx="4294967295"/>
          </p:nvPr>
        </p:nvSpPr>
        <p:spPr>
          <a:xfrm>
            <a:off x="611560" y="219074"/>
            <a:ext cx="6564313" cy="923925"/>
          </a:xfrm>
        </p:spPr>
        <p:txBody>
          <a:bodyPr wrap="none" lIns="0"/>
          <a:lstStyle/>
          <a:p>
            <a:pPr eaLnBrk="1" hangingPunct="1"/>
            <a:r>
              <a:rPr lang="en-GB" sz="4400" dirty="0" smtClean="0">
                <a:solidFill>
                  <a:srgbClr val="3366FF"/>
                </a:solidFill>
              </a:rPr>
              <a:t>Outline TARGET2 Basics</a:t>
            </a:r>
          </a:p>
        </p:txBody>
      </p:sp>
      <p:sp>
        <p:nvSpPr>
          <p:cNvPr id="73731" name="Rectangle 3"/>
          <p:cNvSpPr>
            <a:spLocks noGrp="1" noChangeArrowheads="1"/>
          </p:cNvSpPr>
          <p:nvPr>
            <p:ph type="body" idx="4294967295"/>
          </p:nvPr>
        </p:nvSpPr>
        <p:spPr>
          <a:xfrm>
            <a:off x="468313" y="1268413"/>
            <a:ext cx="8220075" cy="4824412"/>
          </a:xfrm>
        </p:spPr>
        <p:txBody>
          <a:bodyPr/>
          <a:lstStyle/>
          <a:p>
            <a:pPr marL="857250" lvl="1" indent="-457200" eaLnBrk="1" hangingPunct="1">
              <a:buFont typeface="Arial" pitchFamily="34" charset="0"/>
              <a:buChar char="•"/>
              <a:defRPr/>
            </a:pPr>
            <a:r>
              <a:rPr lang="en-GB" dirty="0" smtClean="0"/>
              <a:t>Role within the Payments Infrastructure</a:t>
            </a:r>
          </a:p>
          <a:p>
            <a:pPr marL="857250" lvl="1" indent="-457200" eaLnBrk="1" hangingPunct="1">
              <a:buFont typeface="Arial" pitchFamily="34" charset="0"/>
              <a:buChar char="•"/>
              <a:defRPr/>
            </a:pPr>
            <a:r>
              <a:rPr lang="en-GB" dirty="0" smtClean="0"/>
              <a:t>Concept Central Bank Money</a:t>
            </a:r>
          </a:p>
          <a:p>
            <a:pPr marL="857250" lvl="1" indent="-457200" eaLnBrk="1" hangingPunct="1">
              <a:buFont typeface="Arial" pitchFamily="34" charset="0"/>
              <a:buChar char="•"/>
              <a:defRPr/>
            </a:pPr>
            <a:r>
              <a:rPr lang="en-GB" dirty="0" smtClean="0"/>
              <a:t>Basic principles TARGET2:</a:t>
            </a:r>
          </a:p>
          <a:p>
            <a:pPr lvl="2" eaLnBrk="1" hangingPunct="1">
              <a:buFont typeface="Arial" pitchFamily="34" charset="0"/>
              <a:buChar char="•"/>
              <a:defRPr/>
            </a:pPr>
            <a:r>
              <a:rPr lang="en-GB" sz="1800" dirty="0" smtClean="0"/>
              <a:t>Access criteria</a:t>
            </a:r>
          </a:p>
          <a:p>
            <a:pPr lvl="2" eaLnBrk="1" hangingPunct="1">
              <a:buFont typeface="Arial" pitchFamily="34" charset="0"/>
              <a:buChar char="•"/>
              <a:defRPr/>
            </a:pPr>
            <a:r>
              <a:rPr lang="en-GB" sz="1800" dirty="0" smtClean="0"/>
              <a:t>Use of the system</a:t>
            </a:r>
          </a:p>
          <a:p>
            <a:pPr lvl="2" eaLnBrk="1" hangingPunct="1">
              <a:buFont typeface="Arial" pitchFamily="34" charset="0"/>
              <a:buChar char="•"/>
              <a:defRPr/>
            </a:pPr>
            <a:r>
              <a:rPr lang="en-GB" sz="1800" dirty="0" smtClean="0"/>
              <a:t>Modules of TARGET2</a:t>
            </a:r>
          </a:p>
          <a:p>
            <a:pPr lvl="2" eaLnBrk="1" hangingPunct="1">
              <a:buFont typeface="Arial" pitchFamily="34" charset="0"/>
              <a:buChar char="•"/>
              <a:defRPr/>
            </a:pPr>
            <a:r>
              <a:rPr lang="en-GB" sz="1800" dirty="0" smtClean="0"/>
              <a:t>TARGET2 business day</a:t>
            </a:r>
          </a:p>
          <a:p>
            <a:pPr lvl="2" eaLnBrk="1" hangingPunct="1">
              <a:buFont typeface="Arial" pitchFamily="34" charset="0"/>
              <a:buChar char="•"/>
              <a:defRPr/>
            </a:pPr>
            <a:r>
              <a:rPr lang="en-GB" sz="1800" dirty="0" smtClean="0"/>
              <a:t>Pricing</a:t>
            </a:r>
          </a:p>
          <a:p>
            <a:pPr lvl="1" eaLnBrk="1" hangingPunct="1">
              <a:buFont typeface="Arial" pitchFamily="34" charset="0"/>
              <a:buChar char="•"/>
              <a:defRPr/>
            </a:pPr>
            <a:r>
              <a:rPr lang="en-GB" dirty="0" smtClean="0"/>
              <a:t>Link to monetary policy, collateral, cash and clearing and settlement organisations.</a:t>
            </a:r>
          </a:p>
        </p:txBody>
      </p:sp>
      <p:sp>
        <p:nvSpPr>
          <p:cNvPr id="2" name="Tijdelijke aanduiding voor dianummer 1"/>
          <p:cNvSpPr txBox="1">
            <a:spLocks noGrp="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C67B0800-E85D-4BE6-8570-52A4D97A20E6}" type="slidenum">
              <a:rPr lang="en-US" sz="1200">
                <a:solidFill>
                  <a:srgbClr val="CC9933"/>
                </a:solidFill>
                <a:latin typeface="+mn-lt"/>
              </a:rPr>
              <a:pPr algn="r">
                <a:buClr>
                  <a:srgbClr val="000000"/>
                </a:buClr>
                <a:buSzPct val="100000"/>
                <a:buFont typeface="Times New Roman" pitchFamily="18" charset="0"/>
                <a:buNone/>
                <a:tabLst>
                  <a:tab pos="723900" algn="l"/>
                </a:tabLst>
                <a:defRPr/>
              </a:pPr>
              <a:t>2</a:t>
            </a:fld>
            <a:endParaRPr lang="en-US" sz="1200">
              <a:solidFill>
                <a:srgbClr val="CC9933"/>
              </a:solidFill>
              <a:latin typeface="+mn-lt"/>
            </a:endParaRPr>
          </a:p>
        </p:txBody>
      </p:sp>
      <p:pic>
        <p:nvPicPr>
          <p:cNvPr id="5126" name="Picture 4" descr="target2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304800"/>
            <a:ext cx="1066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6D3CF771-BADF-40CC-BF34-2C405119963C}" type="slidenum">
              <a:rPr lang="en-US" sz="1200">
                <a:solidFill>
                  <a:srgbClr val="CC9933"/>
                </a:solidFill>
                <a:latin typeface="+mn-lt"/>
              </a:rPr>
              <a:pPr algn="r">
                <a:buClr>
                  <a:srgbClr val="000000"/>
                </a:buClr>
                <a:buSzPct val="100000"/>
                <a:buFont typeface="Times New Roman" pitchFamily="18" charset="0"/>
                <a:buNone/>
                <a:tabLst>
                  <a:tab pos="723900" algn="l"/>
                </a:tabLst>
                <a:defRPr/>
              </a:pPr>
              <a:t>20</a:t>
            </a:fld>
            <a:endParaRPr lang="en-US" sz="1200">
              <a:solidFill>
                <a:srgbClr val="CC9933"/>
              </a:solidFill>
              <a:latin typeface="+mn-lt"/>
            </a:endParaRPr>
          </a:p>
        </p:txBody>
      </p:sp>
      <p:sp>
        <p:nvSpPr>
          <p:cNvPr id="21507" name="Slide Number Placeholder 4"/>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E399A5C2-7810-4563-A609-EAA1F57928A9}"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20</a:t>
            </a:fld>
            <a:endParaRPr lang="en-US" sz="1200">
              <a:solidFill>
                <a:srgbClr val="CC9933"/>
              </a:solidFill>
              <a:latin typeface="ScalaSans"/>
              <a:cs typeface="Arial" pitchFamily="34" charset="0"/>
            </a:endParaRPr>
          </a:p>
        </p:txBody>
      </p:sp>
      <p:sp>
        <p:nvSpPr>
          <p:cNvPr id="21508" name="Rectangle 2"/>
          <p:cNvSpPr>
            <a:spLocks noGrp="1" noChangeArrowheads="1"/>
          </p:cNvSpPr>
          <p:nvPr>
            <p:ph type="title" idx="4294967295"/>
          </p:nvPr>
        </p:nvSpPr>
        <p:spPr>
          <a:xfrm>
            <a:off x="323850" y="188913"/>
            <a:ext cx="7848600" cy="852487"/>
          </a:xfrm>
        </p:spPr>
        <p:txBody>
          <a:bodyPr/>
          <a:lstStyle/>
          <a:p>
            <a:pPr algn="l" eaLnBrk="1" hangingPunct="1"/>
            <a:r>
              <a:rPr lang="en-US" dirty="0" smtClean="0">
                <a:solidFill>
                  <a:srgbClr val="0066FF"/>
                </a:solidFill>
              </a:rPr>
              <a:t>TARGET2: modules</a:t>
            </a:r>
            <a:r>
              <a:rPr lang="nl-NL" dirty="0" smtClean="0">
                <a:solidFill>
                  <a:srgbClr val="0066FF"/>
                </a:solidFill>
              </a:rPr>
              <a:t> </a:t>
            </a:r>
          </a:p>
        </p:txBody>
      </p:sp>
      <p:sp>
        <p:nvSpPr>
          <p:cNvPr id="21509" name="Rectangle 3"/>
          <p:cNvSpPr>
            <a:spLocks noGrp="1" noChangeArrowheads="1"/>
          </p:cNvSpPr>
          <p:nvPr>
            <p:ph type="body" idx="4294967295"/>
          </p:nvPr>
        </p:nvSpPr>
        <p:spPr>
          <a:xfrm>
            <a:off x="444500" y="1268413"/>
            <a:ext cx="8002588" cy="4516437"/>
          </a:xfrm>
        </p:spPr>
        <p:txBody>
          <a:bodyPr/>
          <a:lstStyle/>
          <a:p>
            <a:pPr eaLnBrk="1" hangingPunct="1">
              <a:buFont typeface="Times New Roman" pitchFamily="18" charset="0"/>
              <a:buChar char="•"/>
            </a:pPr>
            <a:r>
              <a:rPr lang="en-US" sz="2000" dirty="0" smtClean="0"/>
              <a:t>Payment Module (PM)</a:t>
            </a:r>
          </a:p>
          <a:p>
            <a:pPr lvl="1" eaLnBrk="1" hangingPunct="1">
              <a:buFont typeface="Times New Roman" pitchFamily="18" charset="0"/>
              <a:buChar char="–"/>
            </a:pPr>
            <a:r>
              <a:rPr lang="en-US" sz="2000" dirty="0" smtClean="0"/>
              <a:t>Core of platform: Processing of individual payments</a:t>
            </a:r>
          </a:p>
          <a:p>
            <a:pPr eaLnBrk="1" hangingPunct="1">
              <a:buFont typeface="Times New Roman" pitchFamily="18" charset="0"/>
              <a:buChar char="•"/>
            </a:pPr>
            <a:r>
              <a:rPr lang="en-US" sz="2000" dirty="0" smtClean="0"/>
              <a:t>Home Accounting Module (HAM)</a:t>
            </a:r>
          </a:p>
          <a:p>
            <a:pPr lvl="1" eaLnBrk="1" hangingPunct="1">
              <a:buFont typeface="Times New Roman" pitchFamily="18" charset="0"/>
              <a:buChar char="–"/>
            </a:pPr>
            <a:r>
              <a:rPr lang="en-US" sz="2000" dirty="0" smtClean="0"/>
              <a:t>Account module e.g. to hold reserves</a:t>
            </a:r>
          </a:p>
          <a:p>
            <a:pPr lvl="1" eaLnBrk="1" hangingPunct="1">
              <a:buFont typeface="Times New Roman" pitchFamily="18" charset="0"/>
              <a:buChar char="–"/>
            </a:pPr>
            <a:r>
              <a:rPr lang="en-US" sz="2000" dirty="0" smtClean="0"/>
              <a:t>NCB internal accounts</a:t>
            </a:r>
          </a:p>
          <a:p>
            <a:pPr eaLnBrk="1" hangingPunct="1">
              <a:buFont typeface="Times New Roman" pitchFamily="18" charset="0"/>
              <a:buChar char="•"/>
            </a:pPr>
            <a:r>
              <a:rPr lang="en-US" sz="2000" dirty="0" smtClean="0"/>
              <a:t>Standing Facilities Module (SF)</a:t>
            </a:r>
          </a:p>
          <a:p>
            <a:pPr lvl="1" eaLnBrk="1" hangingPunct="1">
              <a:buFont typeface="Times New Roman" pitchFamily="18" charset="0"/>
              <a:buChar char="–"/>
            </a:pPr>
            <a:r>
              <a:rPr lang="en-US" sz="2000" dirty="0" smtClean="0"/>
              <a:t>Overnight deposits and Marginal lending</a:t>
            </a:r>
          </a:p>
          <a:p>
            <a:pPr eaLnBrk="1" hangingPunct="1">
              <a:buFont typeface="Times New Roman" pitchFamily="18" charset="0"/>
              <a:buChar char="•"/>
            </a:pPr>
            <a:r>
              <a:rPr lang="en-US" sz="2000" dirty="0" smtClean="0"/>
              <a:t>Reserve Management Module (RM) </a:t>
            </a:r>
          </a:p>
          <a:p>
            <a:pPr lvl="1" eaLnBrk="1" hangingPunct="1">
              <a:buFont typeface="Times New Roman" pitchFamily="18" charset="0"/>
              <a:buChar char="–"/>
            </a:pPr>
            <a:r>
              <a:rPr lang="en-US" sz="2000" dirty="0" smtClean="0"/>
              <a:t>fulfillment of reserves requirements</a:t>
            </a:r>
          </a:p>
          <a:p>
            <a:pPr eaLnBrk="1" hangingPunct="1">
              <a:buFont typeface="Times New Roman" pitchFamily="18" charset="0"/>
              <a:buChar char="•"/>
            </a:pPr>
            <a:r>
              <a:rPr lang="en-US" sz="2000" dirty="0" smtClean="0"/>
              <a:t>CRSS: Data warehouse containing information on transactions </a:t>
            </a: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04813"/>
            <a:ext cx="1066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69963" y="1652588"/>
            <a:ext cx="7567612"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44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buClr>
                <a:schemeClr val="tx1"/>
              </a:buClr>
            </a:pPr>
            <a:r>
              <a:rPr lang="en-GB" sz="2400"/>
              <a:t>Centralized solution: single platform, no interlinking</a:t>
            </a:r>
          </a:p>
          <a:p>
            <a:pPr eaLnBrk="0" hangingPunct="0">
              <a:buClr>
                <a:schemeClr val="folHlink"/>
              </a:buClr>
              <a:buSzPct val="60000"/>
              <a:buFont typeface="Wingdings" pitchFamily="2" charset="2"/>
              <a:buChar char="l"/>
            </a:pPr>
            <a:r>
              <a:rPr lang="en-GB" sz="2400"/>
              <a:t>  central payments processing: DE, IT</a:t>
            </a:r>
            <a:br>
              <a:rPr lang="en-GB" sz="2400"/>
            </a:br>
            <a:r>
              <a:rPr lang="en-GB" sz="2400"/>
              <a:t>   (workload distribution between regions)</a:t>
            </a:r>
          </a:p>
          <a:p>
            <a:pPr eaLnBrk="0" hangingPunct="0">
              <a:buClr>
                <a:schemeClr val="folHlink"/>
              </a:buClr>
              <a:buSzPct val="60000"/>
              <a:buFont typeface="Wingdings" pitchFamily="2" charset="2"/>
              <a:buChar char="l"/>
            </a:pPr>
            <a:r>
              <a:rPr lang="en-GB" sz="2400"/>
              <a:t>  central </a:t>
            </a:r>
            <a:r>
              <a:rPr lang="en-GB" sz="2400" noProof="1"/>
              <a:t>datawarehouse</a:t>
            </a:r>
            <a:r>
              <a:rPr lang="en-GB" sz="2400"/>
              <a:t> and customer services: FR</a:t>
            </a:r>
          </a:p>
        </p:txBody>
      </p:sp>
      <p:grpSp>
        <p:nvGrpSpPr>
          <p:cNvPr id="22531" name="Group 3"/>
          <p:cNvGrpSpPr>
            <a:grpSpLocks/>
          </p:cNvGrpSpPr>
          <p:nvPr/>
        </p:nvGrpSpPr>
        <p:grpSpPr bwMode="auto">
          <a:xfrm>
            <a:off x="1014413" y="3825875"/>
            <a:ext cx="6540500" cy="2427288"/>
            <a:chOff x="869" y="1424"/>
            <a:chExt cx="4120" cy="1529"/>
          </a:xfrm>
        </p:grpSpPr>
        <p:sp>
          <p:nvSpPr>
            <p:cNvPr id="22534" name="Rectangle 4"/>
            <p:cNvSpPr>
              <a:spLocks noChangeArrowheads="1"/>
            </p:cNvSpPr>
            <p:nvPr/>
          </p:nvSpPr>
          <p:spPr bwMode="auto">
            <a:xfrm>
              <a:off x="3683" y="1424"/>
              <a:ext cx="1255" cy="105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35" name="Rectangle 5"/>
            <p:cNvSpPr>
              <a:spLocks noChangeArrowheads="1"/>
            </p:cNvSpPr>
            <p:nvPr/>
          </p:nvSpPr>
          <p:spPr bwMode="auto">
            <a:xfrm>
              <a:off x="869" y="1424"/>
              <a:ext cx="2341" cy="1064"/>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2536" name="Rectangle 6"/>
            <p:cNvSpPr>
              <a:spLocks noChangeArrowheads="1"/>
            </p:cNvSpPr>
            <p:nvPr/>
          </p:nvSpPr>
          <p:spPr bwMode="auto">
            <a:xfrm>
              <a:off x="1112" y="1467"/>
              <a:ext cx="6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44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de-DE" sz="2000">
                  <a:solidFill>
                    <a:srgbClr val="000000"/>
                  </a:solidFill>
                </a:rPr>
                <a:t>Region 1</a:t>
              </a:r>
              <a:endParaRPr lang="en-US" sz="2000">
                <a:solidFill>
                  <a:srgbClr val="000000"/>
                </a:solidFill>
              </a:endParaRPr>
            </a:p>
          </p:txBody>
        </p:sp>
        <p:sp>
          <p:nvSpPr>
            <p:cNvPr id="22537" name="Rectangle 7"/>
            <p:cNvSpPr>
              <a:spLocks noChangeArrowheads="1"/>
            </p:cNvSpPr>
            <p:nvPr/>
          </p:nvSpPr>
          <p:spPr bwMode="auto">
            <a:xfrm>
              <a:off x="2399" y="1467"/>
              <a:ext cx="6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44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de-DE" sz="2000">
                  <a:solidFill>
                    <a:srgbClr val="000000"/>
                  </a:solidFill>
                </a:rPr>
                <a:t>Region 2</a:t>
              </a:r>
              <a:endParaRPr lang="en-US" sz="2000">
                <a:solidFill>
                  <a:srgbClr val="000000"/>
                </a:solidFill>
              </a:endParaRPr>
            </a:p>
          </p:txBody>
        </p:sp>
        <p:sp>
          <p:nvSpPr>
            <p:cNvPr id="22538" name="Rectangle 8"/>
            <p:cNvSpPr>
              <a:spLocks noChangeArrowheads="1"/>
            </p:cNvSpPr>
            <p:nvPr/>
          </p:nvSpPr>
          <p:spPr bwMode="auto">
            <a:xfrm>
              <a:off x="4038" y="1459"/>
              <a:ext cx="64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44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de-DE" sz="2000">
                  <a:solidFill>
                    <a:srgbClr val="000000"/>
                  </a:solidFill>
                </a:rPr>
                <a:t>Region 3</a:t>
              </a:r>
              <a:endParaRPr lang="en-US" sz="2000">
                <a:solidFill>
                  <a:srgbClr val="000000"/>
                </a:solidFill>
              </a:endParaRPr>
            </a:p>
          </p:txBody>
        </p:sp>
        <p:sp>
          <p:nvSpPr>
            <p:cNvPr id="22539" name="Text Box 9"/>
            <p:cNvSpPr txBox="1">
              <a:spLocks noChangeArrowheads="1"/>
            </p:cNvSpPr>
            <p:nvPr/>
          </p:nvSpPr>
          <p:spPr bwMode="auto">
            <a:xfrm>
              <a:off x="1053" y="2587"/>
              <a:ext cx="201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40000"/>
                </a:spcBef>
                <a:buClr>
                  <a:srgbClr val="003399"/>
                </a:buClr>
                <a:buFont typeface="Wingdings" pitchFamily="2" charset="2"/>
                <a:buNone/>
              </a:pPr>
              <a:r>
                <a:rPr lang="en-GB"/>
                <a:t>payments and accounting</a:t>
              </a:r>
              <a:r>
                <a:rPr lang="fr-FR"/>
                <a:t> services</a:t>
              </a:r>
              <a:endParaRPr lang="en-US" sz="2000"/>
            </a:p>
          </p:txBody>
        </p:sp>
        <p:sp>
          <p:nvSpPr>
            <p:cNvPr id="22540" name="Text Box 10"/>
            <p:cNvSpPr txBox="1">
              <a:spLocks noChangeArrowheads="1"/>
            </p:cNvSpPr>
            <p:nvPr/>
          </p:nvSpPr>
          <p:spPr bwMode="auto">
            <a:xfrm>
              <a:off x="3645" y="2587"/>
              <a:ext cx="134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40000"/>
                </a:spcBef>
                <a:buClr>
                  <a:srgbClr val="003399"/>
                </a:buClr>
                <a:buFont typeface="Wingdings" pitchFamily="2" charset="2"/>
                <a:buNone/>
              </a:pPr>
              <a:r>
                <a:rPr lang="en-GB"/>
                <a:t>customer related</a:t>
              </a:r>
              <a:r>
                <a:rPr lang="fr-FR"/>
                <a:t> services</a:t>
              </a:r>
              <a:endParaRPr lang="fr-FR" sz="2400"/>
            </a:p>
          </p:txBody>
        </p:sp>
        <p:grpSp>
          <p:nvGrpSpPr>
            <p:cNvPr id="22541" name="Group 11"/>
            <p:cNvGrpSpPr>
              <a:grpSpLocks/>
            </p:cNvGrpSpPr>
            <p:nvPr/>
          </p:nvGrpSpPr>
          <p:grpSpPr bwMode="auto">
            <a:xfrm>
              <a:off x="1029" y="1684"/>
              <a:ext cx="718" cy="288"/>
              <a:chOff x="1488" y="1287"/>
              <a:chExt cx="914" cy="300"/>
            </a:xfrm>
          </p:grpSpPr>
          <p:sp>
            <p:nvSpPr>
              <p:cNvPr id="22557" name="AutoShape 12"/>
              <p:cNvSpPr>
                <a:spLocks noChangeArrowheads="1"/>
              </p:cNvSpPr>
              <p:nvPr/>
            </p:nvSpPr>
            <p:spPr bwMode="auto">
              <a:xfrm>
                <a:off x="1488" y="1287"/>
                <a:ext cx="897" cy="300"/>
              </a:xfrm>
              <a:prstGeom prst="roundRect">
                <a:avLst>
                  <a:gd name="adj" fmla="val 333"/>
                </a:avLst>
              </a:prstGeom>
              <a:noFill/>
              <a:ln w="19080">
                <a:solidFill>
                  <a:srgbClr val="33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22558" name="Text Box 13"/>
              <p:cNvSpPr txBox="1">
                <a:spLocks noChangeArrowheads="1"/>
              </p:cNvSpPr>
              <p:nvPr/>
            </p:nvSpPr>
            <p:spPr bwMode="auto">
              <a:xfrm>
                <a:off x="1488" y="1287"/>
                <a:ext cx="91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nSpc>
                    <a:spcPct val="93000"/>
                  </a:lnSpc>
                  <a:buClr>
                    <a:srgbClr val="000000"/>
                  </a:buClr>
                </a:pPr>
                <a:r>
                  <a:rPr lang="en-US" sz="2000">
                    <a:solidFill>
                      <a:srgbClr val="3333CC"/>
                    </a:solidFill>
                  </a:rPr>
                  <a:t>SITE  A</a:t>
                </a:r>
                <a:r>
                  <a:rPr lang="en-US" sz="2400" b="1">
                    <a:solidFill>
                      <a:srgbClr val="3333CC"/>
                    </a:solidFill>
                  </a:rPr>
                  <a:t> </a:t>
                </a:r>
              </a:p>
            </p:txBody>
          </p:sp>
        </p:grpSp>
        <p:grpSp>
          <p:nvGrpSpPr>
            <p:cNvPr id="22542" name="Group 14"/>
            <p:cNvGrpSpPr>
              <a:grpSpLocks/>
            </p:cNvGrpSpPr>
            <p:nvPr/>
          </p:nvGrpSpPr>
          <p:grpSpPr bwMode="auto">
            <a:xfrm>
              <a:off x="1029" y="2056"/>
              <a:ext cx="718" cy="288"/>
              <a:chOff x="1488" y="1287"/>
              <a:chExt cx="914" cy="300"/>
            </a:xfrm>
          </p:grpSpPr>
          <p:sp>
            <p:nvSpPr>
              <p:cNvPr id="22555" name="AutoShape 15"/>
              <p:cNvSpPr>
                <a:spLocks noChangeArrowheads="1"/>
              </p:cNvSpPr>
              <p:nvPr/>
            </p:nvSpPr>
            <p:spPr bwMode="auto">
              <a:xfrm>
                <a:off x="1488" y="1287"/>
                <a:ext cx="897" cy="300"/>
              </a:xfrm>
              <a:prstGeom prst="roundRect">
                <a:avLst>
                  <a:gd name="adj" fmla="val 333"/>
                </a:avLst>
              </a:prstGeom>
              <a:noFill/>
              <a:ln w="19080">
                <a:solidFill>
                  <a:srgbClr val="33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22556" name="Text Box 16"/>
              <p:cNvSpPr txBox="1">
                <a:spLocks noChangeArrowheads="1"/>
              </p:cNvSpPr>
              <p:nvPr/>
            </p:nvSpPr>
            <p:spPr bwMode="auto">
              <a:xfrm>
                <a:off x="1488" y="1287"/>
                <a:ext cx="91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nSpc>
                    <a:spcPct val="93000"/>
                  </a:lnSpc>
                  <a:buClr>
                    <a:srgbClr val="000000"/>
                  </a:buClr>
                </a:pPr>
                <a:r>
                  <a:rPr lang="en-US" sz="2000">
                    <a:solidFill>
                      <a:srgbClr val="3333CC"/>
                    </a:solidFill>
                  </a:rPr>
                  <a:t>SITE  B</a:t>
                </a:r>
                <a:r>
                  <a:rPr lang="en-US" sz="2400" b="1">
                    <a:solidFill>
                      <a:srgbClr val="3333CC"/>
                    </a:solidFill>
                  </a:rPr>
                  <a:t> </a:t>
                </a:r>
              </a:p>
            </p:txBody>
          </p:sp>
        </p:grpSp>
        <p:grpSp>
          <p:nvGrpSpPr>
            <p:cNvPr id="22543" name="Group 17"/>
            <p:cNvGrpSpPr>
              <a:grpSpLocks/>
            </p:cNvGrpSpPr>
            <p:nvPr/>
          </p:nvGrpSpPr>
          <p:grpSpPr bwMode="auto">
            <a:xfrm>
              <a:off x="2325" y="1684"/>
              <a:ext cx="727" cy="288"/>
              <a:chOff x="1488" y="1287"/>
              <a:chExt cx="926" cy="300"/>
            </a:xfrm>
          </p:grpSpPr>
          <p:sp>
            <p:nvSpPr>
              <p:cNvPr id="22553" name="AutoShape 18"/>
              <p:cNvSpPr>
                <a:spLocks noChangeArrowheads="1"/>
              </p:cNvSpPr>
              <p:nvPr/>
            </p:nvSpPr>
            <p:spPr bwMode="auto">
              <a:xfrm>
                <a:off x="1488" y="1287"/>
                <a:ext cx="897" cy="300"/>
              </a:xfrm>
              <a:prstGeom prst="roundRect">
                <a:avLst>
                  <a:gd name="adj" fmla="val 333"/>
                </a:avLst>
              </a:prstGeom>
              <a:noFill/>
              <a:ln w="19080">
                <a:solidFill>
                  <a:srgbClr val="33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22554" name="Text Box 19"/>
              <p:cNvSpPr txBox="1">
                <a:spLocks noChangeArrowheads="1"/>
              </p:cNvSpPr>
              <p:nvPr/>
            </p:nvSpPr>
            <p:spPr bwMode="auto">
              <a:xfrm>
                <a:off x="1488" y="1287"/>
                <a:ext cx="92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nSpc>
                    <a:spcPct val="93000"/>
                  </a:lnSpc>
                  <a:buClr>
                    <a:srgbClr val="000000"/>
                  </a:buClr>
                </a:pPr>
                <a:r>
                  <a:rPr lang="en-US" sz="2000">
                    <a:solidFill>
                      <a:srgbClr val="3333CC"/>
                    </a:solidFill>
                  </a:rPr>
                  <a:t>SITE  C</a:t>
                </a:r>
                <a:r>
                  <a:rPr lang="en-US" sz="2400" b="1">
                    <a:solidFill>
                      <a:srgbClr val="3333CC"/>
                    </a:solidFill>
                  </a:rPr>
                  <a:t> </a:t>
                </a:r>
              </a:p>
            </p:txBody>
          </p:sp>
        </p:grpSp>
        <p:grpSp>
          <p:nvGrpSpPr>
            <p:cNvPr id="22544" name="Group 20"/>
            <p:cNvGrpSpPr>
              <a:grpSpLocks/>
            </p:cNvGrpSpPr>
            <p:nvPr/>
          </p:nvGrpSpPr>
          <p:grpSpPr bwMode="auto">
            <a:xfrm>
              <a:off x="2325" y="2056"/>
              <a:ext cx="727" cy="288"/>
              <a:chOff x="1488" y="1287"/>
              <a:chExt cx="926" cy="300"/>
            </a:xfrm>
          </p:grpSpPr>
          <p:sp>
            <p:nvSpPr>
              <p:cNvPr id="22551" name="AutoShape 21"/>
              <p:cNvSpPr>
                <a:spLocks noChangeArrowheads="1"/>
              </p:cNvSpPr>
              <p:nvPr/>
            </p:nvSpPr>
            <p:spPr bwMode="auto">
              <a:xfrm>
                <a:off x="1488" y="1287"/>
                <a:ext cx="897" cy="300"/>
              </a:xfrm>
              <a:prstGeom prst="roundRect">
                <a:avLst>
                  <a:gd name="adj" fmla="val 333"/>
                </a:avLst>
              </a:prstGeom>
              <a:noFill/>
              <a:ln w="19080">
                <a:solidFill>
                  <a:srgbClr val="33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22552" name="Text Box 22"/>
              <p:cNvSpPr txBox="1">
                <a:spLocks noChangeArrowheads="1"/>
              </p:cNvSpPr>
              <p:nvPr/>
            </p:nvSpPr>
            <p:spPr bwMode="auto">
              <a:xfrm>
                <a:off x="1488" y="1287"/>
                <a:ext cx="92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nSpc>
                    <a:spcPct val="93000"/>
                  </a:lnSpc>
                  <a:buClr>
                    <a:srgbClr val="000000"/>
                  </a:buClr>
                </a:pPr>
                <a:r>
                  <a:rPr lang="en-US" sz="2000">
                    <a:solidFill>
                      <a:srgbClr val="3333CC"/>
                    </a:solidFill>
                  </a:rPr>
                  <a:t>SITE  D</a:t>
                </a:r>
                <a:r>
                  <a:rPr lang="en-US" sz="2400" b="1">
                    <a:solidFill>
                      <a:srgbClr val="3333CC"/>
                    </a:solidFill>
                  </a:rPr>
                  <a:t> </a:t>
                </a:r>
              </a:p>
            </p:txBody>
          </p:sp>
        </p:grpSp>
        <p:grpSp>
          <p:nvGrpSpPr>
            <p:cNvPr id="22545" name="Group 23"/>
            <p:cNvGrpSpPr>
              <a:grpSpLocks/>
            </p:cNvGrpSpPr>
            <p:nvPr/>
          </p:nvGrpSpPr>
          <p:grpSpPr bwMode="auto">
            <a:xfrm>
              <a:off x="4017" y="1684"/>
              <a:ext cx="718" cy="288"/>
              <a:chOff x="1488" y="1287"/>
              <a:chExt cx="914" cy="300"/>
            </a:xfrm>
          </p:grpSpPr>
          <p:sp>
            <p:nvSpPr>
              <p:cNvPr id="22549" name="AutoShape 24"/>
              <p:cNvSpPr>
                <a:spLocks noChangeArrowheads="1"/>
              </p:cNvSpPr>
              <p:nvPr/>
            </p:nvSpPr>
            <p:spPr bwMode="auto">
              <a:xfrm>
                <a:off x="1488" y="1287"/>
                <a:ext cx="897" cy="300"/>
              </a:xfrm>
              <a:prstGeom prst="roundRect">
                <a:avLst>
                  <a:gd name="adj" fmla="val 333"/>
                </a:avLst>
              </a:prstGeom>
              <a:noFill/>
              <a:ln w="19080">
                <a:solidFill>
                  <a:srgbClr val="33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22550" name="Text Box 25"/>
              <p:cNvSpPr txBox="1">
                <a:spLocks noChangeArrowheads="1"/>
              </p:cNvSpPr>
              <p:nvPr/>
            </p:nvSpPr>
            <p:spPr bwMode="auto">
              <a:xfrm>
                <a:off x="1488" y="1287"/>
                <a:ext cx="91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nSpc>
                    <a:spcPct val="93000"/>
                  </a:lnSpc>
                  <a:buClr>
                    <a:srgbClr val="000000"/>
                  </a:buClr>
                </a:pPr>
                <a:r>
                  <a:rPr lang="en-US" sz="2000">
                    <a:solidFill>
                      <a:srgbClr val="3333CC"/>
                    </a:solidFill>
                  </a:rPr>
                  <a:t>SITE  E</a:t>
                </a:r>
                <a:r>
                  <a:rPr lang="en-US" sz="2400" b="1">
                    <a:solidFill>
                      <a:srgbClr val="3333CC"/>
                    </a:solidFill>
                  </a:rPr>
                  <a:t> </a:t>
                </a:r>
              </a:p>
            </p:txBody>
          </p:sp>
        </p:grpSp>
        <p:grpSp>
          <p:nvGrpSpPr>
            <p:cNvPr id="22546" name="Group 26"/>
            <p:cNvGrpSpPr>
              <a:grpSpLocks/>
            </p:cNvGrpSpPr>
            <p:nvPr/>
          </p:nvGrpSpPr>
          <p:grpSpPr bwMode="auto">
            <a:xfrm>
              <a:off x="4017" y="2056"/>
              <a:ext cx="709" cy="288"/>
              <a:chOff x="1488" y="1287"/>
              <a:chExt cx="903" cy="300"/>
            </a:xfrm>
          </p:grpSpPr>
          <p:sp>
            <p:nvSpPr>
              <p:cNvPr id="22547" name="AutoShape 27"/>
              <p:cNvSpPr>
                <a:spLocks noChangeArrowheads="1"/>
              </p:cNvSpPr>
              <p:nvPr/>
            </p:nvSpPr>
            <p:spPr bwMode="auto">
              <a:xfrm>
                <a:off x="1488" y="1287"/>
                <a:ext cx="897" cy="300"/>
              </a:xfrm>
              <a:prstGeom prst="roundRect">
                <a:avLst>
                  <a:gd name="adj" fmla="val 333"/>
                </a:avLst>
              </a:prstGeom>
              <a:noFill/>
              <a:ln w="19080">
                <a:solidFill>
                  <a:srgbClr val="33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22548" name="Text Box 28"/>
              <p:cNvSpPr txBox="1">
                <a:spLocks noChangeArrowheads="1"/>
              </p:cNvSpPr>
              <p:nvPr/>
            </p:nvSpPr>
            <p:spPr bwMode="auto">
              <a:xfrm>
                <a:off x="1488" y="1287"/>
                <a:ext cx="903"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nSpc>
                    <a:spcPct val="93000"/>
                  </a:lnSpc>
                  <a:buClr>
                    <a:srgbClr val="000000"/>
                  </a:buClr>
                </a:pPr>
                <a:r>
                  <a:rPr lang="en-US" sz="2000">
                    <a:solidFill>
                      <a:srgbClr val="3333CC"/>
                    </a:solidFill>
                  </a:rPr>
                  <a:t>SITE  F</a:t>
                </a:r>
                <a:r>
                  <a:rPr lang="en-US" sz="2400" b="1">
                    <a:solidFill>
                      <a:srgbClr val="3333CC"/>
                    </a:solidFill>
                  </a:rPr>
                  <a:t> </a:t>
                </a:r>
              </a:p>
            </p:txBody>
          </p:sp>
        </p:grpSp>
      </p:grpSp>
      <p:sp>
        <p:nvSpPr>
          <p:cNvPr id="22532" name="Rectangle 29"/>
          <p:cNvSpPr>
            <a:spLocks noChangeArrowheads="1"/>
          </p:cNvSpPr>
          <p:nvPr/>
        </p:nvSpPr>
        <p:spPr bwMode="auto">
          <a:xfrm>
            <a:off x="755650" y="777875"/>
            <a:ext cx="63976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pPr defTabSz="706438" eaLnBrk="0" hangingPunct="0"/>
            <a:r>
              <a:rPr lang="en-US" sz="3600" b="1" dirty="0">
                <a:solidFill>
                  <a:srgbClr val="3D6BFF"/>
                </a:solidFill>
              </a:rPr>
              <a:t>Single Shared Platform</a:t>
            </a:r>
          </a:p>
        </p:txBody>
      </p:sp>
      <p:pic>
        <p:nvPicPr>
          <p:cNvPr id="22533" name="Picture 30" descr="target2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4800"/>
            <a:ext cx="1066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hthoek 1"/>
          <p:cNvSpPr>
            <a:spLocks noChangeArrowheads="1"/>
          </p:cNvSpPr>
          <p:nvPr/>
        </p:nvSpPr>
        <p:spPr bwMode="auto">
          <a:xfrm>
            <a:off x="468313" y="1557338"/>
            <a:ext cx="7704137" cy="49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defTabSz="706438" eaLnBrk="0" hangingPunct="0">
              <a:spcBef>
                <a:spcPct val="20000"/>
              </a:spcBef>
              <a:buClr>
                <a:schemeClr val="folHlink"/>
              </a:buClr>
              <a:buSzPct val="75000"/>
              <a:buFont typeface="Wingdings" pitchFamily="2" charset="2"/>
              <a:buChar char="l"/>
            </a:pPr>
            <a:r>
              <a:rPr lang="en-GB" sz="2400" dirty="0"/>
              <a:t>All RTGS operations may be processed in TARGET2</a:t>
            </a:r>
          </a:p>
          <a:p>
            <a:pPr marL="876300" lvl="1" indent="-342900" defTabSz="706438" eaLnBrk="0" hangingPunct="0">
              <a:spcBef>
                <a:spcPct val="20000"/>
              </a:spcBef>
              <a:buClr>
                <a:schemeClr val="folHlink"/>
              </a:buClr>
              <a:buSzPct val="75000"/>
              <a:buFont typeface="Wingdings" pitchFamily="2" charset="2"/>
              <a:buChar char="v"/>
            </a:pPr>
            <a:r>
              <a:rPr lang="en-GB" sz="2000" dirty="0"/>
              <a:t>w</a:t>
            </a:r>
            <a:r>
              <a:rPr lang="en-GB" sz="2000" dirty="0" smtClean="0"/>
              <a:t>holesale payments are a main goal</a:t>
            </a:r>
          </a:p>
          <a:p>
            <a:pPr marL="876300" lvl="1" indent="-342900" defTabSz="706438" eaLnBrk="0" hangingPunct="0">
              <a:spcBef>
                <a:spcPct val="20000"/>
              </a:spcBef>
              <a:buClr>
                <a:schemeClr val="folHlink"/>
              </a:buClr>
              <a:buSzPct val="75000"/>
              <a:buFont typeface="Wingdings" pitchFamily="2" charset="2"/>
              <a:buChar char="v"/>
            </a:pPr>
            <a:r>
              <a:rPr lang="en-GB" sz="2000" dirty="0" smtClean="0"/>
              <a:t>individual </a:t>
            </a:r>
            <a:r>
              <a:rPr lang="en-GB" sz="2000" dirty="0"/>
              <a:t>operations settled in real-time and in central bank money</a:t>
            </a:r>
          </a:p>
          <a:p>
            <a:pPr marL="876300" lvl="1" indent="-342900" defTabSz="706438" eaLnBrk="0" hangingPunct="0">
              <a:spcBef>
                <a:spcPct val="20000"/>
              </a:spcBef>
              <a:buClr>
                <a:schemeClr val="folHlink"/>
              </a:buClr>
              <a:buSzPct val="75000"/>
              <a:buFont typeface="Wingdings" pitchFamily="2" charset="2"/>
              <a:buChar char="v"/>
            </a:pPr>
            <a:r>
              <a:rPr lang="en-GB" sz="2000" dirty="0"/>
              <a:t>no exclusion according to amount or type of operations</a:t>
            </a:r>
          </a:p>
          <a:p>
            <a:pPr marL="285750" indent="-285750" defTabSz="706438" eaLnBrk="0" hangingPunct="0">
              <a:spcBef>
                <a:spcPct val="20000"/>
              </a:spcBef>
              <a:buClr>
                <a:schemeClr val="folHlink"/>
              </a:buClr>
              <a:buSzPct val="75000"/>
              <a:buFont typeface="Wingdings" pitchFamily="2" charset="2"/>
              <a:buChar char="l"/>
            </a:pPr>
            <a:r>
              <a:rPr lang="en-GB" sz="2400" dirty="0" smtClean="0"/>
              <a:t>All </a:t>
            </a:r>
            <a:r>
              <a:rPr lang="en-GB" sz="2400" dirty="0"/>
              <a:t>types of operations</a:t>
            </a:r>
          </a:p>
          <a:p>
            <a:pPr marL="876300" lvl="1" indent="-342900" defTabSz="706438" eaLnBrk="0" hangingPunct="0">
              <a:spcBef>
                <a:spcPct val="20000"/>
              </a:spcBef>
              <a:buClr>
                <a:schemeClr val="folHlink"/>
              </a:buClr>
              <a:buSzPct val="75000"/>
              <a:buFont typeface="Wingdings" pitchFamily="2" charset="2"/>
              <a:buChar char="v"/>
            </a:pPr>
            <a:r>
              <a:rPr lang="en-GB" sz="2000" dirty="0"/>
              <a:t>credit transfers </a:t>
            </a:r>
          </a:p>
          <a:p>
            <a:pPr marL="876300" lvl="1" indent="-342900" defTabSz="706438" eaLnBrk="0" hangingPunct="0">
              <a:spcBef>
                <a:spcPct val="20000"/>
              </a:spcBef>
              <a:buClr>
                <a:schemeClr val="folHlink"/>
              </a:buClr>
              <a:buSzPct val="75000"/>
              <a:buFont typeface="Wingdings" pitchFamily="2" charset="2"/>
              <a:buChar char="v"/>
            </a:pPr>
            <a:r>
              <a:rPr lang="en-GB" sz="2000" dirty="0" smtClean="0"/>
              <a:t>mandated payments</a:t>
            </a:r>
          </a:p>
          <a:p>
            <a:pPr marL="876300" lvl="1" indent="-342900" defTabSz="706438" eaLnBrk="0" hangingPunct="0">
              <a:spcBef>
                <a:spcPct val="20000"/>
              </a:spcBef>
              <a:buClr>
                <a:schemeClr val="folHlink"/>
              </a:buClr>
              <a:buSzPct val="75000"/>
              <a:buFont typeface="Wingdings" pitchFamily="2" charset="2"/>
              <a:buChar char="v"/>
            </a:pPr>
            <a:r>
              <a:rPr lang="en-GB" sz="2000" dirty="0" smtClean="0"/>
              <a:t>direct debits (limited usage)</a:t>
            </a:r>
          </a:p>
          <a:p>
            <a:pPr marL="285750" indent="-285750" defTabSz="706438" eaLnBrk="0" hangingPunct="0">
              <a:spcBef>
                <a:spcPct val="20000"/>
              </a:spcBef>
              <a:buClr>
                <a:schemeClr val="folHlink"/>
              </a:buClr>
              <a:buSzPct val="75000"/>
              <a:buFont typeface="Wingdings" pitchFamily="2" charset="2"/>
              <a:buChar char="l"/>
            </a:pPr>
            <a:r>
              <a:rPr lang="en-GB" sz="2400" dirty="0" smtClean="0"/>
              <a:t>All </a:t>
            </a:r>
            <a:r>
              <a:rPr lang="en-GB" sz="2400" dirty="0"/>
              <a:t>types of business</a:t>
            </a:r>
          </a:p>
          <a:p>
            <a:pPr marL="876300" lvl="1" indent="-342900" defTabSz="706438" eaLnBrk="0" hangingPunct="0">
              <a:spcBef>
                <a:spcPct val="20000"/>
              </a:spcBef>
              <a:buClr>
                <a:schemeClr val="folHlink"/>
              </a:buClr>
              <a:buSzPct val="75000"/>
              <a:buFont typeface="Wingdings" pitchFamily="2" charset="2"/>
              <a:buChar char="v"/>
            </a:pPr>
            <a:r>
              <a:rPr lang="en-GB" sz="2000" dirty="0"/>
              <a:t>payments between market participants  </a:t>
            </a:r>
          </a:p>
          <a:p>
            <a:pPr marL="876300" lvl="1" indent="-342900" defTabSz="706438" eaLnBrk="0" hangingPunct="0">
              <a:spcBef>
                <a:spcPct val="20000"/>
              </a:spcBef>
              <a:buClr>
                <a:schemeClr val="folHlink"/>
              </a:buClr>
              <a:buSzPct val="75000"/>
              <a:buFont typeface="Wingdings" pitchFamily="2" charset="2"/>
              <a:buChar char="v"/>
            </a:pPr>
            <a:r>
              <a:rPr lang="en-GB" sz="2000" dirty="0"/>
              <a:t>central bank operations</a:t>
            </a:r>
          </a:p>
          <a:p>
            <a:pPr marL="876300" lvl="1" indent="-342900" defTabSz="706438" eaLnBrk="0" hangingPunct="0">
              <a:spcBef>
                <a:spcPct val="20000"/>
              </a:spcBef>
              <a:buClr>
                <a:schemeClr val="folHlink"/>
              </a:buClr>
              <a:buSzPct val="75000"/>
              <a:buFont typeface="Wingdings" pitchFamily="2" charset="2"/>
              <a:buChar char="v"/>
            </a:pPr>
            <a:r>
              <a:rPr lang="en-GB" sz="2000" dirty="0"/>
              <a:t>settlement operations of ancillary systems</a:t>
            </a:r>
          </a:p>
        </p:txBody>
      </p:sp>
      <p:sp>
        <p:nvSpPr>
          <p:cNvPr id="4" name="Tekstvak 3"/>
          <p:cNvSpPr txBox="1"/>
          <p:nvPr/>
        </p:nvSpPr>
        <p:spPr>
          <a:xfrm>
            <a:off x="434975" y="260350"/>
            <a:ext cx="7450138" cy="1200150"/>
          </a:xfrm>
          <a:prstGeom prst="rect">
            <a:avLst/>
          </a:prstGeom>
          <a:noFill/>
        </p:spPr>
        <p:txBody>
          <a:bodyPr>
            <a:spAutoFit/>
          </a:bodyPr>
          <a:lstStyle/>
          <a:p>
            <a:pPr>
              <a:defRPr/>
            </a:pPr>
            <a:r>
              <a:rPr lang="en-GB" sz="3600" b="1" dirty="0" smtClean="0">
                <a:solidFill>
                  <a:srgbClr val="0066FF"/>
                </a:solidFill>
                <a:latin typeface="+mj-lt"/>
                <a:ea typeface="+mj-ea"/>
                <a:cs typeface="+mj-cs"/>
              </a:rPr>
              <a:t>TARGET2: types of operations and businesses</a:t>
            </a:r>
            <a:endParaRPr lang="en-GB" sz="3600" b="1" dirty="0">
              <a:solidFill>
                <a:srgbClr val="0066FF"/>
              </a:solidFill>
              <a:latin typeface="+mj-lt"/>
              <a:ea typeface="+mj-ea"/>
              <a:cs typeface="+mj-cs"/>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04813"/>
            <a:ext cx="1066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67544" y="764704"/>
            <a:ext cx="8050981" cy="5492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tIns="0" bIns="0">
            <a:spAutoFit/>
          </a:bodyPr>
          <a:lstStyle/>
          <a:p>
            <a:pPr eaLnBrk="1" hangingPunct="1"/>
            <a:r>
              <a:rPr lang="en-GB" dirty="0" smtClean="0">
                <a:solidFill>
                  <a:srgbClr val="3366FF"/>
                </a:solidFill>
              </a:rPr>
              <a:t>Liquidity pooling - Virtual account</a:t>
            </a:r>
          </a:p>
        </p:txBody>
      </p:sp>
      <p:sp>
        <p:nvSpPr>
          <p:cNvPr id="27651" name="Oval 3"/>
          <p:cNvSpPr>
            <a:spLocks noChangeArrowheads="1"/>
          </p:cNvSpPr>
          <p:nvPr/>
        </p:nvSpPr>
        <p:spPr bwMode="auto">
          <a:xfrm>
            <a:off x="395288" y="1700213"/>
            <a:ext cx="7561262" cy="2798762"/>
          </a:xfrm>
          <a:prstGeom prst="ellipse">
            <a:avLst/>
          </a:prstGeom>
          <a:noFill/>
          <a:ln w="38100">
            <a:solidFill>
              <a:schemeClr val="accent2"/>
            </a:solidFill>
            <a:round/>
            <a:headEnd/>
            <a:tailEnd/>
          </a:ln>
          <a:effectLst/>
          <a:extLst>
            <a:ext uri="{909E8E84-426E-40DD-AFC4-6F175D3DCCD1}">
              <a14:hiddenFill xmlns:a14="http://schemas.microsoft.com/office/drawing/2010/main">
                <a:solidFill>
                  <a:srgbClr val="CC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solidFill>
                <a:srgbClr val="3399FF"/>
              </a:solidFill>
            </a:endParaRPr>
          </a:p>
        </p:txBody>
      </p:sp>
      <p:sp>
        <p:nvSpPr>
          <p:cNvPr id="27652" name="Oval 4"/>
          <p:cNvSpPr>
            <a:spLocks noChangeArrowheads="1"/>
          </p:cNvSpPr>
          <p:nvPr/>
        </p:nvSpPr>
        <p:spPr bwMode="auto">
          <a:xfrm>
            <a:off x="1712913" y="1566863"/>
            <a:ext cx="1630362" cy="1406525"/>
          </a:xfrm>
          <a:prstGeom prst="ellipse">
            <a:avLst/>
          </a:prstGeom>
          <a:solidFill>
            <a:srgbClr val="969696"/>
          </a:solidFill>
          <a:ln>
            <a:noFill/>
          </a:ln>
          <a:effectLst/>
          <a:extLst>
            <a:ext uri="{91240B29-F687-4F45-9708-019B960494DF}">
              <a14:hiddenLine xmlns:a14="http://schemas.microsoft.com/office/drawing/2010/main" w="381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solidFill>
                <a:srgbClr val="3399FF"/>
              </a:solidFill>
            </a:endParaRPr>
          </a:p>
        </p:txBody>
      </p:sp>
      <p:sp>
        <p:nvSpPr>
          <p:cNvPr id="27653" name="Oval 5"/>
          <p:cNvSpPr>
            <a:spLocks noChangeArrowheads="1"/>
          </p:cNvSpPr>
          <p:nvPr/>
        </p:nvSpPr>
        <p:spPr bwMode="auto">
          <a:xfrm>
            <a:off x="3459163" y="1566863"/>
            <a:ext cx="1630362" cy="1406525"/>
          </a:xfrm>
          <a:prstGeom prst="ellipse">
            <a:avLst/>
          </a:prstGeom>
          <a:solidFill>
            <a:srgbClr val="969696"/>
          </a:solidFill>
          <a:ln>
            <a:noFill/>
          </a:ln>
          <a:effectLst/>
          <a:extLst>
            <a:ext uri="{91240B29-F687-4F45-9708-019B960494DF}">
              <a14:hiddenLine xmlns:a14="http://schemas.microsoft.com/office/drawing/2010/main" w="381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endParaRPr lang="nl-NL" sz="2400">
              <a:solidFill>
                <a:srgbClr val="3399FF"/>
              </a:solidFill>
            </a:endParaRPr>
          </a:p>
          <a:p>
            <a:pPr algn="ctr" eaLnBrk="0" hangingPunct="0"/>
            <a:endParaRPr lang="nl-NL" sz="2400">
              <a:solidFill>
                <a:srgbClr val="3399FF"/>
              </a:solidFill>
            </a:endParaRPr>
          </a:p>
        </p:txBody>
      </p:sp>
      <p:sp>
        <p:nvSpPr>
          <p:cNvPr id="27654" name="Oval 6"/>
          <p:cNvSpPr>
            <a:spLocks noChangeArrowheads="1"/>
          </p:cNvSpPr>
          <p:nvPr/>
        </p:nvSpPr>
        <p:spPr bwMode="auto">
          <a:xfrm>
            <a:off x="5151438" y="1566863"/>
            <a:ext cx="1630362" cy="1406525"/>
          </a:xfrm>
          <a:prstGeom prst="ellipse">
            <a:avLst/>
          </a:prstGeom>
          <a:solidFill>
            <a:srgbClr val="969696"/>
          </a:solidFill>
          <a:ln>
            <a:noFill/>
          </a:ln>
          <a:effectLst/>
          <a:extLst>
            <a:ext uri="{91240B29-F687-4F45-9708-019B960494DF}">
              <a14:hiddenLine xmlns:a14="http://schemas.microsoft.com/office/drawing/2010/main" w="381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solidFill>
                <a:srgbClr val="3399FF"/>
              </a:solidFill>
            </a:endParaRPr>
          </a:p>
        </p:txBody>
      </p:sp>
      <p:sp>
        <p:nvSpPr>
          <p:cNvPr id="27655" name="Rectangle 7"/>
          <p:cNvSpPr>
            <a:spLocks noChangeArrowheads="1"/>
          </p:cNvSpPr>
          <p:nvPr/>
        </p:nvSpPr>
        <p:spPr bwMode="auto">
          <a:xfrm>
            <a:off x="2857500" y="3398838"/>
            <a:ext cx="2760663" cy="966787"/>
          </a:xfrm>
          <a:prstGeom prst="rect">
            <a:avLst/>
          </a:prstGeom>
          <a:solidFill>
            <a:srgbClr val="969696"/>
          </a:solidFill>
          <a:ln>
            <a:noFill/>
          </a:ln>
          <a:effectLst/>
          <a:extLst>
            <a:ext uri="{91240B29-F687-4F45-9708-019B960494DF}">
              <a14:hiddenLine xmlns:a14="http://schemas.microsoft.com/office/drawing/2010/main" w="381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solidFill>
                <a:srgbClr val="3399FF"/>
              </a:solidFill>
            </a:endParaRPr>
          </a:p>
        </p:txBody>
      </p:sp>
      <p:sp>
        <p:nvSpPr>
          <p:cNvPr id="27656" name="Line 8"/>
          <p:cNvSpPr>
            <a:spLocks noChangeShapeType="1"/>
          </p:cNvSpPr>
          <p:nvPr/>
        </p:nvSpPr>
        <p:spPr bwMode="auto">
          <a:xfrm>
            <a:off x="1728788" y="2359025"/>
            <a:ext cx="1565275" cy="1588"/>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7657" name="Line 9"/>
          <p:cNvSpPr>
            <a:spLocks noChangeShapeType="1"/>
          </p:cNvSpPr>
          <p:nvPr/>
        </p:nvSpPr>
        <p:spPr bwMode="auto">
          <a:xfrm>
            <a:off x="3509963" y="2368550"/>
            <a:ext cx="1544637" cy="20638"/>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7658" name="Text Box 10"/>
          <p:cNvSpPr txBox="1">
            <a:spLocks noChangeArrowheads="1"/>
          </p:cNvSpPr>
          <p:nvPr/>
        </p:nvSpPr>
        <p:spPr bwMode="auto">
          <a:xfrm>
            <a:off x="3376613" y="1944688"/>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200" b="1">
                <a:solidFill>
                  <a:srgbClr val="003876"/>
                </a:solidFill>
              </a:rPr>
              <a:t>Credit </a:t>
            </a:r>
            <a:r>
              <a:rPr lang="en-GB" sz="1200" b="1">
                <a:solidFill>
                  <a:srgbClr val="003876"/>
                </a:solidFill>
              </a:rPr>
              <a:t>institution e.g.</a:t>
            </a:r>
            <a:br>
              <a:rPr lang="en-GB" sz="1200" b="1">
                <a:solidFill>
                  <a:srgbClr val="003876"/>
                </a:solidFill>
              </a:rPr>
            </a:br>
            <a:r>
              <a:rPr lang="de-DE" sz="1200" b="1">
                <a:solidFill>
                  <a:srgbClr val="003876"/>
                </a:solidFill>
              </a:rPr>
              <a:t>Bank A2</a:t>
            </a:r>
          </a:p>
        </p:txBody>
      </p:sp>
      <p:sp>
        <p:nvSpPr>
          <p:cNvPr id="27659" name="Line 11"/>
          <p:cNvSpPr>
            <a:spLocks noChangeShapeType="1"/>
          </p:cNvSpPr>
          <p:nvPr/>
        </p:nvSpPr>
        <p:spPr bwMode="auto">
          <a:xfrm>
            <a:off x="5192713" y="2387600"/>
            <a:ext cx="1544637" cy="1588"/>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7660" name="Line 12"/>
          <p:cNvSpPr>
            <a:spLocks noChangeShapeType="1"/>
          </p:cNvSpPr>
          <p:nvPr/>
        </p:nvSpPr>
        <p:spPr bwMode="auto">
          <a:xfrm>
            <a:off x="5973763" y="2362200"/>
            <a:ext cx="1587" cy="5969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p>
        </p:txBody>
      </p:sp>
      <p:sp>
        <p:nvSpPr>
          <p:cNvPr id="27661" name="Text Box 13"/>
          <p:cNvSpPr txBox="1">
            <a:spLocks noChangeArrowheads="1"/>
          </p:cNvSpPr>
          <p:nvPr/>
        </p:nvSpPr>
        <p:spPr bwMode="auto">
          <a:xfrm>
            <a:off x="5089525" y="1881188"/>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200" b="1">
                <a:solidFill>
                  <a:srgbClr val="003876"/>
                </a:solidFill>
              </a:rPr>
              <a:t>Credit </a:t>
            </a:r>
            <a:r>
              <a:rPr lang="en-GB" sz="1200" b="1">
                <a:solidFill>
                  <a:srgbClr val="003876"/>
                </a:solidFill>
              </a:rPr>
              <a:t>institution </a:t>
            </a:r>
            <a:r>
              <a:rPr lang="de-DE" sz="1200" b="1">
                <a:solidFill>
                  <a:srgbClr val="003876"/>
                </a:solidFill>
              </a:rPr>
              <a:t>Bank A3</a:t>
            </a:r>
          </a:p>
        </p:txBody>
      </p:sp>
      <p:sp>
        <p:nvSpPr>
          <p:cNvPr id="27662" name="Text Box 14"/>
          <p:cNvSpPr txBox="1">
            <a:spLocks noChangeArrowheads="1"/>
          </p:cNvSpPr>
          <p:nvPr/>
        </p:nvSpPr>
        <p:spPr bwMode="auto">
          <a:xfrm>
            <a:off x="1619250" y="1916113"/>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200" b="1">
                <a:solidFill>
                  <a:srgbClr val="003876"/>
                </a:solidFill>
              </a:rPr>
              <a:t>Credit </a:t>
            </a:r>
            <a:r>
              <a:rPr lang="en-GB" sz="1200" b="1">
                <a:solidFill>
                  <a:srgbClr val="003876"/>
                </a:solidFill>
              </a:rPr>
              <a:t>institution e.g.</a:t>
            </a:r>
            <a:br>
              <a:rPr lang="en-GB" sz="1200" b="1">
                <a:solidFill>
                  <a:srgbClr val="003876"/>
                </a:solidFill>
              </a:rPr>
            </a:br>
            <a:r>
              <a:rPr lang="en-GB" sz="1200" b="1">
                <a:solidFill>
                  <a:srgbClr val="003876"/>
                </a:solidFill>
              </a:rPr>
              <a:t>Bank A1</a:t>
            </a:r>
          </a:p>
        </p:txBody>
      </p:sp>
      <p:sp>
        <p:nvSpPr>
          <p:cNvPr id="27663" name="Line 15"/>
          <p:cNvSpPr>
            <a:spLocks noChangeShapeType="1"/>
          </p:cNvSpPr>
          <p:nvPr/>
        </p:nvSpPr>
        <p:spPr bwMode="auto">
          <a:xfrm>
            <a:off x="4360863" y="2336800"/>
            <a:ext cx="1587" cy="5969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p>
        </p:txBody>
      </p:sp>
      <p:sp>
        <p:nvSpPr>
          <p:cNvPr id="27664" name="Line 16"/>
          <p:cNvSpPr>
            <a:spLocks noChangeShapeType="1"/>
          </p:cNvSpPr>
          <p:nvPr/>
        </p:nvSpPr>
        <p:spPr bwMode="auto">
          <a:xfrm>
            <a:off x="2411413" y="2349500"/>
            <a:ext cx="1587" cy="5969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p>
        </p:txBody>
      </p:sp>
      <p:sp>
        <p:nvSpPr>
          <p:cNvPr id="27665" name="Line 17"/>
          <p:cNvSpPr>
            <a:spLocks noChangeShapeType="1"/>
          </p:cNvSpPr>
          <p:nvPr/>
        </p:nvSpPr>
        <p:spPr bwMode="auto">
          <a:xfrm>
            <a:off x="3349625" y="3683000"/>
            <a:ext cx="1717675" cy="1588"/>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7666" name="Line 18"/>
          <p:cNvSpPr>
            <a:spLocks noChangeShapeType="1"/>
          </p:cNvSpPr>
          <p:nvPr/>
        </p:nvSpPr>
        <p:spPr bwMode="auto">
          <a:xfrm>
            <a:off x="4335463" y="3678238"/>
            <a:ext cx="1587" cy="303212"/>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7667" name="Text Box 19"/>
          <p:cNvSpPr txBox="1">
            <a:spLocks noChangeArrowheads="1"/>
          </p:cNvSpPr>
          <p:nvPr/>
        </p:nvSpPr>
        <p:spPr bwMode="auto">
          <a:xfrm>
            <a:off x="3336925" y="3398838"/>
            <a:ext cx="1717675" cy="276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200" b="1">
                <a:solidFill>
                  <a:srgbClr val="003876"/>
                </a:solidFill>
              </a:rPr>
              <a:t>Group </a:t>
            </a:r>
            <a:r>
              <a:rPr lang="en-GB" sz="1200" b="1">
                <a:solidFill>
                  <a:srgbClr val="003876"/>
                </a:solidFill>
              </a:rPr>
              <a:t>account</a:t>
            </a:r>
          </a:p>
        </p:txBody>
      </p:sp>
      <p:sp>
        <p:nvSpPr>
          <p:cNvPr id="27668" name="Freeform 20"/>
          <p:cNvSpPr>
            <a:spLocks/>
          </p:cNvSpPr>
          <p:nvPr/>
        </p:nvSpPr>
        <p:spPr bwMode="auto">
          <a:xfrm>
            <a:off x="2406650" y="2897188"/>
            <a:ext cx="450850" cy="701675"/>
          </a:xfrm>
          <a:custGeom>
            <a:avLst/>
            <a:gdLst>
              <a:gd name="T0" fmla="*/ 0 w 432"/>
              <a:gd name="T1" fmla="*/ 0 h 320"/>
              <a:gd name="T2" fmla="*/ 0 w 432"/>
              <a:gd name="T3" fmla="*/ 2147483647 h 320"/>
              <a:gd name="T4" fmla="*/ 2147483647 w 432"/>
              <a:gd name="T5" fmla="*/ 2147483647 h 320"/>
              <a:gd name="T6" fmla="*/ 0 60000 65536"/>
              <a:gd name="T7" fmla="*/ 0 60000 65536"/>
              <a:gd name="T8" fmla="*/ 0 60000 65536"/>
            </a:gdLst>
            <a:ahLst/>
            <a:cxnLst>
              <a:cxn ang="T6">
                <a:pos x="T0" y="T1"/>
              </a:cxn>
              <a:cxn ang="T7">
                <a:pos x="T2" y="T3"/>
              </a:cxn>
              <a:cxn ang="T8">
                <a:pos x="T4" y="T5"/>
              </a:cxn>
            </a:cxnLst>
            <a:rect l="0" t="0" r="r" b="b"/>
            <a:pathLst>
              <a:path w="432" h="320">
                <a:moveTo>
                  <a:pt x="0" y="0"/>
                </a:moveTo>
                <a:lnTo>
                  <a:pt x="0" y="320"/>
                </a:lnTo>
                <a:lnTo>
                  <a:pt x="432" y="320"/>
                </a:lnTo>
              </a:path>
            </a:pathLst>
          </a:custGeom>
          <a:noFill/>
          <a:ln w="38100" cap="flat" cmpd="sng">
            <a:solidFill>
              <a:schemeClr val="accent1"/>
            </a:solidFill>
            <a:prstDash val="solid"/>
            <a:round/>
            <a:headEnd/>
            <a:tailEnd type="triangl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p>
        </p:txBody>
      </p:sp>
      <p:sp>
        <p:nvSpPr>
          <p:cNvPr id="27669" name="Line 21"/>
          <p:cNvSpPr>
            <a:spLocks noChangeShapeType="1"/>
          </p:cNvSpPr>
          <p:nvPr/>
        </p:nvSpPr>
        <p:spPr bwMode="auto">
          <a:xfrm>
            <a:off x="4360863" y="2892425"/>
            <a:ext cx="1587" cy="547688"/>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p>
        </p:txBody>
      </p:sp>
      <p:sp>
        <p:nvSpPr>
          <p:cNvPr id="27670" name="Freeform 22"/>
          <p:cNvSpPr>
            <a:spLocks/>
          </p:cNvSpPr>
          <p:nvPr/>
        </p:nvSpPr>
        <p:spPr bwMode="auto">
          <a:xfrm>
            <a:off x="5565775" y="2947988"/>
            <a:ext cx="403225" cy="650875"/>
          </a:xfrm>
          <a:custGeom>
            <a:avLst/>
            <a:gdLst>
              <a:gd name="T0" fmla="*/ 2147483647 w 128"/>
              <a:gd name="T1" fmla="*/ 0 h 336"/>
              <a:gd name="T2" fmla="*/ 2147483647 w 128"/>
              <a:gd name="T3" fmla="*/ 2147483647 h 336"/>
              <a:gd name="T4" fmla="*/ 0 w 128"/>
              <a:gd name="T5" fmla="*/ 2147483647 h 336"/>
              <a:gd name="T6" fmla="*/ 0 60000 65536"/>
              <a:gd name="T7" fmla="*/ 0 60000 65536"/>
              <a:gd name="T8" fmla="*/ 0 60000 65536"/>
            </a:gdLst>
            <a:ahLst/>
            <a:cxnLst>
              <a:cxn ang="T6">
                <a:pos x="T0" y="T1"/>
              </a:cxn>
              <a:cxn ang="T7">
                <a:pos x="T2" y="T3"/>
              </a:cxn>
              <a:cxn ang="T8">
                <a:pos x="T4" y="T5"/>
              </a:cxn>
            </a:cxnLst>
            <a:rect l="0" t="0" r="r" b="b"/>
            <a:pathLst>
              <a:path w="128" h="336">
                <a:moveTo>
                  <a:pt x="128" y="0"/>
                </a:moveTo>
                <a:lnTo>
                  <a:pt x="128" y="336"/>
                </a:lnTo>
                <a:lnTo>
                  <a:pt x="0" y="336"/>
                </a:lnTo>
              </a:path>
            </a:pathLst>
          </a:custGeom>
          <a:noFill/>
          <a:ln w="38100" cap="flat" cmpd="sng">
            <a:solidFill>
              <a:schemeClr val="accent1"/>
            </a:solidFill>
            <a:prstDash val="solid"/>
            <a:round/>
            <a:headEnd type="none" w="med" len="med"/>
            <a:tailEnd type="triangl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nl-NL"/>
          </a:p>
        </p:txBody>
      </p:sp>
      <p:sp>
        <p:nvSpPr>
          <p:cNvPr id="27671" name="Text Box 23"/>
          <p:cNvSpPr txBox="1">
            <a:spLocks noChangeArrowheads="1"/>
          </p:cNvSpPr>
          <p:nvPr/>
        </p:nvSpPr>
        <p:spPr bwMode="auto">
          <a:xfrm>
            <a:off x="250825" y="4783138"/>
            <a:ext cx="7850188"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spcBef>
                <a:spcPct val="20000"/>
              </a:spcBef>
              <a:buClr>
                <a:schemeClr val="folHlink"/>
              </a:buClr>
              <a:buSzPct val="75000"/>
              <a:buFont typeface="Wingdings" pitchFamily="2" charset="2"/>
              <a:buChar char="l"/>
            </a:pPr>
            <a:r>
              <a:rPr lang="de-DE" sz="2200">
                <a:solidFill>
                  <a:srgbClr val="3399FF"/>
                </a:solidFill>
              </a:rPr>
              <a:t> </a:t>
            </a:r>
            <a:r>
              <a:rPr lang="de-DE" sz="2000">
                <a:solidFill>
                  <a:srgbClr val="003876"/>
                </a:solidFill>
              </a:rPr>
              <a:t>V</a:t>
            </a:r>
            <a:r>
              <a:rPr lang="en-GB" sz="2000">
                <a:solidFill>
                  <a:srgbClr val="003876"/>
                </a:solidFill>
              </a:rPr>
              <a:t>irtual balance: balance on (single) accounts + credit lines</a:t>
            </a:r>
          </a:p>
          <a:p>
            <a:pPr>
              <a:lnSpc>
                <a:spcPct val="90000"/>
              </a:lnSpc>
              <a:spcBef>
                <a:spcPct val="20000"/>
              </a:spcBef>
              <a:buClr>
                <a:schemeClr val="folHlink"/>
              </a:buClr>
              <a:buSzPct val="75000"/>
              <a:buFont typeface="Wingdings" pitchFamily="2" charset="2"/>
              <a:buChar char="l"/>
            </a:pPr>
            <a:r>
              <a:rPr lang="en-GB" sz="2000">
                <a:solidFill>
                  <a:srgbClr val="003876"/>
                </a:solidFill>
              </a:rPr>
              <a:t> Possibility to „use“ this position by each group account</a:t>
            </a:r>
            <a:br>
              <a:rPr lang="en-GB" sz="2000">
                <a:solidFill>
                  <a:srgbClr val="003876"/>
                </a:solidFill>
              </a:rPr>
            </a:br>
            <a:r>
              <a:rPr lang="en-GB" sz="2000">
                <a:solidFill>
                  <a:srgbClr val="003876"/>
                </a:solidFill>
              </a:rPr>
              <a:t> holder</a:t>
            </a:r>
          </a:p>
          <a:p>
            <a:pPr>
              <a:lnSpc>
                <a:spcPct val="90000"/>
              </a:lnSpc>
              <a:spcBef>
                <a:spcPct val="20000"/>
              </a:spcBef>
              <a:buClr>
                <a:schemeClr val="folHlink"/>
              </a:buClr>
              <a:buSzPct val="75000"/>
              <a:buFont typeface="Wingdings" pitchFamily="2" charset="2"/>
              <a:buChar char="l"/>
            </a:pPr>
            <a:r>
              <a:rPr lang="en-GB" sz="2000">
                <a:solidFill>
                  <a:srgbClr val="003876"/>
                </a:solidFill>
              </a:rPr>
              <a:t> Booking on the single accounts (not on the virtual account)</a:t>
            </a:r>
          </a:p>
          <a:p>
            <a:pPr>
              <a:lnSpc>
                <a:spcPct val="90000"/>
              </a:lnSpc>
              <a:spcBef>
                <a:spcPct val="20000"/>
              </a:spcBef>
              <a:buClr>
                <a:schemeClr val="folHlink"/>
              </a:buClr>
              <a:buSzPct val="75000"/>
              <a:buFont typeface="Wingdings" pitchFamily="2" charset="2"/>
              <a:buChar char="l"/>
            </a:pPr>
            <a:r>
              <a:rPr lang="en-GB" sz="2000">
                <a:solidFill>
                  <a:srgbClr val="003876"/>
                </a:solidFill>
              </a:rPr>
              <a:t> Only intra-day: „levelling“ off at the end of day mandatory</a:t>
            </a:r>
          </a:p>
        </p:txBody>
      </p:sp>
      <p:pic>
        <p:nvPicPr>
          <p:cNvPr id="27672" name="Picture 24" descr="target2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88913"/>
            <a:ext cx="1066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10"/>
          </p:nvPr>
        </p:nvSpPr>
        <p:spPr>
          <a:xfrm>
            <a:off x="7019925" y="5661025"/>
            <a:ext cx="1671638" cy="9366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fld id="{B78E8ECD-1EB7-4910-B83C-462E54E079EE}" type="slidenum">
              <a:rPr lang="en-US" smtClean="0">
                <a:solidFill>
                  <a:srgbClr val="003876"/>
                </a:solidFill>
              </a:rPr>
              <a:pPr algn="ctr" eaLnBrk="1" hangingPunct="1"/>
              <a:t>24</a:t>
            </a:fld>
            <a:endParaRPr lang="en-US" smtClean="0">
              <a:solidFill>
                <a:srgbClr val="003876"/>
              </a:solidFill>
            </a:endParaRPr>
          </a:p>
        </p:txBody>
      </p:sp>
      <p:sp>
        <p:nvSpPr>
          <p:cNvPr id="29699" name="Slide Number Placeholder 3"/>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177A44FF-CD36-4474-83FF-C8782160D076}"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24</a:t>
            </a:fld>
            <a:endParaRPr lang="en-US" sz="1200">
              <a:solidFill>
                <a:srgbClr val="CC9933"/>
              </a:solidFill>
              <a:latin typeface="ScalaSans"/>
              <a:cs typeface="Arial" pitchFamily="34" charset="0"/>
            </a:endParaRPr>
          </a:p>
        </p:txBody>
      </p:sp>
      <p:sp>
        <p:nvSpPr>
          <p:cNvPr id="29700" name="Rectangle 2"/>
          <p:cNvSpPr>
            <a:spLocks noGrp="1" noChangeArrowheads="1"/>
          </p:cNvSpPr>
          <p:nvPr>
            <p:ph type="title"/>
          </p:nvPr>
        </p:nvSpPr>
        <p:spPr>
          <a:xfrm>
            <a:off x="468313" y="333375"/>
            <a:ext cx="6551612" cy="706438"/>
          </a:xfrm>
        </p:spPr>
        <p:txBody>
          <a:bodyPr lIns="73025" tIns="34925" rIns="73025" bIns="34925"/>
          <a:lstStyle/>
          <a:p>
            <a:pPr algn="l" eaLnBrk="1" hangingPunct="1"/>
            <a:r>
              <a:rPr lang="en-GB" sz="3400" dirty="0" smtClean="0">
                <a:solidFill>
                  <a:srgbClr val="3366FF"/>
                </a:solidFill>
              </a:rPr>
              <a:t>TARGET2 business day</a:t>
            </a: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75" y="333375"/>
            <a:ext cx="1066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082675"/>
            <a:ext cx="7992888"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765C98F2-4A57-4B91-AF6B-D76E80A6FE5B}" type="slidenum">
              <a:rPr lang="en-US" sz="1200">
                <a:solidFill>
                  <a:srgbClr val="CC9933"/>
                </a:solidFill>
                <a:latin typeface="+mn-lt"/>
              </a:rPr>
              <a:pPr algn="r">
                <a:buClr>
                  <a:srgbClr val="000000"/>
                </a:buClr>
                <a:buSzPct val="100000"/>
                <a:buFont typeface="Times New Roman" pitchFamily="18" charset="0"/>
                <a:buNone/>
                <a:tabLst>
                  <a:tab pos="723900" algn="l"/>
                </a:tabLst>
                <a:defRPr/>
              </a:pPr>
              <a:t>25</a:t>
            </a:fld>
            <a:endParaRPr lang="en-US" sz="1200">
              <a:solidFill>
                <a:srgbClr val="CC9933"/>
              </a:solidFill>
              <a:latin typeface="+mn-lt"/>
            </a:endParaRPr>
          </a:p>
        </p:txBody>
      </p:sp>
      <p:sp>
        <p:nvSpPr>
          <p:cNvPr id="30723" name="Slide Number Placeholder 4"/>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2EBEB79C-280B-4FEC-9719-833A24983990}"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25</a:t>
            </a:fld>
            <a:endParaRPr lang="en-US" sz="1200">
              <a:solidFill>
                <a:srgbClr val="CC9933"/>
              </a:solidFill>
              <a:latin typeface="ScalaSans"/>
              <a:cs typeface="Arial" pitchFamily="34" charset="0"/>
            </a:endParaRPr>
          </a:p>
        </p:txBody>
      </p:sp>
      <p:sp>
        <p:nvSpPr>
          <p:cNvPr id="30724" name="Rectangle 2"/>
          <p:cNvSpPr>
            <a:spLocks noGrp="1" noChangeArrowheads="1"/>
          </p:cNvSpPr>
          <p:nvPr>
            <p:ph type="title"/>
          </p:nvPr>
        </p:nvSpPr>
        <p:spPr>
          <a:xfrm>
            <a:off x="323850" y="115888"/>
            <a:ext cx="5743575" cy="1081087"/>
          </a:xfrm>
        </p:spPr>
        <p:txBody>
          <a:bodyPr/>
          <a:lstStyle/>
          <a:p>
            <a:pPr algn="l" eaLnBrk="1" hangingPunct="1"/>
            <a:r>
              <a:rPr lang="en-US" dirty="0" smtClean="0">
                <a:solidFill>
                  <a:srgbClr val="3366FF"/>
                </a:solidFill>
              </a:rPr>
              <a:t>TARGET2 pricing</a:t>
            </a:r>
            <a:r>
              <a:rPr lang="nl-NL" dirty="0" smtClean="0">
                <a:solidFill>
                  <a:srgbClr val="3366FF"/>
                </a:solidFill>
              </a:rPr>
              <a:t> </a:t>
            </a:r>
          </a:p>
        </p:txBody>
      </p:sp>
      <p:sp>
        <p:nvSpPr>
          <p:cNvPr id="30725" name="Rectangle 3"/>
          <p:cNvSpPr>
            <a:spLocks noGrp="1" noChangeArrowheads="1"/>
          </p:cNvSpPr>
          <p:nvPr>
            <p:ph type="body" idx="4294967295"/>
          </p:nvPr>
        </p:nvSpPr>
        <p:spPr>
          <a:xfrm>
            <a:off x="467544" y="1600200"/>
            <a:ext cx="7535044" cy="4516438"/>
          </a:xfrm>
        </p:spPr>
        <p:txBody>
          <a:bodyPr/>
          <a:lstStyle/>
          <a:p>
            <a:pPr marL="0" indent="0" eaLnBrk="1" hangingPunct="1">
              <a:buNone/>
            </a:pPr>
            <a:r>
              <a:rPr lang="en-US" sz="2400" dirty="0" smtClean="0"/>
              <a:t>Banks can choose between:</a:t>
            </a:r>
          </a:p>
          <a:p>
            <a:pPr marL="457200" indent="-457200" eaLnBrk="1" hangingPunct="1">
              <a:buFont typeface="+mj-lt"/>
              <a:buAutoNum type="alphaUcPeriod"/>
            </a:pPr>
            <a:r>
              <a:rPr lang="en-US" sz="2400" dirty="0" smtClean="0"/>
              <a:t>EUR 100, -/month and EUR 0.80/ transaction</a:t>
            </a:r>
          </a:p>
          <a:p>
            <a:pPr marL="457200" indent="-457200" eaLnBrk="1" hangingPunct="1">
              <a:buFont typeface="+mj-lt"/>
              <a:buAutoNum type="alphaUcPeriod"/>
            </a:pPr>
            <a:r>
              <a:rPr lang="en-US" sz="2400" dirty="0" smtClean="0"/>
              <a:t>EUR 1250,-/month and per transaction…</a:t>
            </a:r>
          </a:p>
          <a:p>
            <a:pPr lvl="1" eaLnBrk="1" hangingPunct="1">
              <a:buFont typeface="Times New Roman" pitchFamily="18" charset="0"/>
              <a:buChar char="–"/>
            </a:pPr>
            <a:endParaRPr lang="en-US" sz="2400" dirty="0" smtClean="0"/>
          </a:p>
        </p:txBody>
      </p:sp>
      <p:graphicFrame>
        <p:nvGraphicFramePr>
          <p:cNvPr id="211974" name="Group 6"/>
          <p:cNvGraphicFramePr>
            <a:graphicFrameLocks noGrp="1"/>
          </p:cNvGraphicFramePr>
          <p:nvPr>
            <p:ph type="tbl" idx="1"/>
            <p:extLst>
              <p:ext uri="{D42A27DB-BD31-4B8C-83A1-F6EECF244321}">
                <p14:modId xmlns:p14="http://schemas.microsoft.com/office/powerpoint/2010/main" val="1586109231"/>
              </p:ext>
            </p:extLst>
          </p:nvPr>
        </p:nvGraphicFramePr>
        <p:xfrm>
          <a:off x="457200" y="3068960"/>
          <a:ext cx="8220075" cy="2576512"/>
        </p:xfrm>
        <a:graphic>
          <a:graphicData uri="http://schemas.openxmlformats.org/drawingml/2006/table">
            <a:tbl>
              <a:tblPr/>
              <a:tblGrid>
                <a:gridCol w="2055813"/>
                <a:gridCol w="2054225"/>
                <a:gridCol w="2055812"/>
                <a:gridCol w="2054225"/>
              </a:tblGrid>
              <a:tr h="432048">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dirty="0" smtClean="0">
                          <a:ln>
                            <a:noFill/>
                          </a:ln>
                          <a:solidFill>
                            <a:srgbClr val="003366"/>
                          </a:solidFill>
                          <a:effectLst/>
                          <a:latin typeface="ScalaSans"/>
                        </a:rPr>
                        <a:t>Band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dirty="0" smtClean="0">
                          <a:ln>
                            <a:noFill/>
                          </a:ln>
                          <a:solidFill>
                            <a:srgbClr val="003366"/>
                          </a:solidFill>
                          <a:effectLst/>
                          <a:latin typeface="ScalaSans"/>
                        </a:rPr>
                        <a:t>Volume from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dirty="0" smtClean="0">
                          <a:ln>
                            <a:noFill/>
                          </a:ln>
                          <a:solidFill>
                            <a:srgbClr val="003366"/>
                          </a:solidFill>
                          <a:effectLst/>
                          <a:latin typeface="ScalaSans"/>
                        </a:rPr>
                        <a:t>Volume to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price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040">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US" sz="1600" b="0" i="0" u="none" strike="noStrike" cap="none" normalizeH="0" baseline="0" smtClean="0">
                          <a:ln>
                            <a:noFill/>
                          </a:ln>
                          <a:solidFill>
                            <a:srgbClr val="003366"/>
                          </a:solidFill>
                          <a:effectLst/>
                          <a:latin typeface="ScalaSans"/>
                        </a:rPr>
                        <a:t>EUR 0.60 </a:t>
                      </a:r>
                      <a:endParaRPr kumimoji="0" lang="en-GB" sz="1600" b="0" i="0" u="none" strike="noStrike" cap="none" normalizeH="0" baseline="0" smtClean="0">
                        <a:ln>
                          <a:noFill/>
                        </a:ln>
                        <a:solidFill>
                          <a:srgbClr val="003366"/>
                        </a:solidFill>
                        <a:effectLst/>
                        <a:latin typeface="ScalaSan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10,001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25,000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US" sz="1600" b="0" i="0" u="none" strike="noStrike" cap="none" normalizeH="0" baseline="0" smtClean="0">
                          <a:ln>
                            <a:noFill/>
                          </a:ln>
                          <a:solidFill>
                            <a:srgbClr val="003366"/>
                          </a:solidFill>
                          <a:effectLst/>
                          <a:latin typeface="ScalaSans"/>
                        </a:rPr>
                        <a:t>EUR 0.50</a:t>
                      </a:r>
                      <a:endParaRPr kumimoji="0" lang="en-GB" sz="1600" b="0" i="0" u="none" strike="noStrike" cap="none" normalizeH="0" baseline="0" smtClean="0">
                        <a:ln>
                          <a:noFill/>
                        </a:ln>
                        <a:solidFill>
                          <a:srgbClr val="003366"/>
                        </a:solidFill>
                        <a:effectLst/>
                        <a:latin typeface="ScalaSan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104">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25,001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US" sz="1600" b="0" i="0" u="none" strike="noStrike" cap="none" normalizeH="0" baseline="0" smtClean="0">
                          <a:ln>
                            <a:noFill/>
                          </a:ln>
                          <a:solidFill>
                            <a:srgbClr val="003366"/>
                          </a:solidFill>
                          <a:effectLst/>
                          <a:latin typeface="ScalaSans"/>
                        </a:rPr>
                        <a:t>EUR 0.40</a:t>
                      </a:r>
                      <a:endParaRPr kumimoji="0" lang="en-GB" sz="1600" b="0" i="0" u="none" strike="noStrike" cap="none" normalizeH="0" baseline="0" smtClean="0">
                        <a:ln>
                          <a:noFill/>
                        </a:ln>
                        <a:solidFill>
                          <a:srgbClr val="003366"/>
                        </a:solidFill>
                        <a:effectLst/>
                        <a:latin typeface="ScalaSan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048">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50,001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100,000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US" sz="1600" b="0" i="0" u="none" strike="noStrike" cap="none" normalizeH="0" baseline="0" smtClean="0">
                          <a:ln>
                            <a:noFill/>
                          </a:ln>
                          <a:solidFill>
                            <a:srgbClr val="003366"/>
                          </a:solidFill>
                          <a:effectLst/>
                          <a:latin typeface="ScalaSans"/>
                        </a:rPr>
                        <a:t>EUR 0.20</a:t>
                      </a:r>
                      <a:endParaRPr kumimoji="0" lang="en-GB" sz="1600" b="0" i="0" u="none" strike="noStrike" cap="none" normalizeH="0" baseline="0" smtClean="0">
                        <a:ln>
                          <a:noFill/>
                        </a:ln>
                        <a:solidFill>
                          <a:srgbClr val="003366"/>
                        </a:solidFill>
                        <a:effectLst/>
                        <a:latin typeface="ScalaSan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6272">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Above 100,000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GB" sz="1600" b="0" i="0" u="none" strike="noStrike" cap="none" normalizeH="0" baseline="0" smtClean="0">
                          <a:ln>
                            <a:noFill/>
                          </a:ln>
                          <a:solidFill>
                            <a:srgbClr val="003366"/>
                          </a:solidFill>
                          <a:effectLst/>
                          <a:latin typeface="ScalaSans"/>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3366"/>
                          </a:solidFill>
                          <a:effectLst/>
                          <a:latin typeface="ScalaSans"/>
                        </a:rPr>
                        <a:t>EUR 0.125</a:t>
                      </a:r>
                      <a:endParaRPr kumimoji="0" lang="en-GB" sz="1600" b="0" i="0" u="none" strike="noStrike" cap="none" normalizeH="0" baseline="0" dirty="0" smtClean="0">
                        <a:ln>
                          <a:noFill/>
                        </a:ln>
                        <a:solidFill>
                          <a:srgbClr val="003366"/>
                        </a:solidFill>
                        <a:effectLst/>
                        <a:latin typeface="ScalaSan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7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404813"/>
            <a:ext cx="1066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BDC20C5B-4AD0-419D-B196-36CB95DAF449}" type="slidenum">
              <a:rPr lang="en-US" sz="1200">
                <a:solidFill>
                  <a:srgbClr val="CC9933"/>
                </a:solidFill>
                <a:latin typeface="+mn-lt"/>
              </a:rPr>
              <a:pPr algn="r">
                <a:buClr>
                  <a:srgbClr val="000000"/>
                </a:buClr>
                <a:buSzPct val="100000"/>
                <a:buFont typeface="Times New Roman" pitchFamily="18" charset="0"/>
                <a:buNone/>
                <a:tabLst>
                  <a:tab pos="723900" algn="l"/>
                </a:tabLst>
                <a:defRPr/>
              </a:pPr>
              <a:t>26</a:t>
            </a:fld>
            <a:endParaRPr lang="en-US" sz="1200">
              <a:solidFill>
                <a:srgbClr val="CC9933"/>
              </a:solidFill>
              <a:latin typeface="+mn-lt"/>
            </a:endParaRPr>
          </a:p>
        </p:txBody>
      </p:sp>
      <p:sp>
        <p:nvSpPr>
          <p:cNvPr id="31747" name="Slide Number Placeholder 4"/>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E216D6C4-0A0B-48B6-A3F4-2DC4C9B66913}"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26</a:t>
            </a:fld>
            <a:endParaRPr lang="en-US" sz="1200">
              <a:solidFill>
                <a:srgbClr val="CC9933"/>
              </a:solidFill>
              <a:latin typeface="ScalaSans"/>
              <a:cs typeface="Arial" pitchFamily="34" charset="0"/>
            </a:endParaRPr>
          </a:p>
        </p:txBody>
      </p:sp>
      <p:sp>
        <p:nvSpPr>
          <p:cNvPr id="31748" name="Rectangle 2"/>
          <p:cNvSpPr>
            <a:spLocks noGrp="1" noChangeArrowheads="1"/>
          </p:cNvSpPr>
          <p:nvPr>
            <p:ph type="title" idx="4294967295"/>
          </p:nvPr>
        </p:nvSpPr>
        <p:spPr>
          <a:xfrm>
            <a:off x="250825" y="188913"/>
            <a:ext cx="5616575" cy="852487"/>
          </a:xfrm>
        </p:spPr>
        <p:txBody>
          <a:bodyPr/>
          <a:lstStyle/>
          <a:p>
            <a:pPr algn="l" eaLnBrk="1" hangingPunct="1"/>
            <a:r>
              <a:rPr lang="en-US" dirty="0" smtClean="0">
                <a:solidFill>
                  <a:srgbClr val="3366FF"/>
                </a:solidFill>
              </a:rPr>
              <a:t>TARGET2: Benefits</a:t>
            </a:r>
            <a:r>
              <a:rPr lang="nl-NL" dirty="0" smtClean="0">
                <a:solidFill>
                  <a:srgbClr val="3366FF"/>
                </a:solidFill>
              </a:rPr>
              <a:t> </a:t>
            </a:r>
          </a:p>
        </p:txBody>
      </p:sp>
      <p:sp>
        <p:nvSpPr>
          <p:cNvPr id="31749" name="Rectangle 3"/>
          <p:cNvSpPr>
            <a:spLocks noGrp="1" noChangeArrowheads="1"/>
          </p:cNvSpPr>
          <p:nvPr>
            <p:ph type="body" idx="4294967295"/>
          </p:nvPr>
        </p:nvSpPr>
        <p:spPr>
          <a:xfrm>
            <a:off x="457200" y="1196975"/>
            <a:ext cx="4546848" cy="5327650"/>
          </a:xfrm>
        </p:spPr>
        <p:txBody>
          <a:bodyPr/>
          <a:lstStyle/>
          <a:p>
            <a:pPr eaLnBrk="1" hangingPunct="1">
              <a:lnSpc>
                <a:spcPct val="90000"/>
              </a:lnSpc>
              <a:buFont typeface="Times New Roman" pitchFamily="18" charset="0"/>
              <a:buChar char="•"/>
            </a:pPr>
            <a:r>
              <a:rPr lang="en-US" sz="2400" dirty="0" smtClean="0"/>
              <a:t>Payments settled:</a:t>
            </a:r>
          </a:p>
          <a:p>
            <a:pPr lvl="1" eaLnBrk="1" hangingPunct="1">
              <a:lnSpc>
                <a:spcPct val="90000"/>
              </a:lnSpc>
              <a:buFont typeface="Times New Roman" pitchFamily="18" charset="0"/>
              <a:buChar char="–"/>
            </a:pPr>
            <a:r>
              <a:rPr lang="en-US" sz="2400" dirty="0" smtClean="0"/>
              <a:t>Quickly</a:t>
            </a:r>
          </a:p>
          <a:p>
            <a:pPr lvl="1" eaLnBrk="1" hangingPunct="1">
              <a:lnSpc>
                <a:spcPct val="90000"/>
              </a:lnSpc>
              <a:buFont typeface="Times New Roman" pitchFamily="18" charset="0"/>
              <a:buChar char="–"/>
            </a:pPr>
            <a:r>
              <a:rPr lang="en-US" sz="2400" dirty="0" smtClean="0"/>
              <a:t>with finality</a:t>
            </a:r>
          </a:p>
          <a:p>
            <a:pPr eaLnBrk="1" hangingPunct="1">
              <a:lnSpc>
                <a:spcPct val="90000"/>
              </a:lnSpc>
              <a:buFont typeface="Times New Roman" pitchFamily="18" charset="0"/>
              <a:buChar char="•"/>
            </a:pPr>
            <a:endParaRPr lang="en-US" sz="2400" dirty="0" smtClean="0"/>
          </a:p>
          <a:p>
            <a:pPr eaLnBrk="1" hangingPunct="1">
              <a:lnSpc>
                <a:spcPct val="90000"/>
              </a:lnSpc>
              <a:buFont typeface="Times New Roman" pitchFamily="18" charset="0"/>
              <a:buChar char="•"/>
            </a:pPr>
            <a:r>
              <a:rPr lang="en-US" sz="2400" dirty="0" smtClean="0"/>
              <a:t>1 technical system within the ESCB with the same functionality. </a:t>
            </a:r>
          </a:p>
          <a:p>
            <a:pPr eaLnBrk="1" hangingPunct="1">
              <a:lnSpc>
                <a:spcPct val="90000"/>
              </a:lnSpc>
              <a:buFont typeface="Times New Roman" pitchFamily="18" charset="0"/>
              <a:buChar char="•"/>
            </a:pPr>
            <a:endParaRPr lang="en-US" sz="2400" dirty="0" smtClean="0"/>
          </a:p>
          <a:p>
            <a:pPr eaLnBrk="1" hangingPunct="1">
              <a:lnSpc>
                <a:spcPct val="90000"/>
              </a:lnSpc>
              <a:buFont typeface="Times New Roman" pitchFamily="18" charset="0"/>
              <a:buChar char="•"/>
            </a:pPr>
            <a:r>
              <a:rPr lang="en-US" sz="2400" dirty="0" smtClean="0"/>
              <a:t>Only minor legal deviations.</a:t>
            </a:r>
          </a:p>
          <a:p>
            <a:pPr eaLnBrk="1" hangingPunct="1">
              <a:lnSpc>
                <a:spcPct val="90000"/>
              </a:lnSpc>
              <a:buFont typeface="Times New Roman" pitchFamily="18" charset="0"/>
              <a:buChar char="•"/>
            </a:pPr>
            <a:endParaRPr lang="en-US" sz="2400" dirty="0" smtClean="0"/>
          </a:p>
          <a:p>
            <a:pPr eaLnBrk="1" hangingPunct="1">
              <a:lnSpc>
                <a:spcPct val="90000"/>
              </a:lnSpc>
              <a:buFont typeface="Times New Roman" pitchFamily="18" charset="0"/>
              <a:buChar char="•"/>
            </a:pPr>
            <a:r>
              <a:rPr lang="en-US" sz="2400" dirty="0" smtClean="0"/>
              <a:t>1 pricing scheme. </a:t>
            </a:r>
          </a:p>
          <a:p>
            <a:pPr eaLnBrk="1" hangingPunct="1">
              <a:lnSpc>
                <a:spcPct val="90000"/>
              </a:lnSpc>
            </a:pPr>
            <a:endParaRPr lang="en-US" sz="2400" dirty="0" smtClean="0"/>
          </a:p>
          <a:p>
            <a:pPr eaLnBrk="1" hangingPunct="1">
              <a:lnSpc>
                <a:spcPct val="90000"/>
              </a:lnSpc>
              <a:buFont typeface="Times New Roman" pitchFamily="18" charset="0"/>
              <a:buChar char="•"/>
            </a:pPr>
            <a:r>
              <a:rPr lang="en-US" sz="2400" dirty="0" smtClean="0"/>
              <a:t>No competition between central banks.</a:t>
            </a:r>
            <a:endParaRPr lang="nl-NL" sz="2400" dirty="0" smtClean="0"/>
          </a:p>
        </p:txBody>
      </p:sp>
      <p:pic>
        <p:nvPicPr>
          <p:cNvPr id="31750" name="Picture 6" descr="no-speed-limi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440" y="1204987"/>
            <a:ext cx="265747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1308696129-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149080"/>
            <a:ext cx="16414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euro-examp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488" y="3933825"/>
            <a:ext cx="17272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899592" y="543718"/>
            <a:ext cx="5616575" cy="1027113"/>
          </a:xfrm>
          <a:extLst>
            <a:ext uri="{909E8E84-426E-40DD-AFC4-6F175D3DCCD1}">
              <a14:hiddenFill xmlns:a14="http://schemas.microsoft.com/office/drawing/2010/main">
                <a:solidFill>
                  <a:schemeClr val="bg1"/>
                </a:solidFill>
              </a14:hiddenFill>
            </a:ext>
          </a:extLst>
        </p:spPr>
        <p:txBody>
          <a:bodyPr/>
          <a:lstStyle/>
          <a:p>
            <a:pPr algn="l" eaLnBrk="1" hangingPunct="1"/>
            <a:r>
              <a:rPr lang="en-US" dirty="0">
                <a:solidFill>
                  <a:srgbClr val="3366FF"/>
                </a:solidFill>
              </a:rPr>
              <a:t>Summary</a:t>
            </a:r>
            <a:endParaRPr lang="nl-NL" dirty="0">
              <a:solidFill>
                <a:srgbClr val="3366FF"/>
              </a:solidFill>
            </a:endParaRPr>
          </a:p>
        </p:txBody>
      </p:sp>
      <p:sp>
        <p:nvSpPr>
          <p:cNvPr id="40963" name="Rectangle 3"/>
          <p:cNvSpPr>
            <a:spLocks noGrp="1" noChangeArrowheads="1"/>
          </p:cNvSpPr>
          <p:nvPr>
            <p:ph type="body" idx="4294967295"/>
          </p:nvPr>
        </p:nvSpPr>
        <p:spPr>
          <a:xfrm>
            <a:off x="914400" y="2133600"/>
            <a:ext cx="8229600" cy="3600450"/>
          </a:xfrm>
          <a:noFill/>
        </p:spPr>
        <p:txBody>
          <a:bodyPr/>
          <a:lstStyle/>
          <a:p>
            <a:pPr eaLnBrk="1" hangingPunct="1"/>
            <a:r>
              <a:rPr lang="en-GB" smtClean="0">
                <a:solidFill>
                  <a:schemeClr val="accent2"/>
                </a:solidFill>
              </a:rPr>
              <a:t>Commercial banks directly benefit of a technically centralized platform (legally it is a decentralized system)</a:t>
            </a:r>
          </a:p>
          <a:p>
            <a:pPr eaLnBrk="1" hangingPunct="1"/>
            <a:endParaRPr lang="en-GB" smtClean="0">
              <a:solidFill>
                <a:schemeClr val="accent2"/>
              </a:solidFill>
            </a:endParaRPr>
          </a:p>
          <a:p>
            <a:pPr eaLnBrk="1" hangingPunct="1"/>
            <a:r>
              <a:rPr lang="en-GB" smtClean="0">
                <a:solidFill>
                  <a:schemeClr val="accent2"/>
                </a:solidFill>
              </a:rPr>
              <a:t>One pool of liquidity, one window for info on all TARGET payments</a:t>
            </a:r>
          </a:p>
          <a:p>
            <a:pPr eaLnBrk="1" hangingPunct="1"/>
            <a:endParaRPr lang="en-GB" smtClean="0">
              <a:solidFill>
                <a:schemeClr val="tx1"/>
              </a:solidFill>
            </a:endParaRPr>
          </a:p>
          <a:p>
            <a:pPr eaLnBrk="1" hangingPunct="1">
              <a:buFont typeface="Wingdings" pitchFamily="2" charset="2"/>
              <a:buNone/>
            </a:pPr>
            <a:endParaRPr lang="en-GB" smtClean="0">
              <a:solidFill>
                <a:schemeClr val="tx1"/>
              </a:solidFill>
            </a:endParaRPr>
          </a:p>
        </p:txBody>
      </p:sp>
      <p:pic>
        <p:nvPicPr>
          <p:cNvPr id="40964" name="Picture 6" descr="target2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4800"/>
            <a:ext cx="1066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D331EC5E-8449-4E3C-8609-B35B9264F3DB}" type="slidenum">
              <a:rPr lang="en-US" sz="1200">
                <a:solidFill>
                  <a:srgbClr val="CC9933"/>
                </a:solidFill>
                <a:latin typeface="+mn-lt"/>
              </a:rPr>
              <a:pPr algn="r">
                <a:buClr>
                  <a:srgbClr val="000000"/>
                </a:buClr>
                <a:buSzPct val="100000"/>
                <a:buFont typeface="Times New Roman" pitchFamily="18" charset="0"/>
                <a:buNone/>
                <a:tabLst>
                  <a:tab pos="723900" algn="l"/>
                </a:tabLst>
                <a:defRPr/>
              </a:pPr>
              <a:t>28</a:t>
            </a:fld>
            <a:endParaRPr lang="en-US" sz="1200">
              <a:solidFill>
                <a:srgbClr val="CC9933"/>
              </a:solidFill>
              <a:latin typeface="+mn-lt"/>
            </a:endParaRPr>
          </a:p>
        </p:txBody>
      </p:sp>
      <p:sp>
        <p:nvSpPr>
          <p:cNvPr id="32771" name="Slide Number Placeholder 4"/>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74B498B8-57BE-452C-90F2-69D8963E5E81}"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28</a:t>
            </a:fld>
            <a:endParaRPr lang="en-US" sz="1200">
              <a:solidFill>
                <a:srgbClr val="CC9933"/>
              </a:solidFill>
              <a:latin typeface="ScalaSans"/>
              <a:cs typeface="Arial" pitchFamily="34" charset="0"/>
            </a:endParaRPr>
          </a:p>
        </p:txBody>
      </p:sp>
      <p:sp>
        <p:nvSpPr>
          <p:cNvPr id="32772" name="Rectangle 2"/>
          <p:cNvSpPr>
            <a:spLocks noGrp="1" noChangeArrowheads="1"/>
          </p:cNvSpPr>
          <p:nvPr>
            <p:ph type="title" idx="4294967295"/>
          </p:nvPr>
        </p:nvSpPr>
        <p:spPr>
          <a:xfrm>
            <a:off x="539750" y="188913"/>
            <a:ext cx="7632700" cy="852487"/>
          </a:xfrm>
        </p:spPr>
        <p:txBody>
          <a:bodyPr/>
          <a:lstStyle/>
          <a:p>
            <a:pPr algn="l" eaLnBrk="1" hangingPunct="1"/>
            <a:r>
              <a:rPr lang="en-US" dirty="0" smtClean="0">
                <a:solidFill>
                  <a:srgbClr val="3366FF"/>
                </a:solidFill>
              </a:rPr>
              <a:t>TARGET2: Quiz (1/5)</a:t>
            </a:r>
            <a:endParaRPr lang="nl-NL" dirty="0" smtClean="0">
              <a:solidFill>
                <a:srgbClr val="3366FF"/>
              </a:solidFill>
            </a:endParaRPr>
          </a:p>
        </p:txBody>
      </p:sp>
      <p:sp>
        <p:nvSpPr>
          <p:cNvPr id="32773" name="Rectangle 3"/>
          <p:cNvSpPr>
            <a:spLocks noGrp="1" noChangeArrowheads="1"/>
          </p:cNvSpPr>
          <p:nvPr>
            <p:ph type="body" idx="4294967295"/>
          </p:nvPr>
        </p:nvSpPr>
        <p:spPr>
          <a:xfrm>
            <a:off x="457200" y="1600200"/>
            <a:ext cx="8002588" cy="4516438"/>
          </a:xfrm>
        </p:spPr>
        <p:txBody>
          <a:bodyPr/>
          <a:lstStyle/>
          <a:p>
            <a:pPr eaLnBrk="1" hangingPunct="1">
              <a:buFont typeface="Times New Roman" pitchFamily="18" charset="0"/>
              <a:buChar char="•"/>
            </a:pPr>
            <a:endParaRPr lang="en-GB" sz="2400" smtClean="0"/>
          </a:p>
          <a:p>
            <a:pPr lvl="1" eaLnBrk="1" hangingPunct="1"/>
            <a:endParaRPr lang="en-US" sz="2400" smtClean="0"/>
          </a:p>
        </p:txBody>
      </p:sp>
      <p:sp>
        <p:nvSpPr>
          <p:cNvPr id="32774" name="Rectangle 3"/>
          <p:cNvSpPr>
            <a:spLocks noChangeArrowheads="1"/>
          </p:cNvSpPr>
          <p:nvPr/>
        </p:nvSpPr>
        <p:spPr bwMode="auto">
          <a:xfrm>
            <a:off x="673100" y="1556792"/>
            <a:ext cx="8002588"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2900" indent="-342900" eaLnBrk="0" hangingPunct="0">
              <a:spcBef>
                <a:spcPts val="450"/>
              </a:spcBef>
              <a:buClr>
                <a:srgbClr val="000000"/>
              </a:buClr>
              <a:buSzPct val="100000"/>
              <a:buFont typeface="Times New Roman" pitchFamily="18" charset="0"/>
              <a:buNone/>
            </a:pPr>
            <a:r>
              <a:rPr lang="en-GB" sz="2400" dirty="0">
                <a:solidFill>
                  <a:srgbClr val="003366"/>
                </a:solidFill>
              </a:rPr>
              <a:t>TRUE or FALSE:</a:t>
            </a:r>
          </a:p>
          <a:p>
            <a:pPr marL="342900" indent="-342900" eaLnBrk="0" hangingPunct="0">
              <a:spcBef>
                <a:spcPts val="450"/>
              </a:spcBef>
              <a:buClr>
                <a:srgbClr val="000000"/>
              </a:buClr>
              <a:buSzPct val="100000"/>
              <a:buFont typeface="Times New Roman" pitchFamily="18" charset="0"/>
              <a:buChar char="•"/>
            </a:pPr>
            <a:endParaRPr lang="en-GB" sz="2400" dirty="0">
              <a:solidFill>
                <a:srgbClr val="003366"/>
              </a:solidFill>
            </a:endParaRPr>
          </a:p>
          <a:p>
            <a:pPr marL="342900" indent="-342900" eaLnBrk="0" hangingPunct="0">
              <a:spcBef>
                <a:spcPts val="450"/>
              </a:spcBef>
              <a:buClr>
                <a:srgbClr val="000000"/>
              </a:buClr>
              <a:buSzPct val="100000"/>
              <a:buFont typeface="Times New Roman" pitchFamily="18" charset="0"/>
              <a:buAutoNum type="arabicPeriod"/>
            </a:pPr>
            <a:r>
              <a:rPr lang="en-GB" sz="2400" dirty="0">
                <a:solidFill>
                  <a:srgbClr val="003366"/>
                </a:solidFill>
              </a:rPr>
              <a:t>TARGET2 is the largest Real-Time Net Settlement system of the euro area for euro payments.</a:t>
            </a:r>
          </a:p>
          <a:p>
            <a:pPr marL="342900" indent="-342900" eaLnBrk="0" hangingPunct="0">
              <a:spcBef>
                <a:spcPts val="450"/>
              </a:spcBef>
              <a:buClr>
                <a:srgbClr val="000000"/>
              </a:buClr>
              <a:buSzPct val="100000"/>
              <a:buFont typeface="Times New Roman" pitchFamily="18" charset="0"/>
              <a:buAutoNum type="arabicPeriod"/>
            </a:pPr>
            <a:endParaRPr lang="en-GB" sz="2400" dirty="0">
              <a:solidFill>
                <a:srgbClr val="003366"/>
              </a:solidFill>
            </a:endParaRPr>
          </a:p>
          <a:p>
            <a:pPr marL="342900" indent="-342900" eaLnBrk="0" hangingPunct="0">
              <a:spcBef>
                <a:spcPts val="450"/>
              </a:spcBef>
              <a:buClr>
                <a:srgbClr val="000000"/>
              </a:buClr>
              <a:buSzPct val="100000"/>
              <a:buFont typeface="Times New Roman" pitchFamily="18" charset="0"/>
              <a:buAutoNum type="arabicPeriod"/>
            </a:pPr>
            <a:r>
              <a:rPr lang="en-GB" sz="2400" dirty="0">
                <a:solidFill>
                  <a:srgbClr val="003366"/>
                </a:solidFill>
              </a:rPr>
              <a:t>Technically there are minor differences between TARGET2 components, but legally there are no differences.</a:t>
            </a:r>
          </a:p>
          <a:p>
            <a:pPr marL="342900" indent="-342900" eaLnBrk="0" hangingPunct="0">
              <a:spcBef>
                <a:spcPts val="450"/>
              </a:spcBef>
              <a:buClr>
                <a:srgbClr val="000000"/>
              </a:buClr>
              <a:buSzPct val="100000"/>
              <a:buFont typeface="Times New Roman" pitchFamily="18" charset="0"/>
              <a:buAutoNum type="arabicPeriod"/>
            </a:pPr>
            <a:endParaRPr lang="en-GB" sz="2400" dirty="0">
              <a:solidFill>
                <a:srgbClr val="003366"/>
              </a:solidFill>
            </a:endParaRPr>
          </a:p>
          <a:p>
            <a:pPr marL="342900" indent="-342900" eaLnBrk="0" hangingPunct="0">
              <a:spcBef>
                <a:spcPts val="450"/>
              </a:spcBef>
              <a:buClr>
                <a:srgbClr val="000000"/>
              </a:buClr>
              <a:buSzPct val="100000"/>
              <a:buFont typeface="Times New Roman" pitchFamily="18" charset="0"/>
              <a:buAutoNum type="arabicPeriod"/>
            </a:pPr>
            <a:r>
              <a:rPr lang="en-GB" sz="2400" dirty="0">
                <a:solidFill>
                  <a:srgbClr val="003366"/>
                </a:solidFill>
              </a:rPr>
              <a:t>TARGET2 settles all values from EUR 0.01 to EUR 1,000,000 billion.</a:t>
            </a:r>
          </a:p>
          <a:p>
            <a:pPr marL="342900" indent="-342900" eaLnBrk="0" hangingPunct="0">
              <a:spcBef>
                <a:spcPts val="450"/>
              </a:spcBef>
              <a:buClr>
                <a:srgbClr val="000000"/>
              </a:buClr>
              <a:buSzPct val="100000"/>
              <a:buFont typeface="Times New Roman" pitchFamily="18" charset="0"/>
              <a:buChar char="•"/>
            </a:pPr>
            <a:endParaRPr lang="en-US" sz="2400" dirty="0">
              <a:solidFill>
                <a:srgbClr val="003366"/>
              </a:solidFill>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395536" y="188640"/>
            <a:ext cx="8229600" cy="1066130"/>
          </a:xfrm>
        </p:spPr>
        <p:txBody>
          <a:bodyPr/>
          <a:lstStyle/>
          <a:p>
            <a:pPr algn="l"/>
            <a:r>
              <a:rPr lang="en-US" dirty="0" smtClean="0">
                <a:solidFill>
                  <a:srgbClr val="3366FF"/>
                </a:solidFill>
              </a:rPr>
              <a:t>TARGET2: Quiz (2/5)</a:t>
            </a:r>
            <a:endParaRPr lang="nl-NL" dirty="0" smtClean="0">
              <a:solidFill>
                <a:srgbClr val="3366FF"/>
              </a:solidFill>
            </a:endParaRPr>
          </a:p>
        </p:txBody>
      </p:sp>
      <p:sp>
        <p:nvSpPr>
          <p:cNvPr id="3" name="Tijdelijke aanduiding voor inhoud 2"/>
          <p:cNvSpPr>
            <a:spLocks noGrp="1"/>
          </p:cNvSpPr>
          <p:nvPr>
            <p:ph idx="1"/>
          </p:nvPr>
        </p:nvSpPr>
        <p:spPr>
          <a:xfrm>
            <a:off x="395536" y="1628800"/>
            <a:ext cx="8229600" cy="4525962"/>
          </a:xfrm>
        </p:spPr>
        <p:txBody>
          <a:bodyPr/>
          <a:lstStyle/>
          <a:p>
            <a:pPr>
              <a:spcBef>
                <a:spcPts val="450"/>
              </a:spcBef>
              <a:buClr>
                <a:srgbClr val="000000"/>
              </a:buClr>
              <a:buSzPct val="100000"/>
              <a:buNone/>
            </a:pPr>
            <a:r>
              <a:rPr lang="en-GB" sz="2400" dirty="0" smtClean="0">
                <a:solidFill>
                  <a:srgbClr val="003366"/>
                </a:solidFill>
              </a:rPr>
              <a:t>TRUE </a:t>
            </a:r>
            <a:r>
              <a:rPr lang="en-GB" sz="2400" dirty="0">
                <a:solidFill>
                  <a:srgbClr val="003366"/>
                </a:solidFill>
              </a:rPr>
              <a:t>or FALSE:</a:t>
            </a:r>
          </a:p>
          <a:p>
            <a:pPr marL="0" indent="0">
              <a:buFontTx/>
              <a:buNone/>
            </a:pPr>
            <a:r>
              <a:rPr lang="en-GB" sz="2400" dirty="0" smtClean="0">
                <a:solidFill>
                  <a:srgbClr val="003366"/>
                </a:solidFill>
              </a:rPr>
              <a:t> </a:t>
            </a:r>
          </a:p>
          <a:p>
            <a:pPr marL="457200" indent="-457200">
              <a:buFont typeface="+mj-lt"/>
              <a:buAutoNum type="arabicPeriod" startAt="4"/>
            </a:pPr>
            <a:r>
              <a:rPr lang="en-GB" sz="2400" dirty="0" smtClean="0"/>
              <a:t>All payments finally settle in the books of the European Central Bank</a:t>
            </a:r>
          </a:p>
          <a:p>
            <a:pPr marL="742950" indent="-742950">
              <a:buFont typeface="+mj-lt"/>
              <a:buAutoNum type="arabicPeriod" startAt="4"/>
            </a:pPr>
            <a:endParaRPr lang="en-GB" sz="2400" dirty="0" smtClean="0"/>
          </a:p>
          <a:p>
            <a:pPr marL="457200" indent="-457200">
              <a:buFont typeface="+mj-lt"/>
              <a:buAutoNum type="arabicPeriod" startAt="4"/>
            </a:pPr>
            <a:r>
              <a:rPr lang="en-GB" sz="2400" dirty="0" smtClean="0"/>
              <a:t>The main reason to operate TARGET2 is to facilitate x-border payments</a:t>
            </a:r>
          </a:p>
          <a:p>
            <a:pPr marL="742950" indent="-742950">
              <a:buFont typeface="+mj-lt"/>
              <a:buAutoNum type="arabicPeriod" startAt="4"/>
            </a:pPr>
            <a:endParaRPr lang="en-GB" sz="2400" dirty="0" smtClean="0"/>
          </a:p>
          <a:p>
            <a:pPr marL="457200" indent="-457200">
              <a:buFont typeface="+mj-lt"/>
              <a:buAutoNum type="arabicPeriod" startAt="4"/>
            </a:pPr>
            <a:r>
              <a:rPr lang="en-GB" sz="2400" dirty="0" smtClean="0"/>
              <a:t>It is not possible to settle securities transactions in T2</a:t>
            </a:r>
          </a:p>
          <a:p>
            <a:pPr marL="742950" indent="-742950">
              <a:buFont typeface="+mj-lt"/>
              <a:buAutoNum type="arabicPeriod" startAt="4"/>
            </a:pPr>
            <a:endParaRPr lang="en-GB" sz="2400" dirty="0" smtClean="0"/>
          </a:p>
          <a:p>
            <a:pPr marL="742950" indent="-742950">
              <a:buFont typeface="+mj-lt"/>
              <a:buAutoNum type="arabicPeriod" startAt="4"/>
            </a:pPr>
            <a:endParaRPr lang="nl-NL" sz="2400" b="1" dirty="0" smtClean="0"/>
          </a:p>
          <a:p>
            <a:pPr marL="742950" indent="-742950">
              <a:buFont typeface="+mj-lt"/>
              <a:buAutoNum type="arabicPeriod" startAt="4"/>
            </a:pPr>
            <a:endParaRPr lang="nl-NL" sz="2400" b="1" dirty="0" smtClean="0"/>
          </a:p>
          <a:p>
            <a:pPr marL="742950" indent="-742950">
              <a:buFont typeface="+mj-lt"/>
              <a:buAutoNum type="arabicPeriod" startAt="4"/>
            </a:pPr>
            <a:endParaRPr lang="nl-NL" sz="2400" b="1" dirty="0" smtClean="0"/>
          </a:p>
          <a:p>
            <a:pPr marL="742950" indent="-742950">
              <a:buFont typeface="+mj-lt"/>
              <a:buAutoNum type="arabicPeriod" startAt="4"/>
            </a:pPr>
            <a:endParaRPr lang="nl-NL" sz="2400" b="1" dirty="0" smtClean="0"/>
          </a:p>
          <a:p>
            <a:pPr marL="742950" indent="-742950">
              <a:buFont typeface="+mj-lt"/>
              <a:buAutoNum type="arabicPeriod" startAt="4"/>
            </a:pPr>
            <a:endParaRPr lang="nl-NL" sz="2400" b="1" dirty="0" smtClean="0"/>
          </a:p>
          <a:p>
            <a:pPr marL="0" indent="0" algn="ctr">
              <a:buFontTx/>
              <a:buNone/>
            </a:pPr>
            <a:endParaRPr lang="nl-NL" sz="4000" dirty="0" smtClean="0"/>
          </a:p>
        </p:txBody>
      </p:sp>
    </p:spTree>
    <p:extLst>
      <p:ext uri="{BB962C8B-B14F-4D97-AF65-F5344CB8AC3E}">
        <p14:creationId xmlns:p14="http://schemas.microsoft.com/office/powerpoint/2010/main" val="408231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anim calcmode="lin" valueType="num">
                                      <p:cBhvr>
                                        <p:cTn id="27"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4" end="4"/>
                                            </p:txEl>
                                          </p:spTgt>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anim calcmode="lin" valueType="num">
                                      <p:cBhvr>
                                        <p:cTn id="32"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F228F086-D481-489F-A3F8-C95C296BA785}" type="slidenum">
              <a:rPr lang="en-US" sz="1200">
                <a:solidFill>
                  <a:srgbClr val="CC9933"/>
                </a:solidFill>
                <a:latin typeface="+mn-lt"/>
              </a:rPr>
              <a:pPr algn="r">
                <a:buClr>
                  <a:srgbClr val="000000"/>
                </a:buClr>
                <a:buSzPct val="100000"/>
                <a:buFont typeface="Times New Roman" pitchFamily="18" charset="0"/>
                <a:buNone/>
                <a:tabLst>
                  <a:tab pos="723900" algn="l"/>
                </a:tabLst>
                <a:defRPr/>
              </a:pPr>
              <a:t>3</a:t>
            </a:fld>
            <a:endParaRPr lang="en-US" sz="1200">
              <a:solidFill>
                <a:srgbClr val="CC9933"/>
              </a:solidFill>
              <a:latin typeface="+mn-lt"/>
            </a:endParaRPr>
          </a:p>
        </p:txBody>
      </p:sp>
      <p:grpSp>
        <p:nvGrpSpPr>
          <p:cNvPr id="6147" name="Group 2"/>
          <p:cNvGrpSpPr>
            <a:grpSpLocks noChangeAspect="1"/>
          </p:cNvGrpSpPr>
          <p:nvPr/>
        </p:nvGrpSpPr>
        <p:grpSpPr bwMode="auto">
          <a:xfrm>
            <a:off x="2339975" y="1052513"/>
            <a:ext cx="5646738" cy="4835525"/>
            <a:chOff x="793" y="214"/>
            <a:chExt cx="4445" cy="3806"/>
          </a:xfrm>
        </p:grpSpPr>
        <p:grpSp>
          <p:nvGrpSpPr>
            <p:cNvPr id="6199" name="Group 3"/>
            <p:cNvGrpSpPr>
              <a:grpSpLocks noChangeAspect="1"/>
            </p:cNvGrpSpPr>
            <p:nvPr/>
          </p:nvGrpSpPr>
          <p:grpSpPr bwMode="auto">
            <a:xfrm>
              <a:off x="793" y="214"/>
              <a:ext cx="4445" cy="3806"/>
              <a:chOff x="793" y="214"/>
              <a:chExt cx="4445" cy="3806"/>
            </a:xfrm>
          </p:grpSpPr>
          <p:grpSp>
            <p:nvGrpSpPr>
              <p:cNvPr id="6202" name="Group 4"/>
              <p:cNvGrpSpPr>
                <a:grpSpLocks noChangeAspect="1"/>
              </p:cNvGrpSpPr>
              <p:nvPr/>
            </p:nvGrpSpPr>
            <p:grpSpPr bwMode="auto">
              <a:xfrm>
                <a:off x="793" y="255"/>
                <a:ext cx="4445" cy="3765"/>
                <a:chOff x="839" y="255"/>
                <a:chExt cx="4445" cy="3765"/>
              </a:xfrm>
            </p:grpSpPr>
            <p:sp>
              <p:nvSpPr>
                <p:cNvPr id="6212" name="Rectangle 5"/>
                <p:cNvSpPr>
                  <a:spLocks noChangeAspect="1" noChangeArrowheads="1"/>
                </p:cNvSpPr>
                <p:nvPr/>
              </p:nvSpPr>
              <p:spPr bwMode="auto">
                <a:xfrm>
                  <a:off x="839" y="1253"/>
                  <a:ext cx="3220" cy="2767"/>
                </a:xfrm>
                <a:prstGeom prst="rect">
                  <a:avLst/>
                </a:prstGeom>
                <a:solidFill>
                  <a:srgbClr val="969696"/>
                </a:solidFill>
                <a:ln w="6350">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6213" name="Freeform 6"/>
                <p:cNvSpPr>
                  <a:spLocks noChangeAspect="1"/>
                </p:cNvSpPr>
                <p:nvPr/>
              </p:nvSpPr>
              <p:spPr bwMode="auto">
                <a:xfrm>
                  <a:off x="839" y="255"/>
                  <a:ext cx="4445" cy="998"/>
                </a:xfrm>
                <a:custGeom>
                  <a:avLst/>
                  <a:gdLst>
                    <a:gd name="T0" fmla="*/ 0 w 4445"/>
                    <a:gd name="T1" fmla="*/ 998 h 998"/>
                    <a:gd name="T2" fmla="*/ 1561 w 4445"/>
                    <a:gd name="T3" fmla="*/ 3 h 998"/>
                    <a:gd name="T4" fmla="*/ 4445 w 4445"/>
                    <a:gd name="T5" fmla="*/ 0 h 998"/>
                    <a:gd name="T6" fmla="*/ 3220 w 4445"/>
                    <a:gd name="T7" fmla="*/ 998 h 998"/>
                    <a:gd name="T8" fmla="*/ 0 w 4445"/>
                    <a:gd name="T9" fmla="*/ 998 h 998"/>
                    <a:gd name="T10" fmla="*/ 0 60000 65536"/>
                    <a:gd name="T11" fmla="*/ 0 60000 65536"/>
                    <a:gd name="T12" fmla="*/ 0 60000 65536"/>
                    <a:gd name="T13" fmla="*/ 0 60000 65536"/>
                    <a:gd name="T14" fmla="*/ 0 60000 65536"/>
                    <a:gd name="T15" fmla="*/ 0 w 4445"/>
                    <a:gd name="T16" fmla="*/ 0 h 998"/>
                    <a:gd name="T17" fmla="*/ 4445 w 4445"/>
                    <a:gd name="T18" fmla="*/ 998 h 998"/>
                  </a:gdLst>
                  <a:ahLst/>
                  <a:cxnLst>
                    <a:cxn ang="T10">
                      <a:pos x="T0" y="T1"/>
                    </a:cxn>
                    <a:cxn ang="T11">
                      <a:pos x="T2" y="T3"/>
                    </a:cxn>
                    <a:cxn ang="T12">
                      <a:pos x="T4" y="T5"/>
                    </a:cxn>
                    <a:cxn ang="T13">
                      <a:pos x="T6" y="T7"/>
                    </a:cxn>
                    <a:cxn ang="T14">
                      <a:pos x="T8" y="T9"/>
                    </a:cxn>
                  </a:cxnLst>
                  <a:rect l="T15" t="T16" r="T17" b="T18"/>
                  <a:pathLst>
                    <a:path w="4445" h="998">
                      <a:moveTo>
                        <a:pt x="0" y="998"/>
                      </a:moveTo>
                      <a:lnTo>
                        <a:pt x="1561" y="3"/>
                      </a:lnTo>
                      <a:lnTo>
                        <a:pt x="4445" y="0"/>
                      </a:lnTo>
                      <a:lnTo>
                        <a:pt x="3220" y="998"/>
                      </a:lnTo>
                      <a:lnTo>
                        <a:pt x="0" y="998"/>
                      </a:lnTo>
                      <a:close/>
                    </a:path>
                  </a:pathLst>
                </a:custGeom>
                <a:solidFill>
                  <a:srgbClr val="C0C0C0"/>
                </a:solidFill>
                <a:ln w="6350">
                  <a:solidFill>
                    <a:schemeClr val="tx1"/>
                  </a:solidFill>
                  <a:round/>
                  <a:headEnd/>
                  <a:tailEnd/>
                </a:ln>
              </p:spPr>
              <p:txBody>
                <a:bodyPr/>
                <a:lstStyle/>
                <a:p>
                  <a:endParaRPr lang="nl-NL"/>
                </a:p>
              </p:txBody>
            </p:sp>
            <p:sp>
              <p:nvSpPr>
                <p:cNvPr id="6214" name="Freeform 7"/>
                <p:cNvSpPr>
                  <a:spLocks noChangeAspect="1"/>
                </p:cNvSpPr>
                <p:nvPr/>
              </p:nvSpPr>
              <p:spPr bwMode="auto">
                <a:xfrm>
                  <a:off x="4059" y="255"/>
                  <a:ext cx="1225" cy="3765"/>
                </a:xfrm>
                <a:custGeom>
                  <a:avLst/>
                  <a:gdLst>
                    <a:gd name="T0" fmla="*/ 0 w 1225"/>
                    <a:gd name="T1" fmla="*/ 998 h 3765"/>
                    <a:gd name="T2" fmla="*/ 1225 w 1225"/>
                    <a:gd name="T3" fmla="*/ 0 h 3765"/>
                    <a:gd name="T4" fmla="*/ 1225 w 1225"/>
                    <a:gd name="T5" fmla="*/ 2177 h 3765"/>
                    <a:gd name="T6" fmla="*/ 0 w 1225"/>
                    <a:gd name="T7" fmla="*/ 3765 h 3765"/>
                    <a:gd name="T8" fmla="*/ 0 w 1225"/>
                    <a:gd name="T9" fmla="*/ 998 h 3765"/>
                    <a:gd name="T10" fmla="*/ 0 60000 65536"/>
                    <a:gd name="T11" fmla="*/ 0 60000 65536"/>
                    <a:gd name="T12" fmla="*/ 0 60000 65536"/>
                    <a:gd name="T13" fmla="*/ 0 60000 65536"/>
                    <a:gd name="T14" fmla="*/ 0 60000 65536"/>
                    <a:gd name="T15" fmla="*/ 0 w 1225"/>
                    <a:gd name="T16" fmla="*/ 0 h 3765"/>
                    <a:gd name="T17" fmla="*/ 1225 w 1225"/>
                    <a:gd name="T18" fmla="*/ 3765 h 3765"/>
                  </a:gdLst>
                  <a:ahLst/>
                  <a:cxnLst>
                    <a:cxn ang="T10">
                      <a:pos x="T0" y="T1"/>
                    </a:cxn>
                    <a:cxn ang="T11">
                      <a:pos x="T2" y="T3"/>
                    </a:cxn>
                    <a:cxn ang="T12">
                      <a:pos x="T4" y="T5"/>
                    </a:cxn>
                    <a:cxn ang="T13">
                      <a:pos x="T6" y="T7"/>
                    </a:cxn>
                    <a:cxn ang="T14">
                      <a:pos x="T8" y="T9"/>
                    </a:cxn>
                  </a:cxnLst>
                  <a:rect l="T15" t="T16" r="T17" b="T18"/>
                  <a:pathLst>
                    <a:path w="1225" h="3765">
                      <a:moveTo>
                        <a:pt x="0" y="998"/>
                      </a:moveTo>
                      <a:lnTo>
                        <a:pt x="1225" y="0"/>
                      </a:lnTo>
                      <a:lnTo>
                        <a:pt x="1225" y="2177"/>
                      </a:lnTo>
                      <a:lnTo>
                        <a:pt x="0" y="3765"/>
                      </a:lnTo>
                      <a:lnTo>
                        <a:pt x="0" y="998"/>
                      </a:lnTo>
                      <a:close/>
                    </a:path>
                  </a:pathLst>
                </a:custGeom>
                <a:solidFill>
                  <a:srgbClr val="808080"/>
                </a:solidFill>
                <a:ln w="6350">
                  <a:solidFill>
                    <a:schemeClr val="tx1"/>
                  </a:solidFill>
                  <a:round/>
                  <a:headEnd/>
                  <a:tailEnd/>
                </a:ln>
              </p:spPr>
              <p:txBody>
                <a:bodyPr/>
                <a:lstStyle/>
                <a:p>
                  <a:endParaRPr lang="nl-NL"/>
                </a:p>
              </p:txBody>
            </p:sp>
          </p:grpSp>
          <p:grpSp>
            <p:nvGrpSpPr>
              <p:cNvPr id="6203" name="Group 8"/>
              <p:cNvGrpSpPr>
                <a:grpSpLocks noChangeAspect="1"/>
              </p:cNvGrpSpPr>
              <p:nvPr/>
            </p:nvGrpSpPr>
            <p:grpSpPr bwMode="auto">
              <a:xfrm>
                <a:off x="4239" y="214"/>
                <a:ext cx="772" cy="216"/>
                <a:chOff x="5206" y="2251"/>
                <a:chExt cx="742" cy="407"/>
              </a:xfrm>
            </p:grpSpPr>
            <p:grpSp>
              <p:nvGrpSpPr>
                <p:cNvPr id="6204" name="Group 9"/>
                <p:cNvGrpSpPr>
                  <a:grpSpLocks noChangeAspect="1"/>
                </p:cNvGrpSpPr>
                <p:nvPr/>
              </p:nvGrpSpPr>
              <p:grpSpPr bwMode="auto">
                <a:xfrm>
                  <a:off x="5206" y="2251"/>
                  <a:ext cx="372" cy="404"/>
                  <a:chOff x="4571" y="843"/>
                  <a:chExt cx="346" cy="383"/>
                </a:xfrm>
              </p:grpSpPr>
              <p:sp>
                <p:nvSpPr>
                  <p:cNvPr id="6209" name="Freeform 10"/>
                  <p:cNvSpPr>
                    <a:spLocks noChangeAspect="1"/>
                  </p:cNvSpPr>
                  <p:nvPr/>
                </p:nvSpPr>
                <p:spPr bwMode="auto">
                  <a:xfrm>
                    <a:off x="4571" y="844"/>
                    <a:ext cx="345" cy="148"/>
                  </a:xfrm>
                  <a:custGeom>
                    <a:avLst/>
                    <a:gdLst>
                      <a:gd name="T0" fmla="*/ 0 w 338"/>
                      <a:gd name="T1" fmla="*/ 148 h 148"/>
                      <a:gd name="T2" fmla="*/ 114 w 338"/>
                      <a:gd name="T3" fmla="*/ 1 h 148"/>
                      <a:gd name="T4" fmla="*/ 374 w 338"/>
                      <a:gd name="T5" fmla="*/ 0 h 148"/>
                      <a:gd name="T6" fmla="*/ 259 w 338"/>
                      <a:gd name="T7" fmla="*/ 148 h 148"/>
                      <a:gd name="T8" fmla="*/ 0 w 338"/>
                      <a:gd name="T9" fmla="*/ 148 h 148"/>
                      <a:gd name="T10" fmla="*/ 0 60000 65536"/>
                      <a:gd name="T11" fmla="*/ 0 60000 65536"/>
                      <a:gd name="T12" fmla="*/ 0 60000 65536"/>
                      <a:gd name="T13" fmla="*/ 0 60000 65536"/>
                      <a:gd name="T14" fmla="*/ 0 60000 65536"/>
                      <a:gd name="T15" fmla="*/ 0 w 338"/>
                      <a:gd name="T16" fmla="*/ 0 h 148"/>
                      <a:gd name="T17" fmla="*/ 338 w 338"/>
                      <a:gd name="T18" fmla="*/ 148 h 148"/>
                    </a:gdLst>
                    <a:ahLst/>
                    <a:cxnLst>
                      <a:cxn ang="T10">
                        <a:pos x="T0" y="T1"/>
                      </a:cxn>
                      <a:cxn ang="T11">
                        <a:pos x="T2" y="T3"/>
                      </a:cxn>
                      <a:cxn ang="T12">
                        <a:pos x="T4" y="T5"/>
                      </a:cxn>
                      <a:cxn ang="T13">
                        <a:pos x="T6" y="T7"/>
                      </a:cxn>
                      <a:cxn ang="T14">
                        <a:pos x="T8" y="T9"/>
                      </a:cxn>
                    </a:cxnLst>
                    <a:rect l="T15" t="T16" r="T17" b="T18"/>
                    <a:pathLst>
                      <a:path w="338" h="148">
                        <a:moveTo>
                          <a:pt x="0" y="148"/>
                        </a:moveTo>
                        <a:lnTo>
                          <a:pt x="104" y="1"/>
                        </a:lnTo>
                        <a:lnTo>
                          <a:pt x="338" y="0"/>
                        </a:lnTo>
                        <a:lnTo>
                          <a:pt x="234" y="148"/>
                        </a:lnTo>
                        <a:lnTo>
                          <a:pt x="0" y="148"/>
                        </a:lnTo>
                        <a:close/>
                      </a:path>
                    </a:pathLst>
                  </a:custGeom>
                  <a:solidFill>
                    <a:srgbClr val="C0C0C0"/>
                  </a:solidFill>
                  <a:ln w="3175">
                    <a:solidFill>
                      <a:schemeClr val="tx1"/>
                    </a:solidFill>
                    <a:round/>
                    <a:headEnd/>
                    <a:tailEnd/>
                  </a:ln>
                </p:spPr>
                <p:txBody>
                  <a:bodyPr/>
                  <a:lstStyle/>
                  <a:p>
                    <a:endParaRPr lang="nl-NL"/>
                  </a:p>
                </p:txBody>
              </p:sp>
              <p:sp>
                <p:nvSpPr>
                  <p:cNvPr id="6210" name="Rectangle 11"/>
                  <p:cNvSpPr>
                    <a:spLocks noChangeAspect="1" noChangeArrowheads="1"/>
                  </p:cNvSpPr>
                  <p:nvPr/>
                </p:nvSpPr>
                <p:spPr bwMode="auto">
                  <a:xfrm>
                    <a:off x="4573" y="990"/>
                    <a:ext cx="240" cy="236"/>
                  </a:xfrm>
                  <a:prstGeom prst="rect">
                    <a:avLst/>
                  </a:prstGeom>
                  <a:solidFill>
                    <a:srgbClr val="969696"/>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6211" name="Freeform 12"/>
                  <p:cNvSpPr>
                    <a:spLocks noChangeAspect="1"/>
                  </p:cNvSpPr>
                  <p:nvPr/>
                </p:nvSpPr>
                <p:spPr bwMode="auto">
                  <a:xfrm>
                    <a:off x="4813" y="843"/>
                    <a:ext cx="104" cy="381"/>
                  </a:xfrm>
                  <a:custGeom>
                    <a:avLst/>
                    <a:gdLst>
                      <a:gd name="T0" fmla="*/ 0 w 104"/>
                      <a:gd name="T1" fmla="*/ 145 h 381"/>
                      <a:gd name="T2" fmla="*/ 103 w 104"/>
                      <a:gd name="T3" fmla="*/ 0 h 381"/>
                      <a:gd name="T4" fmla="*/ 104 w 104"/>
                      <a:gd name="T5" fmla="*/ 221 h 381"/>
                      <a:gd name="T6" fmla="*/ 1 w 104"/>
                      <a:gd name="T7" fmla="*/ 381 h 381"/>
                      <a:gd name="T8" fmla="*/ 0 w 104"/>
                      <a:gd name="T9" fmla="*/ 145 h 381"/>
                      <a:gd name="T10" fmla="*/ 0 60000 65536"/>
                      <a:gd name="T11" fmla="*/ 0 60000 65536"/>
                      <a:gd name="T12" fmla="*/ 0 60000 65536"/>
                      <a:gd name="T13" fmla="*/ 0 60000 65536"/>
                      <a:gd name="T14" fmla="*/ 0 60000 65536"/>
                      <a:gd name="T15" fmla="*/ 0 w 104"/>
                      <a:gd name="T16" fmla="*/ 0 h 381"/>
                      <a:gd name="T17" fmla="*/ 104 w 104"/>
                      <a:gd name="T18" fmla="*/ 381 h 381"/>
                    </a:gdLst>
                    <a:ahLst/>
                    <a:cxnLst>
                      <a:cxn ang="T10">
                        <a:pos x="T0" y="T1"/>
                      </a:cxn>
                      <a:cxn ang="T11">
                        <a:pos x="T2" y="T3"/>
                      </a:cxn>
                      <a:cxn ang="T12">
                        <a:pos x="T4" y="T5"/>
                      </a:cxn>
                      <a:cxn ang="T13">
                        <a:pos x="T6" y="T7"/>
                      </a:cxn>
                      <a:cxn ang="T14">
                        <a:pos x="T8" y="T9"/>
                      </a:cxn>
                    </a:cxnLst>
                    <a:rect l="T15" t="T16" r="T17" b="T18"/>
                    <a:pathLst>
                      <a:path w="104" h="381">
                        <a:moveTo>
                          <a:pt x="0" y="145"/>
                        </a:moveTo>
                        <a:lnTo>
                          <a:pt x="103" y="0"/>
                        </a:lnTo>
                        <a:lnTo>
                          <a:pt x="104" y="221"/>
                        </a:lnTo>
                        <a:lnTo>
                          <a:pt x="1" y="381"/>
                        </a:lnTo>
                        <a:lnTo>
                          <a:pt x="0" y="145"/>
                        </a:lnTo>
                        <a:close/>
                      </a:path>
                    </a:pathLst>
                  </a:custGeom>
                  <a:solidFill>
                    <a:srgbClr val="808080"/>
                  </a:solidFill>
                  <a:ln w="3175">
                    <a:solidFill>
                      <a:schemeClr val="tx1"/>
                    </a:solidFill>
                    <a:round/>
                    <a:headEnd/>
                    <a:tailEnd/>
                  </a:ln>
                </p:spPr>
                <p:txBody>
                  <a:bodyPr/>
                  <a:lstStyle/>
                  <a:p>
                    <a:endParaRPr lang="nl-NL"/>
                  </a:p>
                </p:txBody>
              </p:sp>
            </p:grpSp>
            <p:grpSp>
              <p:nvGrpSpPr>
                <p:cNvPr id="6205" name="Group 13"/>
                <p:cNvGrpSpPr>
                  <a:grpSpLocks noChangeAspect="1"/>
                </p:cNvGrpSpPr>
                <p:nvPr/>
              </p:nvGrpSpPr>
              <p:grpSpPr bwMode="auto">
                <a:xfrm>
                  <a:off x="5569" y="2251"/>
                  <a:ext cx="379" cy="407"/>
                  <a:chOff x="4908" y="843"/>
                  <a:chExt cx="353" cy="386"/>
                </a:xfrm>
              </p:grpSpPr>
              <p:sp>
                <p:nvSpPr>
                  <p:cNvPr id="6206" name="Freeform 14"/>
                  <p:cNvSpPr>
                    <a:spLocks noChangeAspect="1"/>
                  </p:cNvSpPr>
                  <p:nvPr/>
                </p:nvSpPr>
                <p:spPr bwMode="auto">
                  <a:xfrm>
                    <a:off x="4908" y="843"/>
                    <a:ext cx="348" cy="150"/>
                  </a:xfrm>
                  <a:custGeom>
                    <a:avLst/>
                    <a:gdLst>
                      <a:gd name="T0" fmla="*/ 0 w 335"/>
                      <a:gd name="T1" fmla="*/ 150 h 150"/>
                      <a:gd name="T2" fmla="*/ 122 w 335"/>
                      <a:gd name="T3" fmla="*/ 2 h 150"/>
                      <a:gd name="T4" fmla="*/ 406 w 335"/>
                      <a:gd name="T5" fmla="*/ 0 h 150"/>
                      <a:gd name="T6" fmla="*/ 282 w 335"/>
                      <a:gd name="T7" fmla="*/ 149 h 150"/>
                      <a:gd name="T8" fmla="*/ 0 w 335"/>
                      <a:gd name="T9" fmla="*/ 150 h 150"/>
                      <a:gd name="T10" fmla="*/ 0 60000 65536"/>
                      <a:gd name="T11" fmla="*/ 0 60000 65536"/>
                      <a:gd name="T12" fmla="*/ 0 60000 65536"/>
                      <a:gd name="T13" fmla="*/ 0 60000 65536"/>
                      <a:gd name="T14" fmla="*/ 0 60000 65536"/>
                      <a:gd name="T15" fmla="*/ 0 w 335"/>
                      <a:gd name="T16" fmla="*/ 0 h 150"/>
                      <a:gd name="T17" fmla="*/ 335 w 335"/>
                      <a:gd name="T18" fmla="*/ 150 h 150"/>
                    </a:gdLst>
                    <a:ahLst/>
                    <a:cxnLst>
                      <a:cxn ang="T10">
                        <a:pos x="T0" y="T1"/>
                      </a:cxn>
                      <a:cxn ang="T11">
                        <a:pos x="T2" y="T3"/>
                      </a:cxn>
                      <a:cxn ang="T12">
                        <a:pos x="T4" y="T5"/>
                      </a:cxn>
                      <a:cxn ang="T13">
                        <a:pos x="T6" y="T7"/>
                      </a:cxn>
                      <a:cxn ang="T14">
                        <a:pos x="T8" y="T9"/>
                      </a:cxn>
                    </a:cxnLst>
                    <a:rect l="T15" t="T16" r="T17" b="T18"/>
                    <a:pathLst>
                      <a:path w="335" h="150">
                        <a:moveTo>
                          <a:pt x="0" y="150"/>
                        </a:moveTo>
                        <a:lnTo>
                          <a:pt x="101" y="2"/>
                        </a:lnTo>
                        <a:lnTo>
                          <a:pt x="335" y="0"/>
                        </a:lnTo>
                        <a:lnTo>
                          <a:pt x="233" y="149"/>
                        </a:lnTo>
                        <a:lnTo>
                          <a:pt x="0" y="150"/>
                        </a:lnTo>
                        <a:close/>
                      </a:path>
                    </a:pathLst>
                  </a:custGeom>
                  <a:solidFill>
                    <a:srgbClr val="C0C0C0"/>
                  </a:solidFill>
                  <a:ln w="3175">
                    <a:solidFill>
                      <a:schemeClr val="tx1"/>
                    </a:solidFill>
                    <a:round/>
                    <a:headEnd/>
                    <a:tailEnd/>
                  </a:ln>
                </p:spPr>
                <p:txBody>
                  <a:bodyPr/>
                  <a:lstStyle/>
                  <a:p>
                    <a:endParaRPr lang="nl-NL"/>
                  </a:p>
                </p:txBody>
              </p:sp>
              <p:sp>
                <p:nvSpPr>
                  <p:cNvPr id="6207" name="Rectangle 15"/>
                  <p:cNvSpPr>
                    <a:spLocks noChangeAspect="1" noChangeArrowheads="1"/>
                  </p:cNvSpPr>
                  <p:nvPr/>
                </p:nvSpPr>
                <p:spPr bwMode="auto">
                  <a:xfrm>
                    <a:off x="4910" y="992"/>
                    <a:ext cx="240" cy="236"/>
                  </a:xfrm>
                  <a:prstGeom prst="rect">
                    <a:avLst/>
                  </a:prstGeom>
                  <a:solidFill>
                    <a:srgbClr val="969696"/>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6208" name="Freeform 16"/>
                  <p:cNvSpPr>
                    <a:spLocks noChangeAspect="1"/>
                  </p:cNvSpPr>
                  <p:nvPr/>
                </p:nvSpPr>
                <p:spPr bwMode="auto">
                  <a:xfrm>
                    <a:off x="5150" y="843"/>
                    <a:ext cx="111" cy="386"/>
                  </a:xfrm>
                  <a:custGeom>
                    <a:avLst/>
                    <a:gdLst>
                      <a:gd name="T0" fmla="*/ 0 w 111"/>
                      <a:gd name="T1" fmla="*/ 147 h 386"/>
                      <a:gd name="T2" fmla="*/ 108 w 111"/>
                      <a:gd name="T3" fmla="*/ 0 h 386"/>
                      <a:gd name="T4" fmla="*/ 111 w 111"/>
                      <a:gd name="T5" fmla="*/ 200 h 386"/>
                      <a:gd name="T6" fmla="*/ 0 w 111"/>
                      <a:gd name="T7" fmla="*/ 386 h 386"/>
                      <a:gd name="T8" fmla="*/ 0 w 111"/>
                      <a:gd name="T9" fmla="*/ 147 h 386"/>
                      <a:gd name="T10" fmla="*/ 0 60000 65536"/>
                      <a:gd name="T11" fmla="*/ 0 60000 65536"/>
                      <a:gd name="T12" fmla="*/ 0 60000 65536"/>
                      <a:gd name="T13" fmla="*/ 0 60000 65536"/>
                      <a:gd name="T14" fmla="*/ 0 60000 65536"/>
                      <a:gd name="T15" fmla="*/ 0 w 111"/>
                      <a:gd name="T16" fmla="*/ 0 h 386"/>
                      <a:gd name="T17" fmla="*/ 111 w 111"/>
                      <a:gd name="T18" fmla="*/ 386 h 386"/>
                    </a:gdLst>
                    <a:ahLst/>
                    <a:cxnLst>
                      <a:cxn ang="T10">
                        <a:pos x="T0" y="T1"/>
                      </a:cxn>
                      <a:cxn ang="T11">
                        <a:pos x="T2" y="T3"/>
                      </a:cxn>
                      <a:cxn ang="T12">
                        <a:pos x="T4" y="T5"/>
                      </a:cxn>
                      <a:cxn ang="T13">
                        <a:pos x="T6" y="T7"/>
                      </a:cxn>
                      <a:cxn ang="T14">
                        <a:pos x="T8" y="T9"/>
                      </a:cxn>
                    </a:cxnLst>
                    <a:rect l="T15" t="T16" r="T17" b="T18"/>
                    <a:pathLst>
                      <a:path w="111" h="386">
                        <a:moveTo>
                          <a:pt x="0" y="147"/>
                        </a:moveTo>
                        <a:lnTo>
                          <a:pt x="108" y="0"/>
                        </a:lnTo>
                        <a:lnTo>
                          <a:pt x="111" y="200"/>
                        </a:lnTo>
                        <a:lnTo>
                          <a:pt x="0" y="386"/>
                        </a:lnTo>
                        <a:lnTo>
                          <a:pt x="0" y="147"/>
                        </a:lnTo>
                        <a:close/>
                      </a:path>
                    </a:pathLst>
                  </a:custGeom>
                  <a:solidFill>
                    <a:srgbClr val="808080"/>
                  </a:solidFill>
                  <a:ln w="3175">
                    <a:solidFill>
                      <a:schemeClr val="tx1"/>
                    </a:solidFill>
                    <a:round/>
                    <a:headEnd/>
                    <a:tailEnd/>
                  </a:ln>
                </p:spPr>
                <p:txBody>
                  <a:bodyPr/>
                  <a:lstStyle/>
                  <a:p>
                    <a:endParaRPr lang="nl-NL"/>
                  </a:p>
                </p:txBody>
              </p:sp>
            </p:grpSp>
          </p:grpSp>
        </p:grpSp>
        <p:sp>
          <p:nvSpPr>
            <p:cNvPr id="6200" name="WordArt 17"/>
            <p:cNvSpPr>
              <a:spLocks noChangeAspect="1" noChangeArrowheads="1" noChangeShapeType="1" noTextEdit="1"/>
            </p:cNvSpPr>
            <p:nvPr/>
          </p:nvSpPr>
          <p:spPr bwMode="auto">
            <a:xfrm>
              <a:off x="1292" y="981"/>
              <a:ext cx="2677" cy="165"/>
            </a:xfrm>
            <a:prstGeom prst="rect">
              <a:avLst/>
            </a:prstGeom>
          </p:spPr>
          <p:txBody>
            <a:bodyPr wrap="none" fromWordArt="1">
              <a:prstTxWarp prst="textPlain">
                <a:avLst>
                  <a:gd name="adj" fmla="val 46472"/>
                </a:avLst>
              </a:prstTxWarp>
            </a:bodyPr>
            <a:lstStyle/>
            <a:p>
              <a:pPr algn="ctr"/>
              <a:r>
                <a:rPr lang="nl-NL" sz="2400" kern="10">
                  <a:ln w="3175">
                    <a:solidFill>
                      <a:schemeClr val="tx1"/>
                    </a:solidFill>
                    <a:round/>
                    <a:headEnd/>
                    <a:tailEnd/>
                  </a:ln>
                  <a:solidFill>
                    <a:srgbClr val="FFFFFF"/>
                  </a:solidFill>
                  <a:latin typeface="Arial Black"/>
                </a:rPr>
                <a:t>Oom Digoberts pakhuis</a:t>
              </a:r>
            </a:p>
          </p:txBody>
        </p:sp>
        <p:sp>
          <p:nvSpPr>
            <p:cNvPr id="6201" name="WordArt 18"/>
            <p:cNvSpPr>
              <a:spLocks noChangeAspect="1" noChangeArrowheads="1" noChangeShapeType="1" noTextEdit="1"/>
            </p:cNvSpPr>
            <p:nvPr/>
          </p:nvSpPr>
          <p:spPr bwMode="auto">
            <a:xfrm>
              <a:off x="2699" y="482"/>
              <a:ext cx="771" cy="312"/>
            </a:xfrm>
            <a:prstGeom prst="rect">
              <a:avLst/>
            </a:prstGeom>
          </p:spPr>
          <p:txBody>
            <a:bodyPr wrap="none" fromWordArt="1">
              <a:prstTxWarp prst="textPlain">
                <a:avLst>
                  <a:gd name="adj" fmla="val 30690"/>
                </a:avLst>
              </a:prstTxWarp>
            </a:bodyPr>
            <a:lstStyle/>
            <a:p>
              <a:pPr algn="ctr"/>
              <a:r>
                <a:rPr lang="nl-NL" sz="2800" kern="10">
                  <a:ln w="3175">
                    <a:solidFill>
                      <a:schemeClr val="tx1"/>
                    </a:solidFill>
                    <a:round/>
                    <a:headEnd/>
                    <a:tailEnd/>
                  </a:ln>
                  <a:solidFill>
                    <a:srgbClr val="FFFFFF"/>
                  </a:solidFill>
                  <a:latin typeface="Arial Black"/>
                </a:rPr>
                <a:t>€</a:t>
              </a:r>
            </a:p>
          </p:txBody>
        </p:sp>
      </p:grpSp>
      <p:sp>
        <p:nvSpPr>
          <p:cNvPr id="6148" name="Rectangle 19"/>
          <p:cNvSpPr>
            <a:spLocks noGrp="1" noChangeArrowheads="1"/>
          </p:cNvSpPr>
          <p:nvPr>
            <p:ph type="title" idx="4294967295"/>
          </p:nvPr>
        </p:nvSpPr>
        <p:spPr>
          <a:xfrm>
            <a:off x="434322" y="430207"/>
            <a:ext cx="4576440" cy="791865"/>
          </a:xfrm>
        </p:spPr>
        <p:txBody>
          <a:bodyPr/>
          <a:lstStyle/>
          <a:p>
            <a:pPr algn="l"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dirty="0" smtClean="0"/>
              <a:t/>
            </a:r>
            <a:br>
              <a:rPr lang="en-US" sz="4000" dirty="0" smtClean="0"/>
            </a:br>
            <a:r>
              <a:rPr lang="en-US" sz="4400" dirty="0" smtClean="0">
                <a:solidFill>
                  <a:srgbClr val="3D6BFF"/>
                </a:solidFill>
              </a:rPr>
              <a:t>Payments Cube</a:t>
            </a:r>
            <a:r>
              <a:rPr lang="en-US" sz="4000" dirty="0" smtClean="0"/>
              <a:t/>
            </a:r>
            <a:br>
              <a:rPr lang="en-US" sz="4000" dirty="0" smtClean="0"/>
            </a:br>
            <a:r>
              <a:rPr lang="nl-NL" sz="4000" dirty="0" smtClean="0"/>
              <a:t/>
            </a:r>
            <a:br>
              <a:rPr lang="nl-NL" sz="4000" dirty="0" smtClean="0"/>
            </a:br>
            <a:endParaRPr lang="nl-NL" sz="4000" dirty="0" smtClean="0"/>
          </a:p>
        </p:txBody>
      </p:sp>
      <p:grpSp>
        <p:nvGrpSpPr>
          <p:cNvPr id="6149" name="Group 25"/>
          <p:cNvGrpSpPr>
            <a:grpSpLocks noChangeAspect="1"/>
          </p:cNvGrpSpPr>
          <p:nvPr/>
        </p:nvGrpSpPr>
        <p:grpSpPr bwMode="auto">
          <a:xfrm>
            <a:off x="2347913" y="2930525"/>
            <a:ext cx="5643562" cy="2970213"/>
            <a:chOff x="793" y="1706"/>
            <a:chExt cx="4444" cy="2339"/>
          </a:xfrm>
        </p:grpSpPr>
        <p:sp>
          <p:nvSpPr>
            <p:cNvPr id="6195" name="Freeform 26"/>
            <p:cNvSpPr>
              <a:spLocks noChangeAspect="1"/>
            </p:cNvSpPr>
            <p:nvPr/>
          </p:nvSpPr>
          <p:spPr bwMode="auto">
            <a:xfrm>
              <a:off x="4014" y="1706"/>
              <a:ext cx="1223" cy="2339"/>
            </a:xfrm>
            <a:custGeom>
              <a:avLst/>
              <a:gdLst>
                <a:gd name="T0" fmla="*/ 2 w 1223"/>
                <a:gd name="T1" fmla="*/ 1403 h 2339"/>
                <a:gd name="T2" fmla="*/ 1222 w 1223"/>
                <a:gd name="T3" fmla="*/ 0 h 2339"/>
                <a:gd name="T4" fmla="*/ 1223 w 1223"/>
                <a:gd name="T5" fmla="*/ 726 h 2339"/>
                <a:gd name="T6" fmla="*/ 0 w 1223"/>
                <a:gd name="T7" fmla="*/ 2339 h 2339"/>
                <a:gd name="T8" fmla="*/ 2 w 1223"/>
                <a:gd name="T9" fmla="*/ 1403 h 2339"/>
                <a:gd name="T10" fmla="*/ 0 60000 65536"/>
                <a:gd name="T11" fmla="*/ 0 60000 65536"/>
                <a:gd name="T12" fmla="*/ 0 60000 65536"/>
                <a:gd name="T13" fmla="*/ 0 60000 65536"/>
                <a:gd name="T14" fmla="*/ 0 60000 65536"/>
                <a:gd name="T15" fmla="*/ 0 w 1223"/>
                <a:gd name="T16" fmla="*/ 0 h 2339"/>
                <a:gd name="T17" fmla="*/ 1223 w 1223"/>
                <a:gd name="T18" fmla="*/ 2339 h 2339"/>
              </a:gdLst>
              <a:ahLst/>
              <a:cxnLst>
                <a:cxn ang="T10">
                  <a:pos x="T0" y="T1"/>
                </a:cxn>
                <a:cxn ang="T11">
                  <a:pos x="T2" y="T3"/>
                </a:cxn>
                <a:cxn ang="T12">
                  <a:pos x="T4" y="T5"/>
                </a:cxn>
                <a:cxn ang="T13">
                  <a:pos x="T6" y="T7"/>
                </a:cxn>
                <a:cxn ang="T14">
                  <a:pos x="T8" y="T9"/>
                </a:cxn>
              </a:cxnLst>
              <a:rect l="T15" t="T16" r="T17" b="T18"/>
              <a:pathLst>
                <a:path w="1223" h="2339">
                  <a:moveTo>
                    <a:pt x="2" y="1403"/>
                  </a:moveTo>
                  <a:lnTo>
                    <a:pt x="1222" y="0"/>
                  </a:lnTo>
                  <a:lnTo>
                    <a:pt x="1223" y="726"/>
                  </a:lnTo>
                  <a:lnTo>
                    <a:pt x="0" y="2339"/>
                  </a:lnTo>
                  <a:lnTo>
                    <a:pt x="2" y="1403"/>
                  </a:lnTo>
                  <a:close/>
                </a:path>
              </a:pathLst>
            </a:custGeom>
            <a:solidFill>
              <a:srgbClr val="005800"/>
            </a:solidFill>
            <a:ln w="6350">
              <a:solidFill>
                <a:schemeClr val="tx1"/>
              </a:solidFill>
              <a:round/>
              <a:headEnd/>
              <a:tailEnd/>
            </a:ln>
          </p:spPr>
          <p:txBody>
            <a:bodyPr/>
            <a:lstStyle/>
            <a:p>
              <a:endParaRPr lang="nl-NL"/>
            </a:p>
          </p:txBody>
        </p:sp>
        <p:grpSp>
          <p:nvGrpSpPr>
            <p:cNvPr id="6196" name="Group 27"/>
            <p:cNvGrpSpPr>
              <a:grpSpLocks noChangeAspect="1"/>
            </p:cNvGrpSpPr>
            <p:nvPr/>
          </p:nvGrpSpPr>
          <p:grpSpPr bwMode="auto">
            <a:xfrm>
              <a:off x="793" y="3113"/>
              <a:ext cx="3220" cy="928"/>
              <a:chOff x="793" y="3113"/>
              <a:chExt cx="3220" cy="928"/>
            </a:xfrm>
          </p:grpSpPr>
          <p:sp>
            <p:nvSpPr>
              <p:cNvPr id="6197" name="Rectangle 28"/>
              <p:cNvSpPr>
                <a:spLocks noChangeAspect="1" noChangeArrowheads="1"/>
              </p:cNvSpPr>
              <p:nvPr/>
            </p:nvSpPr>
            <p:spPr bwMode="auto">
              <a:xfrm>
                <a:off x="793" y="3113"/>
                <a:ext cx="3220" cy="928"/>
              </a:xfrm>
              <a:prstGeom prst="rect">
                <a:avLst/>
              </a:prstGeom>
              <a:solidFill>
                <a:srgbClr val="008000"/>
              </a:solidFill>
              <a:ln w="6350">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6198" name="WordArt 29"/>
              <p:cNvSpPr>
                <a:spLocks noChangeAspect="1" noChangeArrowheads="1" noChangeShapeType="1" noTextEdit="1"/>
              </p:cNvSpPr>
              <p:nvPr/>
            </p:nvSpPr>
            <p:spPr bwMode="auto">
              <a:xfrm>
                <a:off x="1088" y="3493"/>
                <a:ext cx="2630" cy="16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l-NL" sz="2400" kern="10">
                    <a:solidFill>
                      <a:srgbClr val="CCFFCC"/>
                    </a:solidFill>
                    <a:effectLst>
                      <a:outerShdw dist="45791" dir="3378596" algn="ctr" rotWithShape="0">
                        <a:srgbClr val="4D4D4D">
                          <a:alpha val="79999"/>
                        </a:srgbClr>
                      </a:outerShdw>
                    </a:effectLst>
                    <a:latin typeface="Arial Black"/>
                  </a:rPr>
                  <a:t>Retailpayments</a:t>
                </a:r>
              </a:p>
            </p:txBody>
          </p:sp>
        </p:grpSp>
      </p:grpSp>
      <p:graphicFrame>
        <p:nvGraphicFramePr>
          <p:cNvPr id="81950" name="Group 30"/>
          <p:cNvGraphicFramePr>
            <a:graphicFrameLocks noGrp="1"/>
          </p:cNvGraphicFramePr>
          <p:nvPr>
            <p:extLst>
              <p:ext uri="{D42A27DB-BD31-4B8C-83A1-F6EECF244321}">
                <p14:modId xmlns:p14="http://schemas.microsoft.com/office/powerpoint/2010/main" val="3859187263"/>
              </p:ext>
            </p:extLst>
          </p:nvPr>
        </p:nvGraphicFramePr>
        <p:xfrm>
          <a:off x="971550" y="1557338"/>
          <a:ext cx="1403350" cy="5349032"/>
        </p:xfrm>
        <a:graphic>
          <a:graphicData uri="http://schemas.openxmlformats.org/drawingml/2006/table">
            <a:tbl>
              <a:tblPr/>
              <a:tblGrid>
                <a:gridCol w="1403350"/>
              </a:tblGrid>
              <a:tr h="1007566">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err="1" smtClean="0">
                          <a:ln>
                            <a:noFill/>
                          </a:ln>
                          <a:solidFill>
                            <a:srgbClr val="003366"/>
                          </a:solidFill>
                          <a:effectLst/>
                          <a:latin typeface="ScalaSans" pitchFamily="34" charset="0"/>
                        </a:rPr>
                        <a:t>Amounts</a:t>
                      </a:r>
                      <a:r>
                        <a:rPr kumimoji="0" lang="nl-NL" sz="1200" b="1" i="0" u="none" strike="noStrike" cap="none" normalizeH="0" baseline="0" dirty="0" smtClean="0">
                          <a:ln>
                            <a:noFill/>
                          </a:ln>
                          <a:solidFill>
                            <a:srgbClr val="003366"/>
                          </a:solidFill>
                          <a:effectLst/>
                          <a:latin typeface="ScalaSans" pitchFamily="34" charset="0"/>
                        </a:rPr>
                        <a:t> </a:t>
                      </a:r>
                      <a:r>
                        <a:rPr kumimoji="0" lang="nl-NL" sz="1200" b="1" i="0" u="none" strike="noStrike" cap="none" normalizeH="0" baseline="0" dirty="0" err="1" smtClean="0">
                          <a:ln>
                            <a:noFill/>
                          </a:ln>
                          <a:solidFill>
                            <a:srgbClr val="003366"/>
                          </a:solidFill>
                          <a:effectLst/>
                          <a:latin typeface="ScalaSans" pitchFamily="34" charset="0"/>
                        </a:rPr>
                        <a:t>outstanding</a:t>
                      </a:r>
                      <a:r>
                        <a:rPr kumimoji="0" lang="nl-NL" sz="1200" b="1" i="0" u="none" strike="noStrike" cap="none" normalizeH="0" baseline="0" dirty="0" smtClean="0">
                          <a:ln>
                            <a:noFill/>
                          </a:ln>
                          <a:solidFill>
                            <a:srgbClr val="003366"/>
                          </a:solidFill>
                          <a:effectLst/>
                          <a:latin typeface="ScalaSans" pitchFamily="34" charset="0"/>
                        </a:rPr>
                        <a:t> end 2011 EUR </a:t>
                      </a:r>
                      <a:r>
                        <a:rPr kumimoji="0" lang="nl-NL" sz="1200" b="1" i="0" u="none" strike="noStrike" cap="none" normalizeH="0" baseline="0" dirty="0" err="1" smtClean="0">
                          <a:ln>
                            <a:noFill/>
                          </a:ln>
                          <a:solidFill>
                            <a:srgbClr val="003366"/>
                          </a:solidFill>
                          <a:effectLst/>
                          <a:latin typeface="ScalaSans" pitchFamily="34" charset="0"/>
                        </a:rPr>
                        <a:t>bn</a:t>
                      </a:r>
                      <a:endParaRPr kumimoji="0" lang="nl-NL" sz="1200" b="1" i="0" u="none" strike="noStrike" cap="none" normalizeH="0" baseline="0" dirty="0" smtClean="0">
                        <a:ln>
                          <a:noFill/>
                        </a:ln>
                        <a:solidFill>
                          <a:srgbClr val="003366"/>
                        </a:solidFill>
                        <a:effectLst/>
                        <a:latin typeface="ScalaSans" pitchFamily="34" charset="0"/>
                      </a:endParaRPr>
                    </a:p>
                  </a:txBody>
                  <a:tcPr marL="18000" marR="0" marT="0" marB="0" anchor="ctr" horzOverflow="overflow">
                    <a:lnL cap="flat">
                      <a:noFill/>
                    </a:lnL>
                    <a:lnR cap="flat">
                      <a:noFill/>
                    </a:lnR>
                    <a:lnT cap="flat">
                      <a:noFill/>
                    </a:lnT>
                    <a:lnB>
                      <a:noFill/>
                    </a:lnB>
                    <a:lnTlToBr>
                      <a:noFill/>
                    </a:lnTlToBr>
                    <a:lnBlToTr>
                      <a:noFill/>
                    </a:lnBlToTr>
                    <a:noFill/>
                  </a:tcPr>
                </a:tc>
              </a:tr>
              <a:tr h="1008112">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rgbClr val="FF0000"/>
                          </a:solidFill>
                          <a:effectLst/>
                          <a:latin typeface="ScalaSans" pitchFamily="34" charset="0"/>
                        </a:rPr>
                        <a:t>42,700</a:t>
                      </a:r>
                    </a:p>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endParaRPr kumimoji="0" lang="nl-NL" sz="1200" b="0" i="0" u="none" strike="noStrike" cap="none" normalizeH="0" baseline="0" dirty="0" smtClean="0">
                        <a:ln>
                          <a:noFill/>
                        </a:ln>
                        <a:solidFill>
                          <a:srgbClr val="FF0000"/>
                        </a:solidFill>
                        <a:effectLst/>
                        <a:latin typeface="ScalaSans" pitchFamily="34" charset="0"/>
                      </a:endParaRPr>
                    </a:p>
                  </a:txBody>
                  <a:tcPr marL="18000" marR="0" marT="0" marB="0" anchor="ctr" horzOverflow="overflow">
                    <a:lnL cap="flat">
                      <a:noFill/>
                    </a:lnL>
                    <a:lnR cap="flat">
                      <a:noFill/>
                    </a:lnR>
                    <a:lnT>
                      <a:noFill/>
                    </a:lnT>
                    <a:lnB>
                      <a:noFill/>
                    </a:lnB>
                    <a:lnTlToBr>
                      <a:noFill/>
                    </a:lnTlToBr>
                    <a:lnBlToTr>
                      <a:noFill/>
                    </a:lnBlToTr>
                    <a:noFill/>
                  </a:tcPr>
                </a:tc>
              </a:tr>
              <a:tr h="1152128">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rgbClr val="0000FF"/>
                          </a:solidFill>
                          <a:effectLst/>
                          <a:latin typeface="ScalaSans" pitchFamily="34" charset="0"/>
                        </a:rPr>
                        <a:t>1,500</a:t>
                      </a:r>
                    </a:p>
                  </a:txBody>
                  <a:tcPr marL="18000" marR="0" marT="0" marB="0" anchor="ctr" horzOverflow="overflow">
                    <a:lnL cap="flat">
                      <a:noFill/>
                    </a:lnL>
                    <a:lnR cap="flat">
                      <a:noFill/>
                    </a:lnR>
                    <a:lnT>
                      <a:noFill/>
                    </a:lnT>
                    <a:lnB>
                      <a:noFill/>
                    </a:lnB>
                    <a:lnTlToBr>
                      <a:noFill/>
                    </a:lnTlToBr>
                    <a:lnBlToTr>
                      <a:noFill/>
                    </a:lnBlToTr>
                    <a:noFill/>
                  </a:tcPr>
                </a:tc>
              </a:tr>
              <a:tr h="1090613">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rgbClr val="009900"/>
                          </a:solidFill>
                          <a:effectLst/>
                          <a:latin typeface="ScalaSans" pitchFamily="34" charset="0"/>
                        </a:rPr>
                        <a:t>4,400</a:t>
                      </a:r>
                    </a:p>
                  </a:txBody>
                  <a:tcPr marL="18000" marR="0" marT="0" marB="0" anchor="ctr" horzOverflow="overflow">
                    <a:lnL cap="flat">
                      <a:noFill/>
                    </a:lnL>
                    <a:lnR cap="flat">
                      <a:noFill/>
                    </a:lnR>
                    <a:lnT>
                      <a:noFill/>
                    </a:lnT>
                    <a:lnB cap="flat">
                      <a:noFill/>
                    </a:lnB>
                    <a:lnTlToBr>
                      <a:noFill/>
                    </a:lnTlToBr>
                    <a:lnBlToTr>
                      <a:noFill/>
                    </a:lnBlToTr>
                    <a:noFill/>
                  </a:tcPr>
                </a:tc>
              </a:tr>
              <a:tr h="1090613">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chemeClr val="tx1"/>
                          </a:solidFill>
                          <a:effectLst/>
                          <a:latin typeface="ScalaSans" pitchFamily="34" charset="0"/>
                        </a:rPr>
                        <a:t>858</a:t>
                      </a:r>
                    </a:p>
                  </a:txBody>
                  <a:tcPr marL="18000" marR="0" marT="0" marB="0"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81963" name="Group 43"/>
          <p:cNvGraphicFramePr>
            <a:graphicFrameLocks noGrp="1"/>
          </p:cNvGraphicFramePr>
          <p:nvPr>
            <p:extLst>
              <p:ext uri="{D42A27DB-BD31-4B8C-83A1-F6EECF244321}">
                <p14:modId xmlns:p14="http://schemas.microsoft.com/office/powerpoint/2010/main" val="2342773519"/>
              </p:ext>
            </p:extLst>
          </p:nvPr>
        </p:nvGraphicFramePr>
        <p:xfrm>
          <a:off x="7984173" y="242048"/>
          <a:ext cx="1079946" cy="4267072"/>
        </p:xfrm>
        <a:graphic>
          <a:graphicData uri="http://schemas.openxmlformats.org/drawingml/2006/table">
            <a:tbl>
              <a:tblPr/>
              <a:tblGrid>
                <a:gridCol w="540544"/>
                <a:gridCol w="539402"/>
              </a:tblGrid>
              <a:tr h="675617">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defRPr/>
                      </a:pPr>
                      <a:r>
                        <a:rPr kumimoji="0" lang="nl-NL" sz="1200" b="1" i="1" u="none" strike="noStrike" cap="none" normalizeH="0" baseline="0" dirty="0" smtClean="0">
                          <a:ln>
                            <a:noFill/>
                          </a:ln>
                          <a:solidFill>
                            <a:srgbClr val="003366"/>
                          </a:solidFill>
                          <a:effectLst/>
                          <a:latin typeface="ScalaSans" pitchFamily="34" charset="0"/>
                        </a:rPr>
                        <a:t>Flow per </a:t>
                      </a:r>
                      <a:r>
                        <a:rPr kumimoji="0" lang="nl-NL" sz="1200" b="1" i="1" u="none" strike="noStrike" cap="none" normalizeH="0" baseline="0" dirty="0" err="1" smtClean="0">
                          <a:ln>
                            <a:noFill/>
                          </a:ln>
                          <a:solidFill>
                            <a:srgbClr val="003366"/>
                          </a:solidFill>
                          <a:effectLst/>
                          <a:latin typeface="ScalaSans" pitchFamily="34" charset="0"/>
                        </a:rPr>
                        <a:t>day</a:t>
                      </a:r>
                      <a:r>
                        <a:rPr kumimoji="0" lang="nl-NL" sz="1200" b="1" i="1" u="none" strike="noStrike" cap="none" normalizeH="0" baseline="0" dirty="0" smtClean="0">
                          <a:ln>
                            <a:noFill/>
                          </a:ln>
                          <a:solidFill>
                            <a:srgbClr val="003366"/>
                          </a:solidFill>
                          <a:effectLst/>
                          <a:latin typeface="ScalaSans" pitchFamily="34" charset="0"/>
                        </a:rPr>
                        <a:t> </a:t>
                      </a:r>
                      <a:r>
                        <a:rPr kumimoji="0" lang="nl-NL" sz="1200" b="1" i="0" u="none" strike="noStrike" cap="none" normalizeH="0" baseline="0" dirty="0" smtClean="0">
                          <a:ln>
                            <a:noFill/>
                          </a:ln>
                          <a:solidFill>
                            <a:srgbClr val="003366"/>
                          </a:solidFill>
                          <a:effectLst/>
                          <a:latin typeface="ScalaSans" pitchFamily="34" charset="0"/>
                        </a:rPr>
                        <a:t>EUR </a:t>
                      </a:r>
                      <a:r>
                        <a:rPr kumimoji="0" lang="nl-NL" sz="1200" b="1" i="0" u="none" strike="noStrike" cap="none" normalizeH="0" baseline="0" dirty="0" err="1" smtClean="0">
                          <a:ln>
                            <a:noFill/>
                          </a:ln>
                          <a:solidFill>
                            <a:srgbClr val="003366"/>
                          </a:solidFill>
                          <a:effectLst/>
                          <a:latin typeface="ScalaSans" pitchFamily="34" charset="0"/>
                        </a:rPr>
                        <a:t>bn</a:t>
                      </a:r>
                      <a:endParaRPr kumimoji="0" lang="nl-NL" sz="1200" b="1" i="0" u="none" strike="noStrike" cap="none" normalizeH="0" baseline="0" dirty="0" smtClean="0">
                        <a:ln>
                          <a:noFill/>
                        </a:ln>
                        <a:solidFill>
                          <a:srgbClr val="003366"/>
                        </a:solidFill>
                        <a:effectLst/>
                        <a:latin typeface="ScalaSans" pitchFamily="34" charset="0"/>
                      </a:endParaRPr>
                    </a:p>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endParaRPr kumimoji="0" lang="nl-NL" sz="1200" b="1" i="0" u="none" strike="noStrike" cap="none" normalizeH="0" baseline="0" dirty="0" smtClean="0">
                        <a:ln>
                          <a:noFill/>
                        </a:ln>
                        <a:solidFill>
                          <a:srgbClr val="FF0000"/>
                        </a:solidFill>
                        <a:effectLst/>
                        <a:latin typeface="ScalaSans" pitchFamily="34" charset="0"/>
                      </a:endParaRPr>
                    </a:p>
                  </a:txBody>
                  <a:tcPr marL="0" marR="0" marT="0" marB="0" horzOverflow="overflow">
                    <a:lnL cap="flat">
                      <a:noFill/>
                    </a:lnL>
                    <a:lnR cap="flat">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defRPr/>
                      </a:pPr>
                      <a:r>
                        <a:rPr kumimoji="0" lang="nl-NL" sz="1200" b="1" i="1" u="none" strike="noStrike" cap="none" normalizeH="0" baseline="0" dirty="0" smtClean="0">
                          <a:ln>
                            <a:noFill/>
                          </a:ln>
                          <a:solidFill>
                            <a:srgbClr val="003366"/>
                          </a:solidFill>
                          <a:effectLst/>
                          <a:latin typeface="ScalaSans" pitchFamily="34" charset="0"/>
                        </a:rPr>
                        <a:t>Flow per </a:t>
                      </a:r>
                      <a:r>
                        <a:rPr kumimoji="0" lang="nl-NL" sz="1200" b="1" i="1" u="none" strike="noStrike" cap="none" normalizeH="0" baseline="0" dirty="0" err="1" smtClean="0">
                          <a:ln>
                            <a:noFill/>
                          </a:ln>
                          <a:solidFill>
                            <a:srgbClr val="003366"/>
                          </a:solidFill>
                          <a:effectLst/>
                          <a:latin typeface="ScalaSans" pitchFamily="34" charset="0"/>
                        </a:rPr>
                        <a:t>day</a:t>
                      </a:r>
                      <a:r>
                        <a:rPr kumimoji="0" lang="nl-NL" sz="1200" b="1" i="1" u="none" strike="noStrike" cap="none" normalizeH="0" baseline="0" dirty="0" smtClean="0">
                          <a:ln>
                            <a:noFill/>
                          </a:ln>
                          <a:solidFill>
                            <a:srgbClr val="003366"/>
                          </a:solidFill>
                          <a:effectLst/>
                          <a:latin typeface="ScalaSans" pitchFamily="34" charset="0"/>
                        </a:rPr>
                        <a:t> </a:t>
                      </a:r>
                      <a:endParaRPr kumimoji="0" lang="nl-NL" sz="1200" b="1" i="0" u="none" strike="noStrike" cap="none" normalizeH="0" baseline="0" dirty="0" smtClean="0">
                        <a:ln>
                          <a:noFill/>
                        </a:ln>
                        <a:solidFill>
                          <a:srgbClr val="003366"/>
                        </a:solidFill>
                        <a:effectLst/>
                        <a:latin typeface="ScalaSans" pitchFamily="34" charset="0"/>
                      </a:endParaRPr>
                    </a:p>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rgbClr val="003366"/>
                          </a:solidFill>
                          <a:effectLst/>
                          <a:latin typeface="ScalaSans" pitchFamily="34" charset="0"/>
                        </a:rPr>
                        <a:t>#</a:t>
                      </a:r>
                      <a:endParaRPr kumimoji="0" lang="nl-NL" sz="1200" b="1" i="0" u="none" strike="noStrike" cap="none" normalizeH="0" baseline="0" dirty="0" smtClean="0">
                        <a:ln>
                          <a:noFill/>
                        </a:ln>
                        <a:solidFill>
                          <a:srgbClr val="FF0000"/>
                        </a:solidFill>
                        <a:effectLst/>
                        <a:latin typeface="ScalaSans" pitchFamily="34" charset="0"/>
                      </a:endParaRPr>
                    </a:p>
                  </a:txBody>
                  <a:tcPr marL="0" marR="0" marT="0" marB="0" horzOverflow="overflow">
                    <a:lnL cap="flat">
                      <a:noFill/>
                    </a:lnL>
                    <a:lnR cap="flat">
                      <a:noFill/>
                    </a:lnR>
                    <a:lnT cap="flat">
                      <a:noFill/>
                    </a:lnT>
                    <a:lnB>
                      <a:noFill/>
                    </a:lnB>
                    <a:lnTlToBr>
                      <a:noFill/>
                    </a:lnTlToBr>
                    <a:lnBlToTr>
                      <a:noFill/>
                    </a:lnBlToTr>
                    <a:noFill/>
                  </a:tcPr>
                </a:tc>
              </a:tr>
              <a:tr h="586012">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rgbClr val="003366"/>
                          </a:solidFill>
                          <a:effectLst/>
                          <a:latin typeface="ScalaSans" pitchFamily="34" charset="0"/>
                        </a:rPr>
                        <a:t> </a:t>
                      </a:r>
                      <a:r>
                        <a:rPr kumimoji="0" lang="nl-NL" sz="1200" b="1" i="0" u="none" strike="noStrike" cap="none" normalizeH="0" baseline="0" dirty="0" smtClean="0">
                          <a:ln>
                            <a:noFill/>
                          </a:ln>
                          <a:solidFill>
                            <a:srgbClr val="FF0000"/>
                          </a:solidFill>
                          <a:effectLst/>
                          <a:latin typeface="ScalaSans" pitchFamily="34" charset="0"/>
                        </a:rPr>
                        <a:t>3,200</a:t>
                      </a:r>
                    </a:p>
                  </a:txBody>
                  <a:tcPr marL="0" marR="0" marT="0" marB="0" horzOverflow="overflow">
                    <a:lnL cap="flat">
                      <a:noFill/>
                    </a:lnL>
                    <a:lnR cap="flat">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rgbClr val="FF0000"/>
                          </a:solidFill>
                          <a:effectLst/>
                          <a:latin typeface="ScalaSans" pitchFamily="34" charset="0"/>
                        </a:rPr>
                        <a:t>1</a:t>
                      </a:r>
                    </a:p>
                  </a:txBody>
                  <a:tcPr marL="0" marR="0" marT="0" marB="0" horzOverflow="overflow">
                    <a:lnL cap="flat">
                      <a:noFill/>
                    </a:lnL>
                    <a:lnR cap="flat">
                      <a:noFill/>
                    </a:lnR>
                    <a:lnT cap="flat">
                      <a:noFill/>
                    </a:lnT>
                    <a:lnB>
                      <a:noFill/>
                    </a:lnB>
                    <a:lnTlToBr>
                      <a:noFill/>
                    </a:lnTlToBr>
                    <a:lnBlToTr>
                      <a:noFill/>
                    </a:lnBlToTr>
                    <a:noFill/>
                  </a:tcPr>
                </a:tc>
              </a:tr>
              <a:tr h="556325">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rgbClr val="003366"/>
                          </a:solidFill>
                          <a:effectLst/>
                          <a:latin typeface="ScalaSans" pitchFamily="34" charset="0"/>
                        </a:rPr>
                        <a:t>    </a:t>
                      </a:r>
                      <a:r>
                        <a:rPr kumimoji="0" lang="nl-NL" sz="1200" b="1" i="0" u="none" strike="noStrike" cap="none" normalizeH="0" baseline="0" dirty="0" smtClean="0">
                          <a:ln>
                            <a:noFill/>
                          </a:ln>
                          <a:solidFill>
                            <a:srgbClr val="0000FF"/>
                          </a:solidFill>
                          <a:effectLst/>
                          <a:latin typeface="ScalaSans" pitchFamily="34" charset="0"/>
                        </a:rPr>
                        <a:t>3,400</a:t>
                      </a:r>
                    </a:p>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endParaRPr kumimoji="0" lang="nl-NL" sz="1200" b="1" i="0" u="none" strike="noStrike" cap="none" normalizeH="0" baseline="0" dirty="0" smtClean="0">
                        <a:ln>
                          <a:noFill/>
                        </a:ln>
                        <a:solidFill>
                          <a:srgbClr val="0000FF"/>
                        </a:solidFill>
                        <a:effectLst/>
                        <a:latin typeface="ScalaSans" pitchFamily="34" charset="0"/>
                      </a:endParaRPr>
                    </a:p>
                  </a:txBody>
                  <a:tcPr marL="0" marR="0" marT="0" marB="0" anchor="ctr" horzOverflow="overflow">
                    <a:lnL cap="flat">
                      <a:noFill/>
                    </a:lnL>
                    <a:lnR cap="flat">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rgbClr val="0000FF"/>
                          </a:solidFill>
                          <a:effectLst/>
                          <a:latin typeface="ScalaSans" pitchFamily="34" charset="0"/>
                        </a:rPr>
                        <a:t>0.8</a:t>
                      </a:r>
                    </a:p>
                  </a:txBody>
                  <a:tcPr marL="0" marR="0" marT="0" marB="0" anchor="ctr" horzOverflow="overflow">
                    <a:lnL cap="flat">
                      <a:noFill/>
                    </a:lnL>
                    <a:lnR cap="flat">
                      <a:noFill/>
                    </a:lnR>
                    <a:lnT>
                      <a:noFill/>
                    </a:lnT>
                    <a:lnB>
                      <a:noFill/>
                    </a:lnB>
                    <a:lnTlToBr>
                      <a:noFill/>
                    </a:lnTlToBr>
                    <a:lnBlToTr>
                      <a:noFill/>
                    </a:lnBlToTr>
                    <a:noFill/>
                  </a:tcPr>
                </a:tc>
              </a:tr>
              <a:tr h="1260068">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rgbClr val="00B050"/>
                          </a:solidFill>
                          <a:effectLst/>
                          <a:latin typeface="ScalaSans" pitchFamily="34" charset="0"/>
                        </a:rPr>
                        <a:t>    80</a:t>
                      </a:r>
                    </a:p>
                  </a:txBody>
                  <a:tcPr marL="0" marR="0" marT="0" marB="0" anchor="ctr" horzOverflow="overflow">
                    <a:lnL cap="flat">
                      <a:noFill/>
                    </a:lnL>
                    <a:lnR cap="flat">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rgbClr val="00B050"/>
                          </a:solidFill>
                          <a:effectLst/>
                          <a:latin typeface="ScalaSans" pitchFamily="34" charset="0"/>
                        </a:rPr>
                        <a:t>110</a:t>
                      </a:r>
                    </a:p>
                  </a:txBody>
                  <a:tcPr marL="0" marR="0" marT="0" marB="0" anchor="ctr" horzOverflow="overflow">
                    <a:lnL cap="flat">
                      <a:noFill/>
                    </a:lnL>
                    <a:lnR cap="flat">
                      <a:noFill/>
                    </a:lnR>
                    <a:lnT>
                      <a:noFill/>
                    </a:lnT>
                    <a:lnB cap="flat">
                      <a:noFill/>
                    </a:lnB>
                    <a:lnTlToBr>
                      <a:noFill/>
                    </a:lnTlToBr>
                    <a:lnBlToTr>
                      <a:noFill/>
                    </a:lnBlToTr>
                    <a:noFill/>
                  </a:tcPr>
                </a:tc>
              </a:tr>
              <a:tr h="648072">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rgbClr val="003366"/>
                          </a:solidFill>
                          <a:effectLst/>
                          <a:latin typeface="ScalaSans" pitchFamily="34" charset="0"/>
                        </a:rPr>
                        <a:t>~4 </a:t>
                      </a:r>
                    </a:p>
                  </a:txBody>
                  <a:tcPr marL="0" marR="0" marT="0" marB="0" anchor="ctr" horzOverflow="overflow">
                    <a:lnL cap="flat">
                      <a:noFill/>
                    </a:lnL>
                    <a:lnR cap="flat">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ts val="450"/>
                        </a:spcBef>
                        <a:spcAft>
                          <a:spcPct val="0"/>
                        </a:spcAft>
                        <a:buClr>
                          <a:srgbClr val="000000"/>
                        </a:buClr>
                        <a:buSzPct val="100000"/>
                        <a:buFont typeface="Times New Roman" pitchFamily="18" charset="0"/>
                        <a:buNone/>
                        <a:tabLst/>
                      </a:pPr>
                      <a:r>
                        <a:rPr kumimoji="0" lang="nl-NL" sz="1200" b="1" i="0" u="none" strike="noStrike" cap="none" normalizeH="0" baseline="0" dirty="0" smtClean="0">
                          <a:ln>
                            <a:noFill/>
                          </a:ln>
                          <a:solidFill>
                            <a:srgbClr val="003366"/>
                          </a:solidFill>
                          <a:effectLst/>
                          <a:latin typeface="ScalaSans" pitchFamily="34" charset="0"/>
                        </a:rPr>
                        <a:t>~200</a:t>
                      </a:r>
                    </a:p>
                  </a:txBody>
                  <a:tcPr marL="0" marR="0" marT="0" marB="0" anchor="ctr" horzOverflow="overflow">
                    <a:lnL cap="flat">
                      <a:noFill/>
                    </a:lnL>
                    <a:lnR cap="flat">
                      <a:noFill/>
                    </a:lnR>
                    <a:lnT>
                      <a:noFill/>
                    </a:lnT>
                    <a:lnB cap="flat">
                      <a:noFill/>
                    </a:lnB>
                    <a:lnTlToBr>
                      <a:noFill/>
                    </a:lnTlToBr>
                    <a:lnBlToTr>
                      <a:noFill/>
                    </a:lnBlToTr>
                    <a:noFill/>
                  </a:tcPr>
                </a:tc>
              </a:tr>
            </a:tbl>
          </a:graphicData>
        </a:graphic>
      </p:graphicFrame>
      <p:grpSp>
        <p:nvGrpSpPr>
          <p:cNvPr id="6159" name="Group 55"/>
          <p:cNvGrpSpPr>
            <a:grpSpLocks noChangeAspect="1"/>
          </p:cNvGrpSpPr>
          <p:nvPr/>
        </p:nvGrpSpPr>
        <p:grpSpPr bwMode="auto">
          <a:xfrm>
            <a:off x="2339975" y="1052513"/>
            <a:ext cx="5646738" cy="2497137"/>
            <a:chOff x="793" y="210"/>
            <a:chExt cx="4447" cy="1967"/>
          </a:xfrm>
        </p:grpSpPr>
        <p:grpSp>
          <p:nvGrpSpPr>
            <p:cNvPr id="6177" name="Group 56"/>
            <p:cNvGrpSpPr>
              <a:grpSpLocks noChangeAspect="1"/>
            </p:cNvGrpSpPr>
            <p:nvPr/>
          </p:nvGrpSpPr>
          <p:grpSpPr bwMode="auto">
            <a:xfrm>
              <a:off x="793" y="210"/>
              <a:ext cx="4447" cy="1967"/>
              <a:chOff x="793" y="214"/>
              <a:chExt cx="4447" cy="1967"/>
            </a:xfrm>
          </p:grpSpPr>
          <p:grpSp>
            <p:nvGrpSpPr>
              <p:cNvPr id="6180" name="Group 57"/>
              <p:cNvGrpSpPr>
                <a:grpSpLocks noChangeAspect="1"/>
              </p:cNvGrpSpPr>
              <p:nvPr/>
            </p:nvGrpSpPr>
            <p:grpSpPr bwMode="auto">
              <a:xfrm>
                <a:off x="793" y="255"/>
                <a:ext cx="4447" cy="1926"/>
                <a:chOff x="793" y="255"/>
                <a:chExt cx="4447" cy="1926"/>
              </a:xfrm>
            </p:grpSpPr>
            <p:sp>
              <p:nvSpPr>
                <p:cNvPr id="6190" name="Freeform 58"/>
                <p:cNvSpPr>
                  <a:spLocks noChangeAspect="1"/>
                </p:cNvSpPr>
                <p:nvPr/>
              </p:nvSpPr>
              <p:spPr bwMode="auto">
                <a:xfrm>
                  <a:off x="793" y="255"/>
                  <a:ext cx="4447" cy="997"/>
                </a:xfrm>
                <a:custGeom>
                  <a:avLst/>
                  <a:gdLst>
                    <a:gd name="T0" fmla="*/ 0 w 4445"/>
                    <a:gd name="T1" fmla="*/ 993 h 998"/>
                    <a:gd name="T2" fmla="*/ 1566 w 4445"/>
                    <a:gd name="T3" fmla="*/ 3 h 998"/>
                    <a:gd name="T4" fmla="*/ 4455 w 4445"/>
                    <a:gd name="T5" fmla="*/ 0 h 998"/>
                    <a:gd name="T6" fmla="*/ 3225 w 4445"/>
                    <a:gd name="T7" fmla="*/ 993 h 998"/>
                    <a:gd name="T8" fmla="*/ 0 w 4445"/>
                    <a:gd name="T9" fmla="*/ 993 h 998"/>
                    <a:gd name="T10" fmla="*/ 0 60000 65536"/>
                    <a:gd name="T11" fmla="*/ 0 60000 65536"/>
                    <a:gd name="T12" fmla="*/ 0 60000 65536"/>
                    <a:gd name="T13" fmla="*/ 0 60000 65536"/>
                    <a:gd name="T14" fmla="*/ 0 60000 65536"/>
                    <a:gd name="T15" fmla="*/ 0 w 4445"/>
                    <a:gd name="T16" fmla="*/ 0 h 998"/>
                    <a:gd name="T17" fmla="*/ 4445 w 4445"/>
                    <a:gd name="T18" fmla="*/ 998 h 998"/>
                  </a:gdLst>
                  <a:ahLst/>
                  <a:cxnLst>
                    <a:cxn ang="T10">
                      <a:pos x="T0" y="T1"/>
                    </a:cxn>
                    <a:cxn ang="T11">
                      <a:pos x="T2" y="T3"/>
                    </a:cxn>
                    <a:cxn ang="T12">
                      <a:pos x="T4" y="T5"/>
                    </a:cxn>
                    <a:cxn ang="T13">
                      <a:pos x="T6" y="T7"/>
                    </a:cxn>
                    <a:cxn ang="T14">
                      <a:pos x="T8" y="T9"/>
                    </a:cxn>
                  </a:cxnLst>
                  <a:rect l="T15" t="T16" r="T17" b="T18"/>
                  <a:pathLst>
                    <a:path w="4445" h="998">
                      <a:moveTo>
                        <a:pt x="0" y="998"/>
                      </a:moveTo>
                      <a:lnTo>
                        <a:pt x="1561" y="3"/>
                      </a:lnTo>
                      <a:lnTo>
                        <a:pt x="4445" y="0"/>
                      </a:lnTo>
                      <a:lnTo>
                        <a:pt x="3220" y="998"/>
                      </a:lnTo>
                      <a:lnTo>
                        <a:pt x="0" y="998"/>
                      </a:lnTo>
                      <a:close/>
                    </a:path>
                  </a:pathLst>
                </a:custGeom>
                <a:solidFill>
                  <a:srgbClr val="FF8989"/>
                </a:solidFill>
                <a:ln w="3175">
                  <a:solidFill>
                    <a:schemeClr val="tx1"/>
                  </a:solidFill>
                  <a:round/>
                  <a:headEnd/>
                  <a:tailEnd/>
                </a:ln>
              </p:spPr>
              <p:txBody>
                <a:bodyPr/>
                <a:lstStyle/>
                <a:p>
                  <a:endParaRPr lang="nl-NL"/>
                </a:p>
              </p:txBody>
            </p:sp>
            <p:sp>
              <p:nvSpPr>
                <p:cNvPr id="6191" name="Freeform 59"/>
                <p:cNvSpPr>
                  <a:spLocks noChangeAspect="1"/>
                </p:cNvSpPr>
                <p:nvPr/>
              </p:nvSpPr>
              <p:spPr bwMode="auto">
                <a:xfrm>
                  <a:off x="4015" y="260"/>
                  <a:ext cx="1223" cy="1921"/>
                </a:xfrm>
                <a:custGeom>
                  <a:avLst/>
                  <a:gdLst>
                    <a:gd name="T0" fmla="*/ 3 w 1223"/>
                    <a:gd name="T1" fmla="*/ 991 h 1921"/>
                    <a:gd name="T2" fmla="*/ 1221 w 1223"/>
                    <a:gd name="T3" fmla="*/ 0 h 1921"/>
                    <a:gd name="T4" fmla="*/ 1223 w 1223"/>
                    <a:gd name="T5" fmla="*/ 718 h 1921"/>
                    <a:gd name="T6" fmla="*/ 0 w 1223"/>
                    <a:gd name="T7" fmla="*/ 1921 h 1921"/>
                    <a:gd name="T8" fmla="*/ 3 w 1223"/>
                    <a:gd name="T9" fmla="*/ 991 h 1921"/>
                    <a:gd name="T10" fmla="*/ 0 60000 65536"/>
                    <a:gd name="T11" fmla="*/ 0 60000 65536"/>
                    <a:gd name="T12" fmla="*/ 0 60000 65536"/>
                    <a:gd name="T13" fmla="*/ 0 60000 65536"/>
                    <a:gd name="T14" fmla="*/ 0 60000 65536"/>
                    <a:gd name="T15" fmla="*/ 0 w 1223"/>
                    <a:gd name="T16" fmla="*/ 0 h 1921"/>
                    <a:gd name="T17" fmla="*/ 1223 w 1223"/>
                    <a:gd name="T18" fmla="*/ 1921 h 1921"/>
                  </a:gdLst>
                  <a:ahLst/>
                  <a:cxnLst>
                    <a:cxn ang="T10">
                      <a:pos x="T0" y="T1"/>
                    </a:cxn>
                    <a:cxn ang="T11">
                      <a:pos x="T2" y="T3"/>
                    </a:cxn>
                    <a:cxn ang="T12">
                      <a:pos x="T4" y="T5"/>
                    </a:cxn>
                    <a:cxn ang="T13">
                      <a:pos x="T6" y="T7"/>
                    </a:cxn>
                    <a:cxn ang="T14">
                      <a:pos x="T8" y="T9"/>
                    </a:cxn>
                  </a:cxnLst>
                  <a:rect l="T15" t="T16" r="T17" b="T18"/>
                  <a:pathLst>
                    <a:path w="1223" h="1921">
                      <a:moveTo>
                        <a:pt x="3" y="991"/>
                      </a:moveTo>
                      <a:lnTo>
                        <a:pt x="1221" y="0"/>
                      </a:lnTo>
                      <a:lnTo>
                        <a:pt x="1223" y="718"/>
                      </a:lnTo>
                      <a:lnTo>
                        <a:pt x="0" y="1921"/>
                      </a:lnTo>
                      <a:lnTo>
                        <a:pt x="3" y="991"/>
                      </a:lnTo>
                      <a:close/>
                    </a:path>
                  </a:pathLst>
                </a:custGeom>
                <a:solidFill>
                  <a:srgbClr val="C20000"/>
                </a:solidFill>
                <a:ln w="6350">
                  <a:solidFill>
                    <a:schemeClr val="tx1"/>
                  </a:solidFill>
                  <a:round/>
                  <a:headEnd/>
                  <a:tailEnd/>
                </a:ln>
              </p:spPr>
              <p:txBody>
                <a:bodyPr/>
                <a:lstStyle/>
                <a:p>
                  <a:endParaRPr lang="nl-NL"/>
                </a:p>
              </p:txBody>
            </p:sp>
            <p:grpSp>
              <p:nvGrpSpPr>
                <p:cNvPr id="6192" name="Group 60"/>
                <p:cNvGrpSpPr>
                  <a:grpSpLocks noChangeAspect="1"/>
                </p:cNvGrpSpPr>
                <p:nvPr/>
              </p:nvGrpSpPr>
              <p:grpSpPr bwMode="auto">
                <a:xfrm>
                  <a:off x="795" y="1253"/>
                  <a:ext cx="3220" cy="928"/>
                  <a:chOff x="795" y="1253"/>
                  <a:chExt cx="3220" cy="928"/>
                </a:xfrm>
              </p:grpSpPr>
              <p:sp>
                <p:nvSpPr>
                  <p:cNvPr id="6193" name="Rectangle 61"/>
                  <p:cNvSpPr>
                    <a:spLocks noChangeAspect="1" noChangeArrowheads="1"/>
                  </p:cNvSpPr>
                  <p:nvPr/>
                </p:nvSpPr>
                <p:spPr bwMode="auto">
                  <a:xfrm>
                    <a:off x="795" y="1253"/>
                    <a:ext cx="3220" cy="928"/>
                  </a:xfrm>
                  <a:prstGeom prst="rect">
                    <a:avLst/>
                  </a:prstGeom>
                  <a:solidFill>
                    <a:srgbClr val="FF0000"/>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6194" name="WordArt 62"/>
                  <p:cNvSpPr>
                    <a:spLocks noChangeAspect="1" noChangeArrowheads="1" noChangeShapeType="1" noTextEdit="1"/>
                  </p:cNvSpPr>
                  <p:nvPr/>
                </p:nvSpPr>
                <p:spPr bwMode="auto">
                  <a:xfrm>
                    <a:off x="888" y="1524"/>
                    <a:ext cx="3044" cy="2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l-NL" sz="2400" kern="10">
                        <a:solidFill>
                          <a:srgbClr val="CCFFCC"/>
                        </a:solidFill>
                        <a:effectLst>
                          <a:outerShdw dist="45791" dir="3378596" algn="ctr" rotWithShape="0">
                            <a:srgbClr val="4D4D4D">
                              <a:alpha val="79999"/>
                            </a:srgbClr>
                          </a:outerShdw>
                        </a:effectLst>
                        <a:latin typeface="Arial Black"/>
                      </a:rPr>
                      <a:t>Securities settlement</a:t>
                    </a:r>
                  </a:p>
                </p:txBody>
              </p:sp>
            </p:grpSp>
          </p:grpSp>
          <p:grpSp>
            <p:nvGrpSpPr>
              <p:cNvPr id="6181" name="Group 63"/>
              <p:cNvGrpSpPr>
                <a:grpSpLocks noChangeAspect="1"/>
              </p:cNvGrpSpPr>
              <p:nvPr/>
            </p:nvGrpSpPr>
            <p:grpSpPr bwMode="auto">
              <a:xfrm>
                <a:off x="4239" y="214"/>
                <a:ext cx="772" cy="216"/>
                <a:chOff x="5206" y="2251"/>
                <a:chExt cx="742" cy="407"/>
              </a:xfrm>
            </p:grpSpPr>
            <p:grpSp>
              <p:nvGrpSpPr>
                <p:cNvPr id="6182" name="Group 64"/>
                <p:cNvGrpSpPr>
                  <a:grpSpLocks noChangeAspect="1"/>
                </p:cNvGrpSpPr>
                <p:nvPr/>
              </p:nvGrpSpPr>
              <p:grpSpPr bwMode="auto">
                <a:xfrm>
                  <a:off x="5206" y="2251"/>
                  <a:ext cx="372" cy="404"/>
                  <a:chOff x="4571" y="843"/>
                  <a:chExt cx="346" cy="383"/>
                </a:xfrm>
              </p:grpSpPr>
              <p:sp>
                <p:nvSpPr>
                  <p:cNvPr id="6187" name="Freeform 65"/>
                  <p:cNvSpPr>
                    <a:spLocks noChangeAspect="1"/>
                  </p:cNvSpPr>
                  <p:nvPr/>
                </p:nvSpPr>
                <p:spPr bwMode="auto">
                  <a:xfrm>
                    <a:off x="4571" y="844"/>
                    <a:ext cx="345" cy="148"/>
                  </a:xfrm>
                  <a:custGeom>
                    <a:avLst/>
                    <a:gdLst>
                      <a:gd name="T0" fmla="*/ 0 w 338"/>
                      <a:gd name="T1" fmla="*/ 148 h 148"/>
                      <a:gd name="T2" fmla="*/ 114 w 338"/>
                      <a:gd name="T3" fmla="*/ 1 h 148"/>
                      <a:gd name="T4" fmla="*/ 374 w 338"/>
                      <a:gd name="T5" fmla="*/ 0 h 148"/>
                      <a:gd name="T6" fmla="*/ 259 w 338"/>
                      <a:gd name="T7" fmla="*/ 148 h 148"/>
                      <a:gd name="T8" fmla="*/ 0 w 338"/>
                      <a:gd name="T9" fmla="*/ 148 h 148"/>
                      <a:gd name="T10" fmla="*/ 0 60000 65536"/>
                      <a:gd name="T11" fmla="*/ 0 60000 65536"/>
                      <a:gd name="T12" fmla="*/ 0 60000 65536"/>
                      <a:gd name="T13" fmla="*/ 0 60000 65536"/>
                      <a:gd name="T14" fmla="*/ 0 60000 65536"/>
                      <a:gd name="T15" fmla="*/ 0 w 338"/>
                      <a:gd name="T16" fmla="*/ 0 h 148"/>
                      <a:gd name="T17" fmla="*/ 338 w 338"/>
                      <a:gd name="T18" fmla="*/ 148 h 148"/>
                    </a:gdLst>
                    <a:ahLst/>
                    <a:cxnLst>
                      <a:cxn ang="T10">
                        <a:pos x="T0" y="T1"/>
                      </a:cxn>
                      <a:cxn ang="T11">
                        <a:pos x="T2" y="T3"/>
                      </a:cxn>
                      <a:cxn ang="T12">
                        <a:pos x="T4" y="T5"/>
                      </a:cxn>
                      <a:cxn ang="T13">
                        <a:pos x="T6" y="T7"/>
                      </a:cxn>
                      <a:cxn ang="T14">
                        <a:pos x="T8" y="T9"/>
                      </a:cxn>
                    </a:cxnLst>
                    <a:rect l="T15" t="T16" r="T17" b="T18"/>
                    <a:pathLst>
                      <a:path w="338" h="148">
                        <a:moveTo>
                          <a:pt x="0" y="148"/>
                        </a:moveTo>
                        <a:lnTo>
                          <a:pt x="104" y="1"/>
                        </a:lnTo>
                        <a:lnTo>
                          <a:pt x="338" y="0"/>
                        </a:lnTo>
                        <a:lnTo>
                          <a:pt x="234" y="148"/>
                        </a:lnTo>
                        <a:lnTo>
                          <a:pt x="0" y="148"/>
                        </a:lnTo>
                        <a:close/>
                      </a:path>
                    </a:pathLst>
                  </a:custGeom>
                  <a:solidFill>
                    <a:srgbClr val="FF8989"/>
                  </a:solidFill>
                  <a:ln w="3175">
                    <a:solidFill>
                      <a:schemeClr val="tx1"/>
                    </a:solidFill>
                    <a:round/>
                    <a:headEnd/>
                    <a:tailEnd/>
                  </a:ln>
                </p:spPr>
                <p:txBody>
                  <a:bodyPr/>
                  <a:lstStyle/>
                  <a:p>
                    <a:endParaRPr lang="nl-NL"/>
                  </a:p>
                </p:txBody>
              </p:sp>
              <p:sp>
                <p:nvSpPr>
                  <p:cNvPr id="6188" name="Rectangle 66"/>
                  <p:cNvSpPr>
                    <a:spLocks noChangeAspect="1" noChangeArrowheads="1"/>
                  </p:cNvSpPr>
                  <p:nvPr/>
                </p:nvSpPr>
                <p:spPr bwMode="auto">
                  <a:xfrm>
                    <a:off x="4573" y="990"/>
                    <a:ext cx="240" cy="236"/>
                  </a:xfrm>
                  <a:prstGeom prst="rect">
                    <a:avLst/>
                  </a:prstGeom>
                  <a:solidFill>
                    <a:srgbClr val="FF0000"/>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6189" name="Freeform 67"/>
                  <p:cNvSpPr>
                    <a:spLocks noChangeAspect="1"/>
                  </p:cNvSpPr>
                  <p:nvPr/>
                </p:nvSpPr>
                <p:spPr bwMode="auto">
                  <a:xfrm>
                    <a:off x="4813" y="843"/>
                    <a:ext cx="104" cy="381"/>
                  </a:xfrm>
                  <a:custGeom>
                    <a:avLst/>
                    <a:gdLst>
                      <a:gd name="T0" fmla="*/ 0 w 104"/>
                      <a:gd name="T1" fmla="*/ 145 h 381"/>
                      <a:gd name="T2" fmla="*/ 103 w 104"/>
                      <a:gd name="T3" fmla="*/ 0 h 381"/>
                      <a:gd name="T4" fmla="*/ 104 w 104"/>
                      <a:gd name="T5" fmla="*/ 221 h 381"/>
                      <a:gd name="T6" fmla="*/ 1 w 104"/>
                      <a:gd name="T7" fmla="*/ 381 h 381"/>
                      <a:gd name="T8" fmla="*/ 0 w 104"/>
                      <a:gd name="T9" fmla="*/ 145 h 381"/>
                      <a:gd name="T10" fmla="*/ 0 60000 65536"/>
                      <a:gd name="T11" fmla="*/ 0 60000 65536"/>
                      <a:gd name="T12" fmla="*/ 0 60000 65536"/>
                      <a:gd name="T13" fmla="*/ 0 60000 65536"/>
                      <a:gd name="T14" fmla="*/ 0 60000 65536"/>
                      <a:gd name="T15" fmla="*/ 0 w 104"/>
                      <a:gd name="T16" fmla="*/ 0 h 381"/>
                      <a:gd name="T17" fmla="*/ 104 w 104"/>
                      <a:gd name="T18" fmla="*/ 381 h 381"/>
                    </a:gdLst>
                    <a:ahLst/>
                    <a:cxnLst>
                      <a:cxn ang="T10">
                        <a:pos x="T0" y="T1"/>
                      </a:cxn>
                      <a:cxn ang="T11">
                        <a:pos x="T2" y="T3"/>
                      </a:cxn>
                      <a:cxn ang="T12">
                        <a:pos x="T4" y="T5"/>
                      </a:cxn>
                      <a:cxn ang="T13">
                        <a:pos x="T6" y="T7"/>
                      </a:cxn>
                      <a:cxn ang="T14">
                        <a:pos x="T8" y="T9"/>
                      </a:cxn>
                    </a:cxnLst>
                    <a:rect l="T15" t="T16" r="T17" b="T18"/>
                    <a:pathLst>
                      <a:path w="104" h="381">
                        <a:moveTo>
                          <a:pt x="0" y="145"/>
                        </a:moveTo>
                        <a:lnTo>
                          <a:pt x="103" y="0"/>
                        </a:lnTo>
                        <a:lnTo>
                          <a:pt x="104" y="221"/>
                        </a:lnTo>
                        <a:lnTo>
                          <a:pt x="1" y="381"/>
                        </a:lnTo>
                        <a:lnTo>
                          <a:pt x="0" y="145"/>
                        </a:lnTo>
                        <a:close/>
                      </a:path>
                    </a:pathLst>
                  </a:custGeom>
                  <a:solidFill>
                    <a:srgbClr val="C20000"/>
                  </a:solidFill>
                  <a:ln w="3175">
                    <a:solidFill>
                      <a:schemeClr val="tx1"/>
                    </a:solidFill>
                    <a:round/>
                    <a:headEnd/>
                    <a:tailEnd/>
                  </a:ln>
                </p:spPr>
                <p:txBody>
                  <a:bodyPr/>
                  <a:lstStyle/>
                  <a:p>
                    <a:endParaRPr lang="nl-NL"/>
                  </a:p>
                </p:txBody>
              </p:sp>
            </p:grpSp>
            <p:grpSp>
              <p:nvGrpSpPr>
                <p:cNvPr id="6183" name="Group 68"/>
                <p:cNvGrpSpPr>
                  <a:grpSpLocks noChangeAspect="1"/>
                </p:cNvGrpSpPr>
                <p:nvPr/>
              </p:nvGrpSpPr>
              <p:grpSpPr bwMode="auto">
                <a:xfrm>
                  <a:off x="5569" y="2251"/>
                  <a:ext cx="379" cy="407"/>
                  <a:chOff x="4908" y="843"/>
                  <a:chExt cx="353" cy="386"/>
                </a:xfrm>
              </p:grpSpPr>
              <p:sp>
                <p:nvSpPr>
                  <p:cNvPr id="6184" name="Freeform 69"/>
                  <p:cNvSpPr>
                    <a:spLocks noChangeAspect="1"/>
                  </p:cNvSpPr>
                  <p:nvPr/>
                </p:nvSpPr>
                <p:spPr bwMode="auto">
                  <a:xfrm>
                    <a:off x="4908" y="843"/>
                    <a:ext cx="348" cy="150"/>
                  </a:xfrm>
                  <a:custGeom>
                    <a:avLst/>
                    <a:gdLst>
                      <a:gd name="T0" fmla="*/ 0 w 335"/>
                      <a:gd name="T1" fmla="*/ 150 h 150"/>
                      <a:gd name="T2" fmla="*/ 122 w 335"/>
                      <a:gd name="T3" fmla="*/ 2 h 150"/>
                      <a:gd name="T4" fmla="*/ 406 w 335"/>
                      <a:gd name="T5" fmla="*/ 0 h 150"/>
                      <a:gd name="T6" fmla="*/ 282 w 335"/>
                      <a:gd name="T7" fmla="*/ 149 h 150"/>
                      <a:gd name="T8" fmla="*/ 0 w 335"/>
                      <a:gd name="T9" fmla="*/ 150 h 150"/>
                      <a:gd name="T10" fmla="*/ 0 60000 65536"/>
                      <a:gd name="T11" fmla="*/ 0 60000 65536"/>
                      <a:gd name="T12" fmla="*/ 0 60000 65536"/>
                      <a:gd name="T13" fmla="*/ 0 60000 65536"/>
                      <a:gd name="T14" fmla="*/ 0 60000 65536"/>
                      <a:gd name="T15" fmla="*/ 0 w 335"/>
                      <a:gd name="T16" fmla="*/ 0 h 150"/>
                      <a:gd name="T17" fmla="*/ 335 w 335"/>
                      <a:gd name="T18" fmla="*/ 150 h 150"/>
                    </a:gdLst>
                    <a:ahLst/>
                    <a:cxnLst>
                      <a:cxn ang="T10">
                        <a:pos x="T0" y="T1"/>
                      </a:cxn>
                      <a:cxn ang="T11">
                        <a:pos x="T2" y="T3"/>
                      </a:cxn>
                      <a:cxn ang="T12">
                        <a:pos x="T4" y="T5"/>
                      </a:cxn>
                      <a:cxn ang="T13">
                        <a:pos x="T6" y="T7"/>
                      </a:cxn>
                      <a:cxn ang="T14">
                        <a:pos x="T8" y="T9"/>
                      </a:cxn>
                    </a:cxnLst>
                    <a:rect l="T15" t="T16" r="T17" b="T18"/>
                    <a:pathLst>
                      <a:path w="335" h="150">
                        <a:moveTo>
                          <a:pt x="0" y="150"/>
                        </a:moveTo>
                        <a:lnTo>
                          <a:pt x="101" y="2"/>
                        </a:lnTo>
                        <a:lnTo>
                          <a:pt x="335" y="0"/>
                        </a:lnTo>
                        <a:lnTo>
                          <a:pt x="233" y="149"/>
                        </a:lnTo>
                        <a:lnTo>
                          <a:pt x="0" y="150"/>
                        </a:lnTo>
                        <a:close/>
                      </a:path>
                    </a:pathLst>
                  </a:custGeom>
                  <a:solidFill>
                    <a:srgbClr val="FF8989"/>
                  </a:solidFill>
                  <a:ln w="3175">
                    <a:solidFill>
                      <a:schemeClr val="tx1"/>
                    </a:solidFill>
                    <a:round/>
                    <a:headEnd/>
                    <a:tailEnd/>
                  </a:ln>
                </p:spPr>
                <p:txBody>
                  <a:bodyPr/>
                  <a:lstStyle/>
                  <a:p>
                    <a:endParaRPr lang="nl-NL"/>
                  </a:p>
                </p:txBody>
              </p:sp>
              <p:sp>
                <p:nvSpPr>
                  <p:cNvPr id="6185" name="Rectangle 70"/>
                  <p:cNvSpPr>
                    <a:spLocks noChangeAspect="1" noChangeArrowheads="1"/>
                  </p:cNvSpPr>
                  <p:nvPr/>
                </p:nvSpPr>
                <p:spPr bwMode="auto">
                  <a:xfrm>
                    <a:off x="4910" y="992"/>
                    <a:ext cx="240" cy="236"/>
                  </a:xfrm>
                  <a:prstGeom prst="rect">
                    <a:avLst/>
                  </a:prstGeom>
                  <a:solidFill>
                    <a:srgbClr val="FF0000"/>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6186" name="Freeform 71"/>
                  <p:cNvSpPr>
                    <a:spLocks noChangeAspect="1"/>
                  </p:cNvSpPr>
                  <p:nvPr/>
                </p:nvSpPr>
                <p:spPr bwMode="auto">
                  <a:xfrm>
                    <a:off x="5150" y="843"/>
                    <a:ext cx="111" cy="386"/>
                  </a:xfrm>
                  <a:custGeom>
                    <a:avLst/>
                    <a:gdLst>
                      <a:gd name="T0" fmla="*/ 0 w 111"/>
                      <a:gd name="T1" fmla="*/ 147 h 386"/>
                      <a:gd name="T2" fmla="*/ 108 w 111"/>
                      <a:gd name="T3" fmla="*/ 0 h 386"/>
                      <a:gd name="T4" fmla="*/ 111 w 111"/>
                      <a:gd name="T5" fmla="*/ 200 h 386"/>
                      <a:gd name="T6" fmla="*/ 0 w 111"/>
                      <a:gd name="T7" fmla="*/ 386 h 386"/>
                      <a:gd name="T8" fmla="*/ 0 w 111"/>
                      <a:gd name="T9" fmla="*/ 147 h 386"/>
                      <a:gd name="T10" fmla="*/ 0 60000 65536"/>
                      <a:gd name="T11" fmla="*/ 0 60000 65536"/>
                      <a:gd name="T12" fmla="*/ 0 60000 65536"/>
                      <a:gd name="T13" fmla="*/ 0 60000 65536"/>
                      <a:gd name="T14" fmla="*/ 0 60000 65536"/>
                      <a:gd name="T15" fmla="*/ 0 w 111"/>
                      <a:gd name="T16" fmla="*/ 0 h 386"/>
                      <a:gd name="T17" fmla="*/ 111 w 111"/>
                      <a:gd name="T18" fmla="*/ 386 h 386"/>
                    </a:gdLst>
                    <a:ahLst/>
                    <a:cxnLst>
                      <a:cxn ang="T10">
                        <a:pos x="T0" y="T1"/>
                      </a:cxn>
                      <a:cxn ang="T11">
                        <a:pos x="T2" y="T3"/>
                      </a:cxn>
                      <a:cxn ang="T12">
                        <a:pos x="T4" y="T5"/>
                      </a:cxn>
                      <a:cxn ang="T13">
                        <a:pos x="T6" y="T7"/>
                      </a:cxn>
                      <a:cxn ang="T14">
                        <a:pos x="T8" y="T9"/>
                      </a:cxn>
                    </a:cxnLst>
                    <a:rect l="T15" t="T16" r="T17" b="T18"/>
                    <a:pathLst>
                      <a:path w="111" h="386">
                        <a:moveTo>
                          <a:pt x="0" y="147"/>
                        </a:moveTo>
                        <a:lnTo>
                          <a:pt x="108" y="0"/>
                        </a:lnTo>
                        <a:lnTo>
                          <a:pt x="111" y="200"/>
                        </a:lnTo>
                        <a:lnTo>
                          <a:pt x="0" y="386"/>
                        </a:lnTo>
                        <a:lnTo>
                          <a:pt x="0" y="147"/>
                        </a:lnTo>
                        <a:close/>
                      </a:path>
                    </a:pathLst>
                  </a:custGeom>
                  <a:solidFill>
                    <a:srgbClr val="C20000"/>
                  </a:solidFill>
                  <a:ln w="3175">
                    <a:solidFill>
                      <a:schemeClr val="tx1"/>
                    </a:solidFill>
                    <a:round/>
                    <a:headEnd/>
                    <a:tailEnd/>
                  </a:ln>
                </p:spPr>
                <p:txBody>
                  <a:bodyPr/>
                  <a:lstStyle/>
                  <a:p>
                    <a:endParaRPr lang="nl-NL"/>
                  </a:p>
                </p:txBody>
              </p:sp>
            </p:grpSp>
          </p:grpSp>
        </p:grpSp>
        <p:sp>
          <p:nvSpPr>
            <p:cNvPr id="6178" name="WordArt 72"/>
            <p:cNvSpPr>
              <a:spLocks noChangeAspect="1" noChangeArrowheads="1" noChangeShapeType="1" noTextEdit="1"/>
            </p:cNvSpPr>
            <p:nvPr/>
          </p:nvSpPr>
          <p:spPr bwMode="auto">
            <a:xfrm>
              <a:off x="1292" y="981"/>
              <a:ext cx="2677" cy="165"/>
            </a:xfrm>
            <a:prstGeom prst="rect">
              <a:avLst/>
            </a:prstGeom>
          </p:spPr>
          <p:txBody>
            <a:bodyPr wrap="none" fromWordArt="1">
              <a:prstTxWarp prst="textPlain">
                <a:avLst>
                  <a:gd name="adj" fmla="val 46472"/>
                </a:avLst>
              </a:prstTxWarp>
            </a:bodyPr>
            <a:lstStyle/>
            <a:p>
              <a:pPr algn="ctr"/>
              <a:r>
                <a:rPr lang="nl-NL" sz="2400" kern="10">
                  <a:ln w="3175">
                    <a:solidFill>
                      <a:schemeClr val="tx1"/>
                    </a:solidFill>
                    <a:round/>
                    <a:headEnd/>
                    <a:tailEnd/>
                  </a:ln>
                  <a:solidFill>
                    <a:srgbClr val="FFFFFF"/>
                  </a:solidFill>
                  <a:latin typeface="Arial Black"/>
                </a:rPr>
                <a:t>Paymentscube</a:t>
              </a:r>
            </a:p>
          </p:txBody>
        </p:sp>
        <p:sp>
          <p:nvSpPr>
            <p:cNvPr id="6179" name="WordArt 73"/>
            <p:cNvSpPr>
              <a:spLocks noChangeAspect="1" noChangeArrowheads="1" noChangeShapeType="1" noTextEdit="1"/>
            </p:cNvSpPr>
            <p:nvPr/>
          </p:nvSpPr>
          <p:spPr bwMode="auto">
            <a:xfrm>
              <a:off x="2699" y="482"/>
              <a:ext cx="771" cy="312"/>
            </a:xfrm>
            <a:prstGeom prst="rect">
              <a:avLst/>
            </a:prstGeom>
          </p:spPr>
          <p:txBody>
            <a:bodyPr wrap="none" fromWordArt="1">
              <a:prstTxWarp prst="textPlain">
                <a:avLst>
                  <a:gd name="adj" fmla="val 30690"/>
                </a:avLst>
              </a:prstTxWarp>
            </a:bodyPr>
            <a:lstStyle/>
            <a:p>
              <a:pPr algn="ctr"/>
              <a:r>
                <a:rPr lang="nl-NL" sz="2800" kern="10">
                  <a:ln w="3175">
                    <a:solidFill>
                      <a:schemeClr val="tx1"/>
                    </a:solidFill>
                    <a:round/>
                    <a:headEnd/>
                    <a:tailEnd/>
                  </a:ln>
                  <a:solidFill>
                    <a:srgbClr val="FFFFFF"/>
                  </a:solidFill>
                  <a:latin typeface="Arial Black"/>
                </a:rPr>
                <a:t>€</a:t>
              </a:r>
            </a:p>
          </p:txBody>
        </p:sp>
      </p:grpSp>
      <p:grpSp>
        <p:nvGrpSpPr>
          <p:cNvPr id="6160" name="Group 20"/>
          <p:cNvGrpSpPr>
            <a:grpSpLocks noChangeAspect="1"/>
          </p:cNvGrpSpPr>
          <p:nvPr/>
        </p:nvGrpSpPr>
        <p:grpSpPr bwMode="auto">
          <a:xfrm>
            <a:off x="2347913" y="2019300"/>
            <a:ext cx="5646737" cy="2724150"/>
            <a:chOff x="793" y="981"/>
            <a:chExt cx="4443" cy="2144"/>
          </a:xfrm>
        </p:grpSpPr>
        <p:sp>
          <p:nvSpPr>
            <p:cNvPr id="6173" name="Freeform 21"/>
            <p:cNvSpPr>
              <a:spLocks noChangeAspect="1"/>
            </p:cNvSpPr>
            <p:nvPr/>
          </p:nvSpPr>
          <p:spPr bwMode="auto">
            <a:xfrm>
              <a:off x="4010" y="981"/>
              <a:ext cx="1226" cy="2144"/>
            </a:xfrm>
            <a:custGeom>
              <a:avLst/>
              <a:gdLst>
                <a:gd name="T0" fmla="*/ 3 w 1226"/>
                <a:gd name="T1" fmla="*/ 1199 h 2144"/>
                <a:gd name="T2" fmla="*/ 1226 w 1226"/>
                <a:gd name="T3" fmla="*/ 0 h 2144"/>
                <a:gd name="T4" fmla="*/ 1224 w 1226"/>
                <a:gd name="T5" fmla="*/ 724 h 2144"/>
                <a:gd name="T6" fmla="*/ 0 w 1226"/>
                <a:gd name="T7" fmla="*/ 2144 h 2144"/>
                <a:gd name="T8" fmla="*/ 3 w 1226"/>
                <a:gd name="T9" fmla="*/ 1199 h 2144"/>
                <a:gd name="T10" fmla="*/ 0 60000 65536"/>
                <a:gd name="T11" fmla="*/ 0 60000 65536"/>
                <a:gd name="T12" fmla="*/ 0 60000 65536"/>
                <a:gd name="T13" fmla="*/ 0 60000 65536"/>
                <a:gd name="T14" fmla="*/ 0 60000 65536"/>
                <a:gd name="T15" fmla="*/ 0 w 1226"/>
                <a:gd name="T16" fmla="*/ 0 h 2144"/>
                <a:gd name="T17" fmla="*/ 1226 w 1226"/>
                <a:gd name="T18" fmla="*/ 2144 h 2144"/>
              </a:gdLst>
              <a:ahLst/>
              <a:cxnLst>
                <a:cxn ang="T10">
                  <a:pos x="T0" y="T1"/>
                </a:cxn>
                <a:cxn ang="T11">
                  <a:pos x="T2" y="T3"/>
                </a:cxn>
                <a:cxn ang="T12">
                  <a:pos x="T4" y="T5"/>
                </a:cxn>
                <a:cxn ang="T13">
                  <a:pos x="T6" y="T7"/>
                </a:cxn>
                <a:cxn ang="T14">
                  <a:pos x="T8" y="T9"/>
                </a:cxn>
              </a:cxnLst>
              <a:rect l="T15" t="T16" r="T17" b="T18"/>
              <a:pathLst>
                <a:path w="1226" h="2144">
                  <a:moveTo>
                    <a:pt x="3" y="1199"/>
                  </a:moveTo>
                  <a:lnTo>
                    <a:pt x="1226" y="0"/>
                  </a:lnTo>
                  <a:lnTo>
                    <a:pt x="1224" y="724"/>
                  </a:lnTo>
                  <a:lnTo>
                    <a:pt x="0" y="2144"/>
                  </a:lnTo>
                  <a:lnTo>
                    <a:pt x="3" y="1199"/>
                  </a:lnTo>
                  <a:close/>
                </a:path>
              </a:pathLst>
            </a:custGeom>
            <a:solidFill>
              <a:srgbClr val="0000AC"/>
            </a:solidFill>
            <a:ln w="6350">
              <a:solidFill>
                <a:schemeClr val="tx1"/>
              </a:solidFill>
              <a:round/>
              <a:headEnd/>
              <a:tailEnd/>
            </a:ln>
          </p:spPr>
          <p:txBody>
            <a:bodyPr/>
            <a:lstStyle/>
            <a:p>
              <a:endParaRPr lang="nl-NL"/>
            </a:p>
          </p:txBody>
        </p:sp>
        <p:grpSp>
          <p:nvGrpSpPr>
            <p:cNvPr id="6174" name="Group 22"/>
            <p:cNvGrpSpPr>
              <a:grpSpLocks noChangeAspect="1"/>
            </p:cNvGrpSpPr>
            <p:nvPr/>
          </p:nvGrpSpPr>
          <p:grpSpPr bwMode="auto">
            <a:xfrm>
              <a:off x="793" y="2181"/>
              <a:ext cx="3220" cy="928"/>
              <a:chOff x="793" y="2181"/>
              <a:chExt cx="3220" cy="928"/>
            </a:xfrm>
          </p:grpSpPr>
          <p:sp>
            <p:nvSpPr>
              <p:cNvPr id="6175" name="Rectangle 23"/>
              <p:cNvSpPr>
                <a:spLocks noChangeAspect="1" noChangeArrowheads="1"/>
              </p:cNvSpPr>
              <p:nvPr/>
            </p:nvSpPr>
            <p:spPr bwMode="auto">
              <a:xfrm>
                <a:off x="793" y="2181"/>
                <a:ext cx="3220" cy="928"/>
              </a:xfrm>
              <a:prstGeom prst="rect">
                <a:avLst/>
              </a:prstGeom>
              <a:solidFill>
                <a:srgbClr val="0000FF"/>
              </a:solidFill>
              <a:ln w="6350">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6176" name="WordArt 24"/>
              <p:cNvSpPr>
                <a:spLocks noChangeAspect="1" noChangeArrowheads="1" noChangeShapeType="1" noTextEdit="1"/>
              </p:cNvSpPr>
              <p:nvPr/>
            </p:nvSpPr>
            <p:spPr bwMode="auto">
              <a:xfrm>
                <a:off x="882" y="2556"/>
                <a:ext cx="3041" cy="17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l-NL" sz="2400" kern="10">
                    <a:solidFill>
                      <a:srgbClr val="CCFFCC"/>
                    </a:solidFill>
                    <a:effectLst>
                      <a:outerShdw dist="45791" dir="3378596" algn="ctr" rotWithShape="0">
                        <a:srgbClr val="4D4D4D">
                          <a:alpha val="79999"/>
                        </a:srgbClr>
                      </a:outerShdw>
                    </a:effectLst>
                    <a:latin typeface="Arial Black"/>
                  </a:rPr>
                  <a:t>Large value Payments</a:t>
                </a:r>
              </a:p>
            </p:txBody>
          </p:sp>
        </p:grpSp>
      </p:grpSp>
      <p:grpSp>
        <p:nvGrpSpPr>
          <p:cNvPr id="6161" name="Group 116"/>
          <p:cNvGrpSpPr>
            <a:grpSpLocks/>
          </p:cNvGrpSpPr>
          <p:nvPr/>
        </p:nvGrpSpPr>
        <p:grpSpPr bwMode="auto">
          <a:xfrm>
            <a:off x="3779838" y="750888"/>
            <a:ext cx="2862262" cy="1235075"/>
            <a:chOff x="2600" y="512"/>
            <a:chExt cx="1611" cy="748"/>
          </a:xfrm>
        </p:grpSpPr>
        <p:sp>
          <p:nvSpPr>
            <p:cNvPr id="6169" name="Freeform 83"/>
            <p:cNvSpPr>
              <a:spLocks noChangeAspect="1"/>
            </p:cNvSpPr>
            <p:nvPr/>
          </p:nvSpPr>
          <p:spPr bwMode="auto">
            <a:xfrm>
              <a:off x="3651" y="512"/>
              <a:ext cx="560" cy="748"/>
            </a:xfrm>
            <a:custGeom>
              <a:avLst/>
              <a:gdLst>
                <a:gd name="T0" fmla="*/ 0 w 560"/>
                <a:gd name="T1" fmla="*/ 367 h 748"/>
                <a:gd name="T2" fmla="*/ 560 w 560"/>
                <a:gd name="T3" fmla="*/ 0 h 748"/>
                <a:gd name="T4" fmla="*/ 560 w 560"/>
                <a:gd name="T5" fmla="*/ 339 h 748"/>
                <a:gd name="T6" fmla="*/ 1 w 560"/>
                <a:gd name="T7" fmla="*/ 748 h 748"/>
                <a:gd name="T8" fmla="*/ 0 w 560"/>
                <a:gd name="T9" fmla="*/ 367 h 748"/>
                <a:gd name="T10" fmla="*/ 0 60000 65536"/>
                <a:gd name="T11" fmla="*/ 0 60000 65536"/>
                <a:gd name="T12" fmla="*/ 0 60000 65536"/>
                <a:gd name="T13" fmla="*/ 0 60000 65536"/>
                <a:gd name="T14" fmla="*/ 0 60000 65536"/>
                <a:gd name="T15" fmla="*/ 0 w 560"/>
                <a:gd name="T16" fmla="*/ 0 h 748"/>
                <a:gd name="T17" fmla="*/ 560 w 560"/>
                <a:gd name="T18" fmla="*/ 748 h 748"/>
              </a:gdLst>
              <a:ahLst/>
              <a:cxnLst>
                <a:cxn ang="T10">
                  <a:pos x="T0" y="T1"/>
                </a:cxn>
                <a:cxn ang="T11">
                  <a:pos x="T2" y="T3"/>
                </a:cxn>
                <a:cxn ang="T12">
                  <a:pos x="T4" y="T5"/>
                </a:cxn>
                <a:cxn ang="T13">
                  <a:pos x="T6" y="T7"/>
                </a:cxn>
                <a:cxn ang="T14">
                  <a:pos x="T8" y="T9"/>
                </a:cxn>
              </a:cxnLst>
              <a:rect l="T15" t="T16" r="T17" b="T18"/>
              <a:pathLst>
                <a:path w="560" h="748">
                  <a:moveTo>
                    <a:pt x="0" y="367"/>
                  </a:moveTo>
                  <a:lnTo>
                    <a:pt x="560" y="0"/>
                  </a:lnTo>
                  <a:lnTo>
                    <a:pt x="560" y="339"/>
                  </a:lnTo>
                  <a:lnTo>
                    <a:pt x="1" y="748"/>
                  </a:lnTo>
                  <a:lnTo>
                    <a:pt x="0" y="367"/>
                  </a:lnTo>
                  <a:close/>
                </a:path>
              </a:pathLst>
            </a:custGeom>
            <a:solidFill>
              <a:srgbClr val="A64DFF"/>
            </a:solidFill>
            <a:ln w="3175">
              <a:solidFill>
                <a:schemeClr val="tx1"/>
              </a:solidFill>
              <a:round/>
              <a:headEnd/>
              <a:tailEnd/>
            </a:ln>
          </p:spPr>
          <p:txBody>
            <a:bodyPr/>
            <a:lstStyle/>
            <a:p>
              <a:endParaRPr lang="nl-NL"/>
            </a:p>
          </p:txBody>
        </p:sp>
        <p:sp>
          <p:nvSpPr>
            <p:cNvPr id="6170" name="Rectangle 85"/>
            <p:cNvSpPr>
              <a:spLocks noChangeAspect="1" noChangeArrowheads="1"/>
            </p:cNvSpPr>
            <p:nvPr/>
          </p:nvSpPr>
          <p:spPr bwMode="auto">
            <a:xfrm>
              <a:off x="2600" y="878"/>
              <a:ext cx="1051" cy="381"/>
            </a:xfrm>
            <a:prstGeom prst="rect">
              <a:avLst/>
            </a:prstGeom>
            <a:solidFill>
              <a:srgbClr val="CC99FF"/>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6171" name="WordArt 86"/>
            <p:cNvSpPr>
              <a:spLocks noChangeAspect="1" noChangeArrowheads="1" noChangeShapeType="1" noTextEdit="1"/>
            </p:cNvSpPr>
            <p:nvPr/>
          </p:nvSpPr>
          <p:spPr bwMode="auto">
            <a:xfrm>
              <a:off x="2685" y="935"/>
              <a:ext cx="882" cy="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l-NL" sz="1000" kern="10">
                  <a:solidFill>
                    <a:srgbClr val="CCFFCC"/>
                  </a:solidFill>
                  <a:effectLst>
                    <a:outerShdw dist="45791" dir="3378596" algn="ctr" rotWithShape="0">
                      <a:srgbClr val="4D4D4D">
                        <a:alpha val="79999"/>
                      </a:srgbClr>
                    </a:outerShdw>
                  </a:effectLst>
                  <a:latin typeface="Arial Black"/>
                </a:rPr>
                <a:t>Derivatives clearing</a:t>
              </a:r>
            </a:p>
          </p:txBody>
        </p:sp>
        <p:sp>
          <p:nvSpPr>
            <p:cNvPr id="6172" name="Freeform 82"/>
            <p:cNvSpPr>
              <a:spLocks noChangeAspect="1"/>
            </p:cNvSpPr>
            <p:nvPr/>
          </p:nvSpPr>
          <p:spPr bwMode="auto">
            <a:xfrm>
              <a:off x="2601" y="513"/>
              <a:ext cx="1608" cy="366"/>
            </a:xfrm>
            <a:custGeom>
              <a:avLst/>
              <a:gdLst>
                <a:gd name="T0" fmla="*/ 0 w 1608"/>
                <a:gd name="T1" fmla="*/ 366 h 366"/>
                <a:gd name="T2" fmla="*/ 590 w 1608"/>
                <a:gd name="T3" fmla="*/ 0 h 366"/>
                <a:gd name="T4" fmla="*/ 1608 w 1608"/>
                <a:gd name="T5" fmla="*/ 0 h 366"/>
                <a:gd name="T6" fmla="*/ 1050 w 1608"/>
                <a:gd name="T7" fmla="*/ 365 h 366"/>
                <a:gd name="T8" fmla="*/ 0 w 1608"/>
                <a:gd name="T9" fmla="*/ 366 h 366"/>
                <a:gd name="T10" fmla="*/ 0 60000 65536"/>
                <a:gd name="T11" fmla="*/ 0 60000 65536"/>
                <a:gd name="T12" fmla="*/ 0 60000 65536"/>
                <a:gd name="T13" fmla="*/ 0 60000 65536"/>
                <a:gd name="T14" fmla="*/ 0 60000 65536"/>
                <a:gd name="T15" fmla="*/ 0 w 1608"/>
                <a:gd name="T16" fmla="*/ 0 h 366"/>
                <a:gd name="T17" fmla="*/ 1608 w 1608"/>
                <a:gd name="T18" fmla="*/ 366 h 366"/>
              </a:gdLst>
              <a:ahLst/>
              <a:cxnLst>
                <a:cxn ang="T10">
                  <a:pos x="T0" y="T1"/>
                </a:cxn>
                <a:cxn ang="T11">
                  <a:pos x="T2" y="T3"/>
                </a:cxn>
                <a:cxn ang="T12">
                  <a:pos x="T4" y="T5"/>
                </a:cxn>
                <a:cxn ang="T13">
                  <a:pos x="T6" y="T7"/>
                </a:cxn>
                <a:cxn ang="T14">
                  <a:pos x="T8" y="T9"/>
                </a:cxn>
              </a:cxnLst>
              <a:rect l="T15" t="T16" r="T17" b="T18"/>
              <a:pathLst>
                <a:path w="1608" h="366">
                  <a:moveTo>
                    <a:pt x="0" y="366"/>
                  </a:moveTo>
                  <a:lnTo>
                    <a:pt x="590" y="0"/>
                  </a:lnTo>
                  <a:lnTo>
                    <a:pt x="1608" y="0"/>
                  </a:lnTo>
                  <a:lnTo>
                    <a:pt x="1050" y="365"/>
                  </a:lnTo>
                  <a:lnTo>
                    <a:pt x="0" y="366"/>
                  </a:lnTo>
                  <a:close/>
                </a:path>
              </a:pathLst>
            </a:custGeom>
            <a:solidFill>
              <a:srgbClr val="ECD9FF"/>
            </a:solidFill>
            <a:ln w="3175">
              <a:solidFill>
                <a:schemeClr val="tx1"/>
              </a:solidFill>
              <a:round/>
              <a:headEnd/>
              <a:tailEnd/>
            </a:ln>
          </p:spPr>
          <p:txBody>
            <a:bodyPr/>
            <a:lstStyle/>
            <a:p>
              <a:endParaRPr lang="nl-NL"/>
            </a:p>
          </p:txBody>
        </p:sp>
      </p:grpSp>
      <p:grpSp>
        <p:nvGrpSpPr>
          <p:cNvPr id="6162" name="Group 114"/>
          <p:cNvGrpSpPr>
            <a:grpSpLocks/>
          </p:cNvGrpSpPr>
          <p:nvPr/>
        </p:nvGrpSpPr>
        <p:grpSpPr bwMode="auto">
          <a:xfrm>
            <a:off x="2339975" y="3857625"/>
            <a:ext cx="5651500" cy="2757488"/>
            <a:chOff x="1474" y="2430"/>
            <a:chExt cx="3560" cy="1737"/>
          </a:xfrm>
        </p:grpSpPr>
        <p:sp>
          <p:nvSpPr>
            <p:cNvPr id="6165" name="Freeform 108"/>
            <p:cNvSpPr>
              <a:spLocks noChangeAspect="1"/>
            </p:cNvSpPr>
            <p:nvPr/>
          </p:nvSpPr>
          <p:spPr bwMode="auto">
            <a:xfrm>
              <a:off x="4052" y="2430"/>
              <a:ext cx="982" cy="1737"/>
            </a:xfrm>
            <a:custGeom>
              <a:avLst/>
              <a:gdLst>
                <a:gd name="T0" fmla="*/ 1 w 982"/>
                <a:gd name="T1" fmla="*/ 1284 h 1737"/>
                <a:gd name="T2" fmla="*/ 981 w 982"/>
                <a:gd name="T3" fmla="*/ 0 h 1737"/>
                <a:gd name="T4" fmla="*/ 982 w 982"/>
                <a:gd name="T5" fmla="*/ 377 h 1737"/>
                <a:gd name="T6" fmla="*/ 0 w 982"/>
                <a:gd name="T7" fmla="*/ 1737 h 1737"/>
                <a:gd name="T8" fmla="*/ 1 w 982"/>
                <a:gd name="T9" fmla="*/ 1284 h 1737"/>
                <a:gd name="T10" fmla="*/ 0 60000 65536"/>
                <a:gd name="T11" fmla="*/ 0 60000 65536"/>
                <a:gd name="T12" fmla="*/ 0 60000 65536"/>
                <a:gd name="T13" fmla="*/ 0 60000 65536"/>
                <a:gd name="T14" fmla="*/ 0 60000 65536"/>
                <a:gd name="T15" fmla="*/ 0 w 982"/>
                <a:gd name="T16" fmla="*/ 0 h 1737"/>
                <a:gd name="T17" fmla="*/ 982 w 982"/>
                <a:gd name="T18" fmla="*/ 1737 h 1737"/>
              </a:gdLst>
              <a:ahLst/>
              <a:cxnLst>
                <a:cxn ang="T10">
                  <a:pos x="T0" y="T1"/>
                </a:cxn>
                <a:cxn ang="T11">
                  <a:pos x="T2" y="T3"/>
                </a:cxn>
                <a:cxn ang="T12">
                  <a:pos x="T4" y="T5"/>
                </a:cxn>
                <a:cxn ang="T13">
                  <a:pos x="T6" y="T7"/>
                </a:cxn>
                <a:cxn ang="T14">
                  <a:pos x="T8" y="T9"/>
                </a:cxn>
              </a:cxnLst>
              <a:rect l="T15" t="T16" r="T17" b="T18"/>
              <a:pathLst>
                <a:path w="982" h="1737">
                  <a:moveTo>
                    <a:pt x="1" y="1284"/>
                  </a:moveTo>
                  <a:lnTo>
                    <a:pt x="981" y="0"/>
                  </a:lnTo>
                  <a:lnTo>
                    <a:pt x="982" y="377"/>
                  </a:lnTo>
                  <a:lnTo>
                    <a:pt x="0" y="1737"/>
                  </a:lnTo>
                  <a:lnTo>
                    <a:pt x="1" y="1284"/>
                  </a:lnTo>
                  <a:close/>
                </a:path>
              </a:pathLst>
            </a:custGeom>
            <a:solidFill>
              <a:srgbClr val="949494"/>
            </a:solidFill>
            <a:ln w="3175">
              <a:solidFill>
                <a:schemeClr val="tx1"/>
              </a:solidFill>
              <a:round/>
              <a:headEnd/>
              <a:tailEnd/>
            </a:ln>
          </p:spPr>
          <p:txBody>
            <a:bodyPr/>
            <a:lstStyle/>
            <a:p>
              <a:endParaRPr lang="nl-NL"/>
            </a:p>
          </p:txBody>
        </p:sp>
        <p:grpSp>
          <p:nvGrpSpPr>
            <p:cNvPr id="6166" name="Group 112"/>
            <p:cNvGrpSpPr>
              <a:grpSpLocks/>
            </p:cNvGrpSpPr>
            <p:nvPr/>
          </p:nvGrpSpPr>
          <p:grpSpPr bwMode="auto">
            <a:xfrm>
              <a:off x="1474" y="3713"/>
              <a:ext cx="2576" cy="454"/>
              <a:chOff x="1474" y="3713"/>
              <a:chExt cx="2576" cy="454"/>
            </a:xfrm>
          </p:grpSpPr>
          <p:sp>
            <p:nvSpPr>
              <p:cNvPr id="6167" name="Rectangle 110"/>
              <p:cNvSpPr>
                <a:spLocks noChangeAspect="1" noChangeArrowheads="1"/>
              </p:cNvSpPr>
              <p:nvPr/>
            </p:nvSpPr>
            <p:spPr bwMode="auto">
              <a:xfrm>
                <a:off x="1474" y="3713"/>
                <a:ext cx="2576" cy="454"/>
              </a:xfrm>
              <a:prstGeom prst="rect">
                <a:avLst/>
              </a:prstGeom>
              <a:solidFill>
                <a:srgbClr val="C0C0C0"/>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6168" name="WordArt 111"/>
              <p:cNvSpPr>
                <a:spLocks noChangeAspect="1" noChangeArrowheads="1" noChangeShapeType="1" noTextEdit="1"/>
              </p:cNvSpPr>
              <p:nvPr/>
            </p:nvSpPr>
            <p:spPr bwMode="auto">
              <a:xfrm>
                <a:off x="2466" y="3884"/>
                <a:ext cx="591" cy="1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l-NL" sz="2400" kern="10">
                    <a:effectLst>
                      <a:outerShdw dist="45791" dir="3378596" algn="ctr" rotWithShape="0">
                        <a:srgbClr val="4D4D4D">
                          <a:alpha val="79999"/>
                        </a:srgbClr>
                      </a:outerShdw>
                    </a:effectLst>
                    <a:latin typeface="Arial Black"/>
                  </a:rPr>
                  <a:t>Cash</a:t>
                </a:r>
              </a:p>
            </p:txBody>
          </p:sp>
        </p:grpSp>
      </p:grpSp>
      <p:sp>
        <p:nvSpPr>
          <p:cNvPr id="2" name="Tijdelijke aanduiding voor dianummer 1"/>
          <p:cNvSpPr txBox="1">
            <a:spLocks noGrp="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1DAB829B-E74B-4D7B-8173-611BE047A1D2}" type="slidenum">
              <a:rPr lang="en-US" sz="1200">
                <a:solidFill>
                  <a:srgbClr val="CC9933"/>
                </a:solidFill>
                <a:latin typeface="+mn-lt"/>
              </a:rPr>
              <a:pPr algn="r">
                <a:buClr>
                  <a:srgbClr val="000000"/>
                </a:buClr>
                <a:buSzPct val="100000"/>
                <a:buFont typeface="Times New Roman" pitchFamily="18" charset="0"/>
                <a:buNone/>
                <a:tabLst>
                  <a:tab pos="723900" algn="l"/>
                </a:tabLst>
                <a:defRPr/>
              </a:pPr>
              <a:t>3</a:t>
            </a:fld>
            <a:endParaRPr lang="en-US" sz="1200">
              <a:solidFill>
                <a:srgbClr val="CC9933"/>
              </a:solidFill>
              <a:latin typeface="+mn-lt"/>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pPr algn="l"/>
            <a:r>
              <a:rPr lang="en-US" dirty="0" smtClean="0">
                <a:solidFill>
                  <a:srgbClr val="3366FF"/>
                </a:solidFill>
              </a:rPr>
              <a:t>TARGET2: Quiz 3/5</a:t>
            </a:r>
            <a:endParaRPr lang="nl-NL" dirty="0" smtClean="0">
              <a:solidFill>
                <a:srgbClr val="3366FF"/>
              </a:solidFill>
            </a:endParaRPr>
          </a:p>
        </p:txBody>
      </p:sp>
      <p:sp>
        <p:nvSpPr>
          <p:cNvPr id="3" name="Tijdelijke aanduiding voor inhoud 2"/>
          <p:cNvSpPr>
            <a:spLocks noGrp="1"/>
          </p:cNvSpPr>
          <p:nvPr>
            <p:ph idx="1"/>
          </p:nvPr>
        </p:nvSpPr>
        <p:spPr/>
        <p:txBody>
          <a:bodyPr/>
          <a:lstStyle/>
          <a:p>
            <a:pPr>
              <a:spcBef>
                <a:spcPts val="450"/>
              </a:spcBef>
              <a:buClr>
                <a:srgbClr val="000000"/>
              </a:buClr>
              <a:buSzPct val="100000"/>
              <a:buNone/>
            </a:pPr>
            <a:r>
              <a:rPr lang="en-GB" sz="2400" dirty="0">
                <a:solidFill>
                  <a:srgbClr val="003366"/>
                </a:solidFill>
              </a:rPr>
              <a:t>TRUE or FALSE:</a:t>
            </a:r>
          </a:p>
          <a:p>
            <a:pPr marL="0" indent="0" algn="ctr">
              <a:buFontTx/>
              <a:buNone/>
            </a:pPr>
            <a:endParaRPr lang="en-GB" sz="2400" b="1" dirty="0" smtClean="0"/>
          </a:p>
          <a:p>
            <a:pPr marL="457200" indent="-457200">
              <a:buFont typeface="+mj-lt"/>
              <a:buAutoNum type="arabicPeriod" startAt="10"/>
            </a:pPr>
            <a:r>
              <a:rPr lang="en-GB" sz="2400" dirty="0" smtClean="0"/>
              <a:t>TARGET2 is always operational on 2 sites </a:t>
            </a:r>
          </a:p>
          <a:p>
            <a:pPr marL="742950" indent="-742950">
              <a:buFont typeface="+mj-lt"/>
              <a:buAutoNum type="arabicPeriod" startAt="10"/>
            </a:pPr>
            <a:endParaRPr lang="en-GB" sz="2400" dirty="0" smtClean="0"/>
          </a:p>
          <a:p>
            <a:pPr marL="457200" indent="-457200">
              <a:buFont typeface="+mj-lt"/>
              <a:buAutoNum type="arabicPeriod" startAt="10"/>
            </a:pPr>
            <a:r>
              <a:rPr lang="en-GB" sz="2400" dirty="0" smtClean="0"/>
              <a:t>TARGET2 is operational 24/5</a:t>
            </a:r>
          </a:p>
          <a:p>
            <a:pPr marL="457200" indent="-457200">
              <a:buFont typeface="+mj-lt"/>
              <a:buAutoNum type="arabicPeriod" startAt="10"/>
            </a:pPr>
            <a:endParaRPr lang="en-GB" sz="2400" dirty="0" smtClean="0"/>
          </a:p>
          <a:p>
            <a:pPr marL="457200" indent="-457200">
              <a:buFont typeface="+mj-lt"/>
              <a:buAutoNum type="arabicPeriod" startAt="10"/>
            </a:pPr>
            <a:r>
              <a:rPr lang="en-GB" sz="2400" dirty="0" smtClean="0"/>
              <a:t>Each and every NCB in the EEA is obliged to use TARGET2 for making Euro payments</a:t>
            </a:r>
          </a:p>
          <a:p>
            <a:pPr marL="457200" indent="-457200">
              <a:buFont typeface="+mj-lt"/>
              <a:buAutoNum type="arabicPeriod" startAt="10"/>
            </a:pPr>
            <a:endParaRPr lang="en-GB" sz="2400" dirty="0" smtClean="0"/>
          </a:p>
          <a:p>
            <a:pPr marL="457200" indent="-457200">
              <a:buFont typeface="+mj-lt"/>
              <a:buAutoNum type="arabicPeriod" startAt="10"/>
            </a:pPr>
            <a:endParaRPr lang="en-GB" sz="2400" dirty="0" smtClean="0"/>
          </a:p>
        </p:txBody>
      </p:sp>
    </p:spTree>
    <p:extLst>
      <p:ext uri="{BB962C8B-B14F-4D97-AF65-F5344CB8AC3E}">
        <p14:creationId xmlns:p14="http://schemas.microsoft.com/office/powerpoint/2010/main" val="269123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pPr algn="l"/>
            <a:r>
              <a:rPr lang="en-US" dirty="0" smtClean="0">
                <a:solidFill>
                  <a:srgbClr val="3366FF"/>
                </a:solidFill>
              </a:rPr>
              <a:t>TARGET2: Quiz 4/5</a:t>
            </a:r>
            <a:endParaRPr lang="nl-NL" dirty="0" smtClean="0">
              <a:solidFill>
                <a:srgbClr val="3366FF"/>
              </a:solidFill>
            </a:endParaRPr>
          </a:p>
        </p:txBody>
      </p:sp>
      <p:sp>
        <p:nvSpPr>
          <p:cNvPr id="3" name="Tijdelijke aanduiding voor inhoud 2"/>
          <p:cNvSpPr>
            <a:spLocks noGrp="1"/>
          </p:cNvSpPr>
          <p:nvPr>
            <p:ph idx="1"/>
          </p:nvPr>
        </p:nvSpPr>
        <p:spPr/>
        <p:txBody>
          <a:bodyPr/>
          <a:lstStyle/>
          <a:p>
            <a:pPr>
              <a:spcBef>
                <a:spcPts val="450"/>
              </a:spcBef>
              <a:buClr>
                <a:srgbClr val="000000"/>
              </a:buClr>
              <a:buSzPct val="100000"/>
              <a:buNone/>
            </a:pPr>
            <a:r>
              <a:rPr lang="en-GB" sz="2400" dirty="0">
                <a:solidFill>
                  <a:srgbClr val="003366"/>
                </a:solidFill>
              </a:rPr>
              <a:t>TRUE or FALSE:</a:t>
            </a:r>
          </a:p>
          <a:p>
            <a:pPr marL="0" indent="0" algn="ctr">
              <a:buFontTx/>
              <a:buNone/>
            </a:pPr>
            <a:endParaRPr lang="nl-NL" sz="2400" dirty="0" smtClean="0"/>
          </a:p>
          <a:p>
            <a:pPr marL="457200" indent="-457200">
              <a:buFont typeface="+mj-lt"/>
              <a:buAutoNum type="arabicPeriod" startAt="13"/>
            </a:pPr>
            <a:r>
              <a:rPr lang="en-GB" sz="2400" dirty="0" smtClean="0"/>
              <a:t>All NCBs have access to the details of payments of each and every individual payment-order</a:t>
            </a:r>
          </a:p>
          <a:p>
            <a:pPr marL="457200" indent="-457200">
              <a:buFont typeface="+mj-lt"/>
              <a:buAutoNum type="arabicPeriod" startAt="13"/>
            </a:pPr>
            <a:endParaRPr lang="en-GB" sz="2400" dirty="0" smtClean="0"/>
          </a:p>
          <a:p>
            <a:pPr marL="457200" indent="-457200">
              <a:buFont typeface="+mj-lt"/>
              <a:buAutoNum type="arabicPeriod" startAt="13"/>
            </a:pPr>
            <a:r>
              <a:rPr lang="en-GB" sz="2400" dirty="0" smtClean="0"/>
              <a:t>Liquidity pooling is a must for banks who operate in more than one Euro-country</a:t>
            </a:r>
          </a:p>
          <a:p>
            <a:pPr marL="457200" indent="-457200">
              <a:buFont typeface="+mj-lt"/>
              <a:buAutoNum type="arabicPeriod" startAt="13"/>
            </a:pPr>
            <a:endParaRPr lang="en-GB" sz="2400" dirty="0" smtClean="0"/>
          </a:p>
          <a:p>
            <a:pPr marL="457200" indent="-457200">
              <a:buFont typeface="+mj-lt"/>
              <a:buAutoNum type="arabicPeriod" startAt="13"/>
            </a:pPr>
            <a:endParaRPr lang="nl-NL" sz="2400" dirty="0"/>
          </a:p>
          <a:p>
            <a:pPr marL="0" indent="0">
              <a:buNone/>
            </a:pPr>
            <a:endParaRPr lang="nl-NL" sz="2400" dirty="0"/>
          </a:p>
          <a:p>
            <a:pPr marL="0" indent="0" algn="ctr">
              <a:buFontTx/>
              <a:buNone/>
            </a:pPr>
            <a:endParaRPr lang="nl-NL" sz="2400" dirty="0" smtClean="0"/>
          </a:p>
        </p:txBody>
      </p:sp>
    </p:spTree>
    <p:extLst>
      <p:ext uri="{BB962C8B-B14F-4D97-AF65-F5344CB8AC3E}">
        <p14:creationId xmlns:p14="http://schemas.microsoft.com/office/powerpoint/2010/main" val="21244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heel(1)">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C40B62A6-DCF2-4C19-8050-CD539448FD56}" type="slidenum">
              <a:rPr lang="en-US" sz="1200">
                <a:solidFill>
                  <a:srgbClr val="CC9933"/>
                </a:solidFill>
                <a:latin typeface="+mn-lt"/>
              </a:rPr>
              <a:pPr algn="r">
                <a:buClr>
                  <a:srgbClr val="000000"/>
                </a:buClr>
                <a:buSzPct val="100000"/>
                <a:buFont typeface="Times New Roman" pitchFamily="18" charset="0"/>
                <a:buNone/>
                <a:tabLst>
                  <a:tab pos="723900" algn="l"/>
                </a:tabLst>
                <a:defRPr/>
              </a:pPr>
              <a:t>32</a:t>
            </a:fld>
            <a:endParaRPr lang="en-US" sz="1200">
              <a:solidFill>
                <a:srgbClr val="CC9933"/>
              </a:solidFill>
              <a:latin typeface="+mn-lt"/>
            </a:endParaRPr>
          </a:p>
        </p:txBody>
      </p:sp>
      <p:sp>
        <p:nvSpPr>
          <p:cNvPr id="53251" name="Slide Number Placeholder 4"/>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8118798A-FC37-4A69-9AF4-7331CB1AB6CF}"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32</a:t>
            </a:fld>
            <a:endParaRPr lang="en-US" sz="1200">
              <a:solidFill>
                <a:srgbClr val="CC9933"/>
              </a:solidFill>
              <a:latin typeface="ScalaSans"/>
              <a:cs typeface="Arial" pitchFamily="34" charset="0"/>
            </a:endParaRPr>
          </a:p>
        </p:txBody>
      </p:sp>
      <p:sp>
        <p:nvSpPr>
          <p:cNvPr id="53252" name="Rectangle 2"/>
          <p:cNvSpPr>
            <a:spLocks noGrp="1" noChangeArrowheads="1"/>
          </p:cNvSpPr>
          <p:nvPr>
            <p:ph type="title" idx="4294967295"/>
          </p:nvPr>
        </p:nvSpPr>
        <p:spPr>
          <a:xfrm>
            <a:off x="323850" y="188913"/>
            <a:ext cx="7848600" cy="852487"/>
          </a:xfrm>
        </p:spPr>
        <p:txBody>
          <a:bodyPr/>
          <a:lstStyle/>
          <a:p>
            <a:pPr algn="l" eaLnBrk="1" hangingPunct="1"/>
            <a:r>
              <a:rPr lang="en-US" dirty="0" smtClean="0">
                <a:solidFill>
                  <a:srgbClr val="3366FF"/>
                </a:solidFill>
              </a:rPr>
              <a:t>TARGET2: Quiz 5/5</a:t>
            </a:r>
            <a:endParaRPr lang="nl-NL" dirty="0" smtClean="0">
              <a:solidFill>
                <a:srgbClr val="3366FF"/>
              </a:solidFill>
            </a:endParaRPr>
          </a:p>
        </p:txBody>
      </p:sp>
      <p:sp>
        <p:nvSpPr>
          <p:cNvPr id="41989" name="Rectangle 3"/>
          <p:cNvSpPr>
            <a:spLocks noGrp="1" noChangeArrowheads="1"/>
          </p:cNvSpPr>
          <p:nvPr>
            <p:ph type="body" idx="4294967295"/>
          </p:nvPr>
        </p:nvSpPr>
        <p:spPr>
          <a:xfrm>
            <a:off x="468313" y="1628775"/>
            <a:ext cx="8002587" cy="4984750"/>
          </a:xfrm>
        </p:spPr>
        <p:txBody>
          <a:bodyPr/>
          <a:lstStyle/>
          <a:p>
            <a:pPr marL="971550" lvl="1" indent="-514350" eaLnBrk="1" hangingPunct="1">
              <a:buFont typeface="+mj-lt"/>
              <a:buAutoNum type="arabicPeriod" startAt="16"/>
            </a:pPr>
            <a:r>
              <a:rPr lang="en-GB" dirty="0" smtClean="0"/>
              <a:t>Can </a:t>
            </a:r>
            <a:r>
              <a:rPr lang="en-GB" dirty="0"/>
              <a:t>you name 4 different institutions who are allowed to operate an account in T2</a:t>
            </a:r>
            <a:r>
              <a:rPr lang="en-GB" dirty="0" smtClean="0"/>
              <a:t>?</a:t>
            </a:r>
          </a:p>
          <a:p>
            <a:pPr marL="971550" lvl="1" indent="-514350" eaLnBrk="1" hangingPunct="1">
              <a:buFont typeface="+mj-lt"/>
              <a:buAutoNum type="arabicPeriod" startAt="16"/>
            </a:pPr>
            <a:endParaRPr lang="en-GB" dirty="0"/>
          </a:p>
          <a:p>
            <a:pPr marL="971550" lvl="1" indent="-514350" eaLnBrk="1" hangingPunct="1">
              <a:buFont typeface="+mj-lt"/>
              <a:buAutoNum type="arabicPeriod" startAt="16"/>
            </a:pPr>
            <a:r>
              <a:rPr lang="en-US" dirty="0" smtClean="0"/>
              <a:t>Can you name 4 institutions who are not allowed to operate an account in T2?</a:t>
            </a:r>
          </a:p>
          <a:p>
            <a:pPr marL="971550" lvl="1" indent="-514350" eaLnBrk="1" hangingPunct="1">
              <a:buFont typeface="+mj-lt"/>
              <a:buAutoNum type="arabicPeriod" startAt="16"/>
            </a:pPr>
            <a:endParaRPr lang="en-US" dirty="0" smtClean="0"/>
          </a:p>
          <a:p>
            <a:pPr marL="971550" lvl="1" indent="-514350" eaLnBrk="1" hangingPunct="1">
              <a:buFont typeface="+mj-lt"/>
              <a:buAutoNum type="arabicPeriod" startAt="16"/>
            </a:pPr>
            <a:r>
              <a:rPr lang="en-US" dirty="0" smtClean="0"/>
              <a:t>Who is the owner of T2?</a:t>
            </a:r>
          </a:p>
          <a:p>
            <a:pPr marL="971550" lvl="1" indent="-514350" eaLnBrk="1" hangingPunct="1">
              <a:buFont typeface="+mj-lt"/>
              <a:buAutoNum type="arabicPeriod" startAt="16"/>
            </a:pPr>
            <a:endParaRPr lang="en-US" dirty="0" smtClean="0"/>
          </a:p>
          <a:p>
            <a:pPr marL="971550" lvl="1" indent="-514350" eaLnBrk="1" hangingPunct="1">
              <a:buFont typeface="+mj-lt"/>
              <a:buAutoNum type="arabicPeriod" startAt="16"/>
            </a:pPr>
            <a:r>
              <a:rPr lang="en-US" dirty="0" smtClean="0"/>
              <a:t>Who operates T2?</a:t>
            </a:r>
          </a:p>
          <a:p>
            <a:pPr marL="914400" lvl="1" indent="-457200" eaLnBrk="1" hangingPunct="1"/>
            <a:endParaRPr lang="en-US" sz="2400" dirty="0" smtClean="0"/>
          </a:p>
          <a:p>
            <a:pPr marL="914400" lvl="1" indent="-457200" eaLnBrk="1" hangingPunct="1"/>
            <a:endParaRPr lang="en-US" sz="2400" dirty="0" smtClean="0"/>
          </a:p>
        </p:txBody>
      </p:sp>
      <p:sp>
        <p:nvSpPr>
          <p:cNvPr id="53254" name="Rectangle 3"/>
          <p:cNvSpPr>
            <a:spLocks noChangeArrowheads="1"/>
          </p:cNvSpPr>
          <p:nvPr/>
        </p:nvSpPr>
        <p:spPr bwMode="auto">
          <a:xfrm>
            <a:off x="673100" y="1741488"/>
            <a:ext cx="3970338"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2900" indent="-342900" eaLnBrk="0" hangingPunct="0">
              <a:spcBef>
                <a:spcPts val="450"/>
              </a:spcBef>
              <a:buClr>
                <a:srgbClr val="000000"/>
              </a:buClr>
              <a:buSzPct val="100000"/>
              <a:buFont typeface="Times New Roman" pitchFamily="18" charset="0"/>
              <a:buChar char="•"/>
            </a:pPr>
            <a:endParaRPr lang="en-US" sz="2400" dirty="0">
              <a:solidFill>
                <a:srgbClr val="003366"/>
              </a:solidFill>
            </a:endParaRPr>
          </a:p>
        </p:txBody>
      </p:sp>
    </p:spTree>
    <p:extLst>
      <p:ext uri="{BB962C8B-B14F-4D97-AF65-F5344CB8AC3E}">
        <p14:creationId xmlns:p14="http://schemas.microsoft.com/office/powerpoint/2010/main" val="371923348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1989">
                                            <p:txEl>
                                              <p:pRg st="2" end="2"/>
                                            </p:txEl>
                                          </p:spTgt>
                                        </p:tgtEl>
                                        <p:attrNameLst>
                                          <p:attrName>style.visibility</p:attrName>
                                        </p:attrNameLst>
                                      </p:cBhvr>
                                      <p:to>
                                        <p:strVal val="visible"/>
                                      </p:to>
                                    </p:set>
                                    <p:animEffect transition="in" filter="fade">
                                      <p:cBhvr>
                                        <p:cTn id="7" dur="1000"/>
                                        <p:tgtEl>
                                          <p:spTgt spid="41989">
                                            <p:txEl>
                                              <p:pRg st="2" end="2"/>
                                            </p:txEl>
                                          </p:spTgt>
                                        </p:tgtEl>
                                      </p:cBhvr>
                                    </p:animEffect>
                                    <p:anim calcmode="lin" valueType="num">
                                      <p:cBhvr>
                                        <p:cTn id="8" dur="1000" fill="hold"/>
                                        <p:tgtEl>
                                          <p:spTgt spid="4198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198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989">
                                            <p:txEl>
                                              <p:pRg st="0" end="0"/>
                                            </p:txEl>
                                          </p:spTgt>
                                        </p:tgtEl>
                                        <p:attrNameLst>
                                          <p:attrName>style.visibility</p:attrName>
                                        </p:attrNameLst>
                                      </p:cBhvr>
                                      <p:to>
                                        <p:strVal val="visible"/>
                                      </p:to>
                                    </p:set>
                                    <p:animEffect transition="in" filter="fade">
                                      <p:cBhvr>
                                        <p:cTn id="14" dur="1000"/>
                                        <p:tgtEl>
                                          <p:spTgt spid="41989">
                                            <p:txEl>
                                              <p:pRg st="0" end="0"/>
                                            </p:txEl>
                                          </p:spTgt>
                                        </p:tgtEl>
                                      </p:cBhvr>
                                    </p:animEffect>
                                    <p:anim calcmode="lin" valueType="num">
                                      <p:cBhvr>
                                        <p:cTn id="15" dur="1000" fill="hold"/>
                                        <p:tgtEl>
                                          <p:spTgt spid="4198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19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1989">
                                            <p:txEl>
                                              <p:pRg st="4" end="4"/>
                                            </p:txEl>
                                          </p:spTgt>
                                        </p:tgtEl>
                                        <p:attrNameLst>
                                          <p:attrName>style.visibility</p:attrName>
                                        </p:attrNameLst>
                                      </p:cBhvr>
                                      <p:to>
                                        <p:strVal val="visible"/>
                                      </p:to>
                                    </p:set>
                                    <p:animEffect transition="in" filter="fade">
                                      <p:cBhvr>
                                        <p:cTn id="21" dur="1000"/>
                                        <p:tgtEl>
                                          <p:spTgt spid="41989">
                                            <p:txEl>
                                              <p:pRg st="4" end="4"/>
                                            </p:txEl>
                                          </p:spTgt>
                                        </p:tgtEl>
                                      </p:cBhvr>
                                    </p:animEffect>
                                    <p:anim calcmode="lin" valueType="num">
                                      <p:cBhvr>
                                        <p:cTn id="22" dur="1000" fill="hold"/>
                                        <p:tgtEl>
                                          <p:spTgt spid="4198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198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1989">
                                            <p:txEl>
                                              <p:pRg st="6" end="6"/>
                                            </p:txEl>
                                          </p:spTgt>
                                        </p:tgtEl>
                                        <p:attrNameLst>
                                          <p:attrName>style.visibility</p:attrName>
                                        </p:attrNameLst>
                                      </p:cBhvr>
                                      <p:to>
                                        <p:strVal val="visible"/>
                                      </p:to>
                                    </p:set>
                                    <p:animEffect transition="in" filter="fade">
                                      <p:cBhvr>
                                        <p:cTn id="28" dur="1000"/>
                                        <p:tgtEl>
                                          <p:spTgt spid="41989">
                                            <p:txEl>
                                              <p:pRg st="6" end="6"/>
                                            </p:txEl>
                                          </p:spTgt>
                                        </p:tgtEl>
                                      </p:cBhvr>
                                    </p:animEffect>
                                    <p:anim calcmode="lin" valueType="num">
                                      <p:cBhvr>
                                        <p:cTn id="29" dur="1000" fill="hold"/>
                                        <p:tgtEl>
                                          <p:spTgt spid="4198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198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4"/>
          <p:cNvSpPr>
            <a:spLocks noGrp="1"/>
          </p:cNvSpPr>
          <p:nvPr>
            <p:ph type="title"/>
          </p:nvPr>
        </p:nvSpPr>
        <p:spPr>
          <a:xfrm>
            <a:off x="323528" y="190146"/>
            <a:ext cx="8229600" cy="1143000"/>
          </a:xfrm>
        </p:spPr>
        <p:txBody>
          <a:bodyPr/>
          <a:lstStyle/>
          <a:p>
            <a:r>
              <a:rPr lang="en-GB" dirty="0" smtClean="0">
                <a:solidFill>
                  <a:srgbClr val="3366FF"/>
                </a:solidFill>
              </a:rPr>
              <a:t>TARGET2 Part II TARGET balances</a:t>
            </a:r>
          </a:p>
        </p:txBody>
      </p:sp>
      <p:sp>
        <p:nvSpPr>
          <p:cNvPr id="93187"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B93C39-7F88-4BA5-9D62-691E20D47834}" type="slidenum">
              <a:rPr lang="nl-NL" smtClean="0">
                <a:solidFill>
                  <a:srgbClr val="003876"/>
                </a:solidFill>
              </a:rPr>
              <a:pPr eaLnBrk="1" hangingPunct="1"/>
              <a:t>33</a:t>
            </a:fld>
            <a:endParaRPr lang="nl-NL" dirty="0" smtClean="0">
              <a:solidFill>
                <a:srgbClr val="003876"/>
              </a:solidFil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60564">
            <a:off x="1083581" y="1448284"/>
            <a:ext cx="3192458" cy="297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1043608" y="4509120"/>
            <a:ext cx="7776864" cy="1969770"/>
          </a:xfrm>
          <a:prstGeom prst="rect">
            <a:avLst/>
          </a:prstGeom>
          <a:noFill/>
        </p:spPr>
        <p:txBody>
          <a:bodyPr wrap="square" rtlCol="0">
            <a:spAutoFit/>
          </a:bodyPr>
          <a:lstStyle/>
          <a:p>
            <a:pPr algn="ctr"/>
            <a:r>
              <a:rPr lang="nl-NL" sz="3200" dirty="0">
                <a:solidFill>
                  <a:srgbClr val="7030A0"/>
                </a:solidFill>
              </a:rPr>
              <a:t>Nynke Doornbos</a:t>
            </a:r>
          </a:p>
          <a:p>
            <a:pPr algn="ctr"/>
            <a:r>
              <a:rPr lang="en-GB" sz="2400" dirty="0" smtClean="0">
                <a:solidFill>
                  <a:srgbClr val="003876"/>
                </a:solidFill>
              </a:rPr>
              <a:t>Macedonian </a:t>
            </a:r>
            <a:r>
              <a:rPr lang="en-GB" sz="2400" dirty="0">
                <a:solidFill>
                  <a:srgbClr val="003876"/>
                </a:solidFill>
              </a:rPr>
              <a:t>Financial Sector Conference on Payments and Securities Settlement Systems (Ohrid 6</a:t>
            </a:r>
            <a:r>
              <a:rPr lang="en-GB" sz="2400" dirty="0" smtClean="0">
                <a:solidFill>
                  <a:srgbClr val="003876"/>
                </a:solidFill>
              </a:rPr>
              <a:t>), </a:t>
            </a:r>
            <a:endParaRPr lang="en-GB" sz="2400" dirty="0">
              <a:solidFill>
                <a:srgbClr val="003876"/>
              </a:solidFill>
            </a:endParaRPr>
          </a:p>
          <a:p>
            <a:pPr algn="ctr"/>
            <a:r>
              <a:rPr lang="nl-NL" sz="2400" dirty="0" smtClean="0">
                <a:solidFill>
                  <a:srgbClr val="003876"/>
                </a:solidFill>
              </a:rPr>
              <a:t>Ohrid, 1 </a:t>
            </a:r>
            <a:r>
              <a:rPr lang="nl-NL" sz="2400" dirty="0">
                <a:solidFill>
                  <a:srgbClr val="003876"/>
                </a:solidFill>
              </a:rPr>
              <a:t>July  2013 </a:t>
            </a:r>
          </a:p>
          <a:p>
            <a:pPr algn="ctr"/>
            <a:endParaRPr lang="nl-NL"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46271">
            <a:off x="5300446" y="2069977"/>
            <a:ext cx="3474067" cy="211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http://www.njtpa.org/About/Guide/images/bridge_00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2313464"/>
            <a:ext cx="208597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34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dirty="0" smtClean="0">
                <a:solidFill>
                  <a:srgbClr val="00B0F0"/>
                </a:solidFill>
              </a:rPr>
              <a:t>Target balances</a:t>
            </a:r>
            <a:endParaRPr lang="en-GB" dirty="0">
              <a:solidFill>
                <a:srgbClr val="00B0F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1412776"/>
            <a:ext cx="854710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1187624" y="4941168"/>
            <a:ext cx="4608512" cy="1200329"/>
          </a:xfrm>
          <a:prstGeom prst="rect">
            <a:avLst/>
          </a:prstGeom>
          <a:noFill/>
        </p:spPr>
        <p:txBody>
          <a:bodyPr wrap="square" rtlCol="0">
            <a:spAutoFit/>
          </a:bodyPr>
          <a:lstStyle/>
          <a:p>
            <a:pPr algn="ctr" eaLnBrk="0" fontAlgn="base" hangingPunct="0">
              <a:spcBef>
                <a:spcPct val="0"/>
              </a:spcBef>
              <a:spcAft>
                <a:spcPct val="0"/>
              </a:spcAft>
            </a:pPr>
            <a:r>
              <a:rPr lang="nl-NL" sz="3600" b="1" dirty="0">
                <a:solidFill>
                  <a:srgbClr val="00B0F0"/>
                </a:solidFill>
                <a:latin typeface="+mj-lt"/>
                <a:ea typeface="+mj-ea"/>
                <a:cs typeface="+mj-cs"/>
              </a:rPr>
              <a:t>Indicator of stress in the eurozone</a:t>
            </a:r>
          </a:p>
        </p:txBody>
      </p:sp>
    </p:spTree>
    <p:extLst>
      <p:ext uri="{BB962C8B-B14F-4D97-AF65-F5344CB8AC3E}">
        <p14:creationId xmlns:p14="http://schemas.microsoft.com/office/powerpoint/2010/main" val="3308013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el 1"/>
          <p:cNvSpPr>
            <a:spLocks noGrp="1"/>
          </p:cNvSpPr>
          <p:nvPr>
            <p:ph type="title"/>
          </p:nvPr>
        </p:nvSpPr>
        <p:spPr/>
        <p:txBody>
          <a:bodyPr/>
          <a:lstStyle/>
          <a:p>
            <a:pPr algn="l"/>
            <a:r>
              <a:rPr lang="en-GB" dirty="0" smtClean="0">
                <a:solidFill>
                  <a:srgbClr val="0066FF"/>
                </a:solidFill>
              </a:rPr>
              <a:t>Target balances - topic</a:t>
            </a:r>
          </a:p>
        </p:txBody>
      </p:sp>
      <p:sp>
        <p:nvSpPr>
          <p:cNvPr id="94211" name="Tijdelijke aanduiding voor inhoud 2"/>
          <p:cNvSpPr>
            <a:spLocks noGrp="1"/>
          </p:cNvSpPr>
          <p:nvPr>
            <p:ph idx="1"/>
          </p:nvPr>
        </p:nvSpPr>
        <p:spPr/>
        <p:txBody>
          <a:bodyPr/>
          <a:lstStyle/>
          <a:p>
            <a:pPr marL="0" indent="0">
              <a:buFontTx/>
              <a:buNone/>
            </a:pPr>
            <a:r>
              <a:rPr lang="en-GB" dirty="0" smtClean="0"/>
              <a:t>The intra </a:t>
            </a:r>
            <a:r>
              <a:rPr lang="en-GB" dirty="0" smtClean="0"/>
              <a:t>Eurosystem claims </a:t>
            </a:r>
            <a:r>
              <a:rPr lang="en-GB" dirty="0" smtClean="0"/>
              <a:t>are not easy to grasp</a:t>
            </a:r>
          </a:p>
          <a:p>
            <a:pPr marL="0" indent="0">
              <a:buNone/>
            </a:pPr>
            <a:endParaRPr lang="en-GB" dirty="0" smtClean="0"/>
          </a:p>
          <a:p>
            <a:pPr marL="0" indent="0">
              <a:buNone/>
            </a:pPr>
            <a:r>
              <a:rPr lang="en-GB" dirty="0" smtClean="0"/>
              <a:t>Great interest in academic and political circles</a:t>
            </a:r>
          </a:p>
          <a:p>
            <a:pPr marL="0" indent="0">
              <a:buFontTx/>
              <a:buNone/>
            </a:pPr>
            <a:endParaRPr lang="en-GB" dirty="0" smtClean="0"/>
          </a:p>
          <a:p>
            <a:pPr marL="0" indent="0">
              <a:buFontTx/>
              <a:buNone/>
            </a:pPr>
            <a:r>
              <a:rPr lang="en-GB" dirty="0" smtClean="0"/>
              <a:t>What are they and how do they emerge?</a:t>
            </a:r>
          </a:p>
          <a:p>
            <a:r>
              <a:rPr lang="en-GB" u="sng" dirty="0" smtClean="0"/>
              <a:t>Example</a:t>
            </a:r>
            <a:r>
              <a:rPr lang="en-GB" dirty="0" smtClean="0"/>
              <a:t> with three NCB’s and the ECB</a:t>
            </a:r>
          </a:p>
          <a:p>
            <a:r>
              <a:rPr lang="en-GB" dirty="0" smtClean="0"/>
              <a:t>Development of claims </a:t>
            </a:r>
            <a:r>
              <a:rPr lang="en-GB" dirty="0" err="1" smtClean="0"/>
              <a:t>Bundesbank</a:t>
            </a:r>
            <a:r>
              <a:rPr lang="en-GB" dirty="0" smtClean="0"/>
              <a:t> and DNB</a:t>
            </a:r>
          </a:p>
          <a:p>
            <a:pPr marL="0" indent="0">
              <a:buFontTx/>
              <a:buNone/>
            </a:pPr>
            <a:endParaRPr lang="nl-NL" dirty="0" smtClean="0"/>
          </a:p>
          <a:p>
            <a:pPr marL="0" indent="0">
              <a:buFontTx/>
              <a:buNone/>
            </a:pPr>
            <a:endParaRPr lang="nl-NL" dirty="0" smtClean="0"/>
          </a:p>
        </p:txBody>
      </p:sp>
      <p:sp>
        <p:nvSpPr>
          <p:cNvPr id="94212" name="Tijdelijke aanduiding voor dianumm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8FD46E-ADFB-4908-80E1-B67FAC26EB10}" type="slidenum">
              <a:rPr lang="nl-NL" smtClean="0">
                <a:solidFill>
                  <a:srgbClr val="003876"/>
                </a:solidFill>
              </a:rPr>
              <a:pPr eaLnBrk="1" hangingPunct="1"/>
              <a:t>35</a:t>
            </a:fld>
            <a:endParaRPr lang="nl-NL" smtClean="0">
              <a:solidFill>
                <a:srgbClr val="003876"/>
              </a:solidFill>
            </a:endParaRPr>
          </a:p>
        </p:txBody>
      </p:sp>
    </p:spTree>
    <p:extLst>
      <p:ext uri="{BB962C8B-B14F-4D97-AF65-F5344CB8AC3E}">
        <p14:creationId xmlns:p14="http://schemas.microsoft.com/office/powerpoint/2010/main" val="2987947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1"/>
          <p:cNvSpPr>
            <a:spLocks noGrp="1"/>
          </p:cNvSpPr>
          <p:nvPr>
            <p:ph type="title"/>
          </p:nvPr>
        </p:nvSpPr>
        <p:spPr/>
        <p:txBody>
          <a:bodyPr/>
          <a:lstStyle/>
          <a:p>
            <a:pPr algn="l"/>
            <a:r>
              <a:rPr lang="nl-NL" dirty="0" smtClean="0">
                <a:solidFill>
                  <a:srgbClr val="0066FF"/>
                </a:solidFill>
              </a:rPr>
              <a:t>Target </a:t>
            </a:r>
            <a:r>
              <a:rPr lang="nl-NL" dirty="0" err="1" smtClean="0">
                <a:solidFill>
                  <a:srgbClr val="0066FF"/>
                </a:solidFill>
              </a:rPr>
              <a:t>balances</a:t>
            </a:r>
            <a:r>
              <a:rPr lang="nl-NL" dirty="0" smtClean="0">
                <a:solidFill>
                  <a:srgbClr val="0066FF"/>
                </a:solidFill>
              </a:rPr>
              <a:t> - basis </a:t>
            </a:r>
            <a:endParaRPr lang="nl-NL" dirty="0" smtClean="0"/>
          </a:p>
        </p:txBody>
      </p:sp>
      <p:sp>
        <p:nvSpPr>
          <p:cNvPr id="99331" name="Tijdelijke aanduiding voor inhoud 2"/>
          <p:cNvSpPr>
            <a:spLocks noGrp="1"/>
          </p:cNvSpPr>
          <p:nvPr>
            <p:ph idx="1"/>
          </p:nvPr>
        </p:nvSpPr>
        <p:spPr/>
        <p:txBody>
          <a:bodyPr/>
          <a:lstStyle/>
          <a:p>
            <a:endParaRPr lang="nl-NL" dirty="0" smtClean="0"/>
          </a:p>
          <a:p>
            <a:r>
              <a:rPr lang="en-GB" dirty="0" smtClean="0"/>
              <a:t>Decentralization in monetary union has consequences for the balance sheets of the central banks</a:t>
            </a:r>
          </a:p>
          <a:p>
            <a:endParaRPr lang="en-GB" dirty="0" smtClean="0"/>
          </a:p>
          <a:p>
            <a:r>
              <a:rPr lang="en-GB" dirty="0" smtClean="0"/>
              <a:t>See example DNB payment before and after EMU to other NCB e.g. Deutsche </a:t>
            </a:r>
            <a:r>
              <a:rPr lang="en-GB" dirty="0" err="1" smtClean="0"/>
              <a:t>Bundesbank</a:t>
            </a:r>
            <a:r>
              <a:rPr lang="en-GB" dirty="0" smtClean="0"/>
              <a:t>:  </a:t>
            </a:r>
          </a:p>
        </p:txBody>
      </p:sp>
      <p:sp>
        <p:nvSpPr>
          <p:cNvPr id="99332" name="Tijdelijke aanduiding voor dianumm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1A1FFB-967C-4827-8720-36C46DD4C6EA}" type="slidenum">
              <a:rPr lang="nl-NL" smtClean="0">
                <a:solidFill>
                  <a:srgbClr val="003876"/>
                </a:solidFill>
              </a:rPr>
              <a:pPr eaLnBrk="1" hangingPunct="1"/>
              <a:t>36</a:t>
            </a:fld>
            <a:endParaRPr lang="nl-NL" smtClean="0">
              <a:solidFill>
                <a:srgbClr val="003876"/>
              </a:solidFill>
            </a:endParaRPr>
          </a:p>
        </p:txBody>
      </p:sp>
    </p:spTree>
    <p:extLst>
      <p:ext uri="{BB962C8B-B14F-4D97-AF65-F5344CB8AC3E}">
        <p14:creationId xmlns:p14="http://schemas.microsoft.com/office/powerpoint/2010/main" val="39126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p:nvPr>
        </p:nvSpPr>
        <p:spPr>
          <a:xfrm>
            <a:off x="660918" y="-90265"/>
            <a:ext cx="8229600" cy="1143001"/>
          </a:xfrm>
        </p:spPr>
        <p:txBody>
          <a:bodyPr/>
          <a:lstStyle/>
          <a:p>
            <a:r>
              <a:rPr lang="nl-NL" dirty="0" smtClean="0">
                <a:solidFill>
                  <a:srgbClr val="0066FF"/>
                </a:solidFill>
              </a:rPr>
              <a:t>Cross border </a:t>
            </a:r>
            <a:r>
              <a:rPr lang="nl-NL" dirty="0" err="1" smtClean="0">
                <a:solidFill>
                  <a:srgbClr val="0066FF"/>
                </a:solidFill>
              </a:rPr>
              <a:t>payment</a:t>
            </a:r>
            <a:r>
              <a:rPr lang="nl-NL" dirty="0" smtClean="0">
                <a:solidFill>
                  <a:srgbClr val="0066FF"/>
                </a:solidFill>
              </a:rPr>
              <a:t> </a:t>
            </a:r>
            <a:r>
              <a:rPr lang="nl-NL" dirty="0" err="1" smtClean="0">
                <a:solidFill>
                  <a:srgbClr val="0066FF"/>
                </a:solidFill>
              </a:rPr>
              <a:t>before</a:t>
            </a:r>
            <a:r>
              <a:rPr lang="nl-NL" dirty="0" smtClean="0">
                <a:solidFill>
                  <a:srgbClr val="0066FF"/>
                </a:solidFill>
              </a:rPr>
              <a:t> EMU  </a:t>
            </a:r>
            <a:endParaRPr lang="nl-NL" dirty="0" smtClean="0"/>
          </a:p>
        </p:txBody>
      </p:sp>
      <p:sp>
        <p:nvSpPr>
          <p:cNvPr id="100355" name="Tekstvak 18"/>
          <p:cNvSpPr txBox="1">
            <a:spLocks noChangeArrowheads="1"/>
          </p:cNvSpPr>
          <p:nvPr/>
        </p:nvSpPr>
        <p:spPr bwMode="auto">
          <a:xfrm>
            <a:off x="5473700" y="1228725"/>
            <a:ext cx="216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rPr>
              <a:t>Bundesbank</a:t>
            </a:r>
          </a:p>
        </p:txBody>
      </p:sp>
      <p:sp>
        <p:nvSpPr>
          <p:cNvPr id="100356" name="Tekstvak 21"/>
          <p:cNvSpPr txBox="1">
            <a:spLocks noChangeArrowheads="1"/>
          </p:cNvSpPr>
          <p:nvPr/>
        </p:nvSpPr>
        <p:spPr bwMode="auto">
          <a:xfrm>
            <a:off x="250825" y="1922463"/>
            <a:ext cx="20177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000000"/>
                </a:solidFill>
              </a:rPr>
              <a:t>Assets</a:t>
            </a:r>
            <a:r>
              <a:rPr lang="nl-NL" dirty="0">
                <a:solidFill>
                  <a:srgbClr val="000000"/>
                </a:solidFill>
              </a:rPr>
              <a:t>         1000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Total             1000</a:t>
            </a:r>
          </a:p>
        </p:txBody>
      </p:sp>
      <p:grpSp>
        <p:nvGrpSpPr>
          <p:cNvPr id="100357" name="Groep 32"/>
          <p:cNvGrpSpPr>
            <a:grpSpLocks/>
          </p:cNvGrpSpPr>
          <p:nvPr/>
        </p:nvGrpSpPr>
        <p:grpSpPr bwMode="auto">
          <a:xfrm>
            <a:off x="700088" y="1228725"/>
            <a:ext cx="3743325" cy="2543427"/>
            <a:chOff x="683568" y="1835532"/>
            <a:chExt cx="3744416" cy="2408922"/>
          </a:xfrm>
        </p:grpSpPr>
        <p:cxnSp>
          <p:nvCxnSpPr>
            <p:cNvPr id="100375" name="Rechte verbindingslijn 4"/>
            <p:cNvCxnSpPr>
              <a:cxnSpLocks noChangeShapeType="1"/>
            </p:cNvCxnSpPr>
            <p:nvPr/>
          </p:nvCxnSpPr>
          <p:spPr bwMode="auto">
            <a:xfrm>
              <a:off x="683568" y="2204864"/>
              <a:ext cx="3168352"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76" name="Rechte verbindingslijn 9"/>
            <p:cNvCxnSpPr>
              <a:cxnSpLocks noChangeShapeType="1"/>
            </p:cNvCxnSpPr>
            <p:nvPr/>
          </p:nvCxnSpPr>
          <p:spPr bwMode="auto">
            <a:xfrm>
              <a:off x="2267744" y="2204864"/>
              <a:ext cx="11432" cy="203959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377" name="Tekstvak 17"/>
            <p:cNvSpPr txBox="1">
              <a:spLocks noChangeArrowheads="1"/>
            </p:cNvSpPr>
            <p:nvPr/>
          </p:nvSpPr>
          <p:spPr bwMode="auto">
            <a:xfrm>
              <a:off x="1907704" y="1835532"/>
              <a:ext cx="1224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rPr>
                <a:t>DNB</a:t>
              </a:r>
            </a:p>
          </p:txBody>
        </p:sp>
        <p:sp>
          <p:nvSpPr>
            <p:cNvPr id="100378" name="Tekstvak 22"/>
            <p:cNvSpPr txBox="1">
              <a:spLocks noChangeArrowheads="1"/>
            </p:cNvSpPr>
            <p:nvPr/>
          </p:nvSpPr>
          <p:spPr bwMode="auto">
            <a:xfrm>
              <a:off x="2333767" y="2492896"/>
              <a:ext cx="2094217" cy="166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0000"/>
                  </a:solidFill>
                </a:rPr>
                <a:t>Bank </a:t>
              </a:r>
              <a:r>
                <a:rPr lang="nl-NL" dirty="0" err="1">
                  <a:solidFill>
                    <a:srgbClr val="000000"/>
                  </a:solidFill>
                </a:rPr>
                <a:t>notes</a:t>
              </a:r>
              <a:r>
                <a:rPr lang="nl-NL" dirty="0">
                  <a:solidFill>
                    <a:srgbClr val="000000"/>
                  </a:solidFill>
                </a:rPr>
                <a:t>   500</a:t>
              </a:r>
            </a:p>
            <a:p>
              <a:pPr eaLnBrk="1" fontAlgn="base" hangingPunct="1">
                <a:spcBef>
                  <a:spcPct val="0"/>
                </a:spcBef>
                <a:spcAft>
                  <a:spcPct val="0"/>
                </a:spcAft>
              </a:pPr>
              <a:r>
                <a:rPr lang="nl-NL" sz="1600" dirty="0" err="1" smtClean="0">
                  <a:solidFill>
                    <a:srgbClr val="000000"/>
                  </a:solidFill>
                </a:rPr>
                <a:t>Cur.acc</a:t>
              </a:r>
              <a:r>
                <a:rPr lang="nl-NL" sz="1600" dirty="0" smtClean="0">
                  <a:solidFill>
                    <a:srgbClr val="000000"/>
                  </a:solidFill>
                </a:rPr>
                <a:t>.</a:t>
              </a:r>
              <a:r>
                <a:rPr lang="nl-NL" dirty="0" smtClean="0">
                  <a:solidFill>
                    <a:srgbClr val="000000"/>
                  </a:solidFill>
                </a:rPr>
                <a:t>         200</a:t>
              </a:r>
              <a:endParaRPr lang="nl-NL" dirty="0">
                <a:solidFill>
                  <a:srgbClr val="000000"/>
                </a:solidFill>
              </a:endParaRPr>
            </a:p>
            <a:p>
              <a:pPr eaLnBrk="1" fontAlgn="base" hangingPunct="1">
                <a:spcBef>
                  <a:spcPct val="0"/>
                </a:spcBef>
                <a:spcAft>
                  <a:spcPct val="0"/>
                </a:spcAft>
              </a:pPr>
              <a:r>
                <a:rPr lang="nl-NL" dirty="0" err="1">
                  <a:solidFill>
                    <a:srgbClr val="92D050"/>
                  </a:solidFill>
                </a:rPr>
                <a:t>Buba</a:t>
              </a:r>
              <a:r>
                <a:rPr lang="nl-NL" dirty="0">
                  <a:solidFill>
                    <a:srgbClr val="92D050"/>
                  </a:solidFill>
                </a:rPr>
                <a:t>                 0</a:t>
              </a:r>
            </a:p>
            <a:p>
              <a:pPr eaLnBrk="1" fontAlgn="base" hangingPunct="1">
                <a:spcBef>
                  <a:spcPct val="0"/>
                </a:spcBef>
                <a:spcAft>
                  <a:spcPct val="0"/>
                </a:spcAft>
              </a:pPr>
              <a:r>
                <a:rPr lang="nl-NL" dirty="0" err="1">
                  <a:solidFill>
                    <a:srgbClr val="000000"/>
                  </a:solidFill>
                </a:rPr>
                <a:t>Other</a:t>
              </a:r>
              <a:r>
                <a:rPr lang="nl-NL" dirty="0">
                  <a:solidFill>
                    <a:srgbClr val="000000"/>
                  </a:solidFill>
                </a:rPr>
                <a:t>             300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Total            1000 </a:t>
              </a:r>
            </a:p>
          </p:txBody>
        </p:sp>
      </p:grpSp>
      <p:grpSp>
        <p:nvGrpSpPr>
          <p:cNvPr id="100358" name="Groep 33"/>
          <p:cNvGrpSpPr>
            <a:grpSpLocks/>
          </p:cNvGrpSpPr>
          <p:nvPr/>
        </p:nvGrpSpPr>
        <p:grpSpPr bwMode="auto">
          <a:xfrm>
            <a:off x="4503738" y="1597025"/>
            <a:ext cx="3886200" cy="2058232"/>
            <a:chOff x="4574465" y="1597442"/>
            <a:chExt cx="3885699" cy="2057510"/>
          </a:xfrm>
        </p:grpSpPr>
        <p:cxnSp>
          <p:nvCxnSpPr>
            <p:cNvPr id="100371" name="Rechte verbindingslijn 7"/>
            <p:cNvCxnSpPr>
              <a:cxnSpLocks noChangeShapeType="1"/>
            </p:cNvCxnSpPr>
            <p:nvPr/>
          </p:nvCxnSpPr>
          <p:spPr bwMode="auto">
            <a:xfrm>
              <a:off x="4574465" y="1610968"/>
              <a:ext cx="374441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72" name="Rechte verbindingslijn 14"/>
            <p:cNvCxnSpPr>
              <a:cxnSpLocks noChangeShapeType="1"/>
            </p:cNvCxnSpPr>
            <p:nvPr/>
          </p:nvCxnSpPr>
          <p:spPr bwMode="auto">
            <a:xfrm>
              <a:off x="6280368" y="1597442"/>
              <a:ext cx="27430" cy="1957703"/>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373" name="Tekstvak 26"/>
            <p:cNvSpPr txBox="1">
              <a:spLocks noChangeArrowheads="1"/>
            </p:cNvSpPr>
            <p:nvPr/>
          </p:nvSpPr>
          <p:spPr bwMode="auto">
            <a:xfrm>
              <a:off x="6299924" y="1835532"/>
              <a:ext cx="2160240" cy="175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0000"/>
                  </a:solidFill>
                </a:rPr>
                <a:t>Bank </a:t>
              </a:r>
              <a:r>
                <a:rPr lang="nl-NL" dirty="0" err="1">
                  <a:solidFill>
                    <a:srgbClr val="000000"/>
                  </a:solidFill>
                </a:rPr>
                <a:t>notes</a:t>
              </a:r>
              <a:r>
                <a:rPr lang="nl-NL" dirty="0">
                  <a:solidFill>
                    <a:srgbClr val="000000"/>
                  </a:solidFill>
                </a:rPr>
                <a:t>  1000</a:t>
              </a:r>
            </a:p>
            <a:p>
              <a:pPr eaLnBrk="1" hangingPunct="1"/>
              <a:r>
                <a:rPr lang="nl-NL" sz="1600" dirty="0" err="1" smtClean="0">
                  <a:solidFill>
                    <a:srgbClr val="000000"/>
                  </a:solidFill>
                </a:rPr>
                <a:t>Cur.acc</a:t>
              </a:r>
              <a:r>
                <a:rPr lang="nl-NL" sz="1600" dirty="0" smtClean="0">
                  <a:solidFill>
                    <a:srgbClr val="000000"/>
                  </a:solidFill>
                </a:rPr>
                <a:t>.</a:t>
              </a:r>
              <a:r>
                <a:rPr lang="nl-NL" dirty="0" smtClean="0">
                  <a:solidFill>
                    <a:srgbClr val="000000"/>
                  </a:solidFill>
                </a:rPr>
                <a:t>          </a:t>
              </a:r>
              <a:r>
                <a:rPr lang="nl-NL" dirty="0">
                  <a:solidFill>
                    <a:srgbClr val="000000"/>
                  </a:solidFill>
                </a:rPr>
                <a:t>400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err="1">
                  <a:solidFill>
                    <a:srgbClr val="000000"/>
                  </a:solidFill>
                </a:rPr>
                <a:t>Other</a:t>
              </a:r>
              <a:r>
                <a:rPr lang="nl-NL" dirty="0">
                  <a:solidFill>
                    <a:srgbClr val="000000"/>
                  </a:solidFill>
                </a:rPr>
                <a:t>              600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Total 	       2000</a:t>
              </a:r>
            </a:p>
          </p:txBody>
        </p:sp>
        <p:sp>
          <p:nvSpPr>
            <p:cNvPr id="100374" name="Tekstvak 28"/>
            <p:cNvSpPr txBox="1">
              <a:spLocks noChangeArrowheads="1"/>
            </p:cNvSpPr>
            <p:nvPr/>
          </p:nvSpPr>
          <p:spPr bwMode="auto">
            <a:xfrm>
              <a:off x="4742092" y="1901242"/>
              <a:ext cx="1548172" cy="175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000000"/>
                  </a:solidFill>
                </a:rPr>
                <a:t>Assets</a:t>
              </a:r>
              <a:r>
                <a:rPr lang="nl-NL" dirty="0">
                  <a:solidFill>
                    <a:srgbClr val="000000"/>
                  </a:solidFill>
                </a:rPr>
                <a:t>  2000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smtClean="0">
                  <a:solidFill>
                    <a:srgbClr val="92D050"/>
                  </a:solidFill>
                </a:rPr>
                <a:t>DNB           </a:t>
              </a:r>
              <a:r>
                <a:rPr lang="nl-NL" dirty="0">
                  <a:solidFill>
                    <a:srgbClr val="92D050"/>
                  </a:solidFill>
                </a:rPr>
                <a:t>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Total     2000</a:t>
              </a:r>
            </a:p>
          </p:txBody>
        </p:sp>
      </p:grpSp>
      <p:cxnSp>
        <p:nvCxnSpPr>
          <p:cNvPr id="100359" name="Rechte verbindingslijn 30"/>
          <p:cNvCxnSpPr>
            <a:cxnSpLocks noChangeShapeType="1"/>
          </p:cNvCxnSpPr>
          <p:nvPr/>
        </p:nvCxnSpPr>
        <p:spPr bwMode="auto">
          <a:xfrm>
            <a:off x="250825" y="4005263"/>
            <a:ext cx="864235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cxnSp>
      <p:grpSp>
        <p:nvGrpSpPr>
          <p:cNvPr id="100360" name="Groep 34"/>
          <p:cNvGrpSpPr>
            <a:grpSpLocks/>
          </p:cNvGrpSpPr>
          <p:nvPr/>
        </p:nvGrpSpPr>
        <p:grpSpPr bwMode="auto">
          <a:xfrm>
            <a:off x="660918" y="4126703"/>
            <a:ext cx="3746651" cy="2152650"/>
            <a:chOff x="683568" y="2204864"/>
            <a:chExt cx="3746984" cy="2039590"/>
          </a:xfrm>
        </p:grpSpPr>
        <p:cxnSp>
          <p:nvCxnSpPr>
            <p:cNvPr id="100368" name="Rechte verbindingslijn 35"/>
            <p:cNvCxnSpPr>
              <a:cxnSpLocks noChangeShapeType="1"/>
            </p:cNvCxnSpPr>
            <p:nvPr/>
          </p:nvCxnSpPr>
          <p:spPr bwMode="auto">
            <a:xfrm>
              <a:off x="683568" y="2204864"/>
              <a:ext cx="3168352"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69" name="Rechte verbindingslijn 36"/>
            <p:cNvCxnSpPr>
              <a:cxnSpLocks noChangeShapeType="1"/>
            </p:cNvCxnSpPr>
            <p:nvPr/>
          </p:nvCxnSpPr>
          <p:spPr bwMode="auto">
            <a:xfrm>
              <a:off x="2267744" y="2204864"/>
              <a:ext cx="11432" cy="203959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370" name="Tekstvak 38"/>
            <p:cNvSpPr txBox="1">
              <a:spLocks noChangeArrowheads="1"/>
            </p:cNvSpPr>
            <p:nvPr/>
          </p:nvSpPr>
          <p:spPr bwMode="auto">
            <a:xfrm>
              <a:off x="2336335" y="2278425"/>
              <a:ext cx="2094217" cy="166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0000"/>
                  </a:solidFill>
                </a:rPr>
                <a:t>Bank </a:t>
              </a:r>
              <a:r>
                <a:rPr lang="nl-NL" dirty="0" err="1">
                  <a:solidFill>
                    <a:srgbClr val="000000"/>
                  </a:solidFill>
                </a:rPr>
                <a:t>notes</a:t>
              </a:r>
              <a:r>
                <a:rPr lang="nl-NL" dirty="0">
                  <a:solidFill>
                    <a:srgbClr val="000000"/>
                  </a:solidFill>
                </a:rPr>
                <a:t>   500</a:t>
              </a:r>
            </a:p>
            <a:p>
              <a:pPr eaLnBrk="1" hangingPunct="1"/>
              <a:r>
                <a:rPr lang="nl-NL" dirty="0" err="1">
                  <a:solidFill>
                    <a:srgbClr val="FF0000"/>
                  </a:solidFill>
                </a:rPr>
                <a:t>Cur.acc</a:t>
              </a:r>
              <a:r>
                <a:rPr lang="nl-NL" dirty="0">
                  <a:solidFill>
                    <a:srgbClr val="FF0000"/>
                  </a:solidFill>
                </a:rPr>
                <a:t>. </a:t>
              </a:r>
              <a:r>
                <a:rPr lang="nl-NL" dirty="0" smtClean="0">
                  <a:solidFill>
                    <a:srgbClr val="FF0000"/>
                  </a:solidFill>
                </a:rPr>
                <a:t>	       100</a:t>
              </a:r>
              <a:endParaRPr lang="nl-NL" dirty="0">
                <a:solidFill>
                  <a:srgbClr val="FF0000"/>
                </a:solidFill>
              </a:endParaRPr>
            </a:p>
            <a:p>
              <a:pPr eaLnBrk="1" fontAlgn="base" hangingPunct="1">
                <a:spcBef>
                  <a:spcPct val="0"/>
                </a:spcBef>
                <a:spcAft>
                  <a:spcPct val="0"/>
                </a:spcAft>
              </a:pPr>
              <a:r>
                <a:rPr lang="nl-NL" b="1" dirty="0" err="1">
                  <a:solidFill>
                    <a:srgbClr val="000000"/>
                  </a:solidFill>
                </a:rPr>
                <a:t>Buba</a:t>
              </a:r>
              <a:r>
                <a:rPr lang="nl-NL" b="1" dirty="0">
                  <a:solidFill>
                    <a:srgbClr val="000000"/>
                  </a:solidFill>
                </a:rPr>
                <a:t>            100</a:t>
              </a:r>
            </a:p>
            <a:p>
              <a:pPr eaLnBrk="1" fontAlgn="base" hangingPunct="1">
                <a:spcBef>
                  <a:spcPct val="0"/>
                </a:spcBef>
                <a:spcAft>
                  <a:spcPct val="0"/>
                </a:spcAft>
              </a:pPr>
              <a:r>
                <a:rPr lang="nl-NL" dirty="0" err="1">
                  <a:solidFill>
                    <a:srgbClr val="000000"/>
                  </a:solidFill>
                </a:rPr>
                <a:t>Other</a:t>
              </a:r>
              <a:r>
                <a:rPr lang="nl-NL" dirty="0">
                  <a:solidFill>
                    <a:srgbClr val="000000"/>
                  </a:solidFill>
                </a:rPr>
                <a:t>            </a:t>
              </a:r>
              <a:r>
                <a:rPr lang="nl-NL" dirty="0" smtClean="0">
                  <a:solidFill>
                    <a:srgbClr val="000000"/>
                  </a:solidFill>
                </a:rPr>
                <a:t>300</a:t>
              </a:r>
              <a:endParaRPr lang="nl-NL" dirty="0">
                <a:solidFill>
                  <a:srgbClr val="00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Total            1000 </a:t>
              </a:r>
            </a:p>
          </p:txBody>
        </p:sp>
      </p:grpSp>
      <p:sp>
        <p:nvSpPr>
          <p:cNvPr id="100361" name="Tekstvak 39"/>
          <p:cNvSpPr txBox="1">
            <a:spLocks noChangeArrowheads="1"/>
          </p:cNvSpPr>
          <p:nvPr/>
        </p:nvSpPr>
        <p:spPr bwMode="auto">
          <a:xfrm>
            <a:off x="402114" y="4446934"/>
            <a:ext cx="184283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smtClean="0">
                <a:solidFill>
                  <a:srgbClr val="000000"/>
                </a:solidFill>
              </a:rPr>
              <a:t>    </a:t>
            </a:r>
            <a:r>
              <a:rPr lang="nl-NL" dirty="0" err="1" smtClean="0">
                <a:solidFill>
                  <a:srgbClr val="000000"/>
                </a:solidFill>
              </a:rPr>
              <a:t>Assets</a:t>
            </a:r>
            <a:r>
              <a:rPr lang="nl-NL" dirty="0" smtClean="0">
                <a:solidFill>
                  <a:srgbClr val="000000"/>
                </a:solidFill>
              </a:rPr>
              <a:t>  1000</a:t>
            </a:r>
            <a:endParaRPr lang="nl-NL" dirty="0">
              <a:solidFill>
                <a:srgbClr val="00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smtClean="0">
                <a:solidFill>
                  <a:srgbClr val="000000"/>
                </a:solidFill>
              </a:rPr>
              <a:t>      Total    </a:t>
            </a:r>
            <a:r>
              <a:rPr lang="nl-NL" dirty="0">
                <a:solidFill>
                  <a:srgbClr val="000000"/>
                </a:solidFill>
              </a:rPr>
              <a:t>1000</a:t>
            </a:r>
          </a:p>
        </p:txBody>
      </p:sp>
      <p:grpSp>
        <p:nvGrpSpPr>
          <p:cNvPr id="100362" name="Groep 40"/>
          <p:cNvGrpSpPr>
            <a:grpSpLocks/>
          </p:cNvGrpSpPr>
          <p:nvPr/>
        </p:nvGrpSpPr>
        <p:grpSpPr bwMode="auto">
          <a:xfrm>
            <a:off x="4611688" y="4074701"/>
            <a:ext cx="3851349" cy="1956839"/>
            <a:chOff x="4574465" y="1597442"/>
            <a:chExt cx="3852427" cy="1957703"/>
          </a:xfrm>
        </p:grpSpPr>
        <p:cxnSp>
          <p:nvCxnSpPr>
            <p:cNvPr id="100364" name="Rechte verbindingslijn 41"/>
            <p:cNvCxnSpPr>
              <a:cxnSpLocks noChangeShapeType="1"/>
            </p:cNvCxnSpPr>
            <p:nvPr/>
          </p:nvCxnSpPr>
          <p:spPr bwMode="auto">
            <a:xfrm>
              <a:off x="4574465" y="1610968"/>
              <a:ext cx="374441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65" name="Rechte verbindingslijn 42"/>
            <p:cNvCxnSpPr>
              <a:cxnSpLocks noChangeShapeType="1"/>
            </p:cNvCxnSpPr>
            <p:nvPr/>
          </p:nvCxnSpPr>
          <p:spPr bwMode="auto">
            <a:xfrm>
              <a:off x="6280368" y="1597442"/>
              <a:ext cx="27430" cy="1957703"/>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366" name="Tekstvak 43"/>
            <p:cNvSpPr txBox="1">
              <a:spLocks noChangeArrowheads="1"/>
            </p:cNvSpPr>
            <p:nvPr/>
          </p:nvSpPr>
          <p:spPr bwMode="auto">
            <a:xfrm>
              <a:off x="6266652" y="1673819"/>
              <a:ext cx="2160240" cy="175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0000"/>
                  </a:solidFill>
                </a:rPr>
                <a:t>Bank </a:t>
              </a:r>
              <a:r>
                <a:rPr lang="nl-NL" dirty="0" err="1">
                  <a:solidFill>
                    <a:srgbClr val="000000"/>
                  </a:solidFill>
                </a:rPr>
                <a:t>notes</a:t>
              </a:r>
              <a:r>
                <a:rPr lang="nl-NL" dirty="0">
                  <a:solidFill>
                    <a:srgbClr val="000000"/>
                  </a:solidFill>
                </a:rPr>
                <a:t>  1000</a:t>
              </a:r>
            </a:p>
            <a:p>
              <a:pPr eaLnBrk="1" hangingPunct="1"/>
              <a:r>
                <a:rPr lang="nl-NL" sz="1600" dirty="0" err="1">
                  <a:solidFill>
                    <a:srgbClr val="FF0000"/>
                  </a:solidFill>
                </a:rPr>
                <a:t>Cur.acc</a:t>
              </a:r>
              <a:r>
                <a:rPr lang="nl-NL" sz="1600" dirty="0" smtClean="0">
                  <a:solidFill>
                    <a:srgbClr val="FF0000"/>
                  </a:solidFill>
                </a:rPr>
                <a:t>.            </a:t>
              </a:r>
              <a:r>
                <a:rPr lang="nl-NL" dirty="0" smtClean="0">
                  <a:solidFill>
                    <a:srgbClr val="FF0000"/>
                  </a:solidFill>
                </a:rPr>
                <a:t>500</a:t>
              </a:r>
              <a:endParaRPr lang="nl-NL" dirty="0">
                <a:solidFill>
                  <a:srgbClr val="FF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err="1">
                  <a:solidFill>
                    <a:srgbClr val="000000"/>
                  </a:solidFill>
                </a:rPr>
                <a:t>Other</a:t>
              </a:r>
              <a:r>
                <a:rPr lang="nl-NL" dirty="0">
                  <a:solidFill>
                    <a:srgbClr val="000000"/>
                  </a:solidFill>
                </a:rPr>
                <a:t>              600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Total 	       2100</a:t>
              </a:r>
            </a:p>
          </p:txBody>
        </p:sp>
        <p:sp>
          <p:nvSpPr>
            <p:cNvPr id="100367" name="Tekstvak 44"/>
            <p:cNvSpPr txBox="1">
              <a:spLocks noChangeArrowheads="1"/>
            </p:cNvSpPr>
            <p:nvPr/>
          </p:nvSpPr>
          <p:spPr bwMode="auto">
            <a:xfrm>
              <a:off x="4718480" y="1656552"/>
              <a:ext cx="154817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000000"/>
                  </a:solidFill>
                </a:rPr>
                <a:t>Assets</a:t>
              </a:r>
              <a:r>
                <a:rPr lang="nl-NL" dirty="0">
                  <a:solidFill>
                    <a:srgbClr val="000000"/>
                  </a:solidFill>
                </a:rPr>
                <a:t>  2000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b="1" dirty="0">
                  <a:solidFill>
                    <a:srgbClr val="000000"/>
                  </a:solidFill>
                </a:rPr>
                <a:t>DNB      100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Total     2100</a:t>
              </a:r>
            </a:p>
          </p:txBody>
        </p:sp>
      </p:grpSp>
      <p:sp>
        <p:nvSpPr>
          <p:cNvPr id="100363" name="Tijdelijke aanduiding voor dianumm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8D4027-7853-4D32-8C72-48E4CDC42CE5}" type="slidenum">
              <a:rPr lang="nl-NL" smtClean="0">
                <a:solidFill>
                  <a:srgbClr val="003876"/>
                </a:solidFill>
              </a:rPr>
              <a:pPr eaLnBrk="1" hangingPunct="1"/>
              <a:t>37</a:t>
            </a:fld>
            <a:endParaRPr lang="nl-NL" smtClean="0">
              <a:solidFill>
                <a:srgbClr val="003876"/>
              </a:solidFill>
            </a:endParaRPr>
          </a:p>
        </p:txBody>
      </p:sp>
      <p:sp>
        <p:nvSpPr>
          <p:cNvPr id="2" name="Tekstvak 1"/>
          <p:cNvSpPr txBox="1"/>
          <p:nvPr/>
        </p:nvSpPr>
        <p:spPr>
          <a:xfrm>
            <a:off x="239282" y="958284"/>
            <a:ext cx="1152823" cy="646331"/>
          </a:xfrm>
          <a:prstGeom prst="rect">
            <a:avLst/>
          </a:prstGeom>
          <a:noFill/>
          <a:ln>
            <a:solidFill>
              <a:srgbClr val="00B0F0"/>
            </a:solidFill>
          </a:ln>
        </p:spPr>
        <p:txBody>
          <a:bodyPr wrap="square" rtlCol="0">
            <a:spAutoFit/>
          </a:bodyPr>
          <a:lstStyle/>
          <a:p>
            <a:r>
              <a:rPr lang="nl-NL" dirty="0" smtClean="0">
                <a:solidFill>
                  <a:srgbClr val="3D6BFF"/>
                </a:solidFill>
              </a:rPr>
              <a:t>Clean opening</a:t>
            </a:r>
            <a:endParaRPr lang="nl-NL" dirty="0">
              <a:solidFill>
                <a:srgbClr val="3D6BFF"/>
              </a:solidFill>
            </a:endParaRPr>
          </a:p>
        </p:txBody>
      </p:sp>
      <p:sp>
        <p:nvSpPr>
          <p:cNvPr id="28" name="Tekstvak 27"/>
          <p:cNvSpPr txBox="1"/>
          <p:nvPr/>
        </p:nvSpPr>
        <p:spPr>
          <a:xfrm>
            <a:off x="170710" y="4118092"/>
            <a:ext cx="1152823" cy="369332"/>
          </a:xfrm>
          <a:prstGeom prst="rect">
            <a:avLst/>
          </a:prstGeom>
          <a:noFill/>
          <a:ln>
            <a:solidFill>
              <a:srgbClr val="00B0F0"/>
            </a:solidFill>
          </a:ln>
        </p:spPr>
        <p:txBody>
          <a:bodyPr wrap="square" rtlCol="0">
            <a:spAutoFit/>
          </a:bodyPr>
          <a:lstStyle/>
          <a:p>
            <a:r>
              <a:rPr lang="nl-NL" dirty="0" err="1" smtClean="0">
                <a:solidFill>
                  <a:srgbClr val="3D6BFF"/>
                </a:solidFill>
              </a:rPr>
              <a:t>Result</a:t>
            </a:r>
            <a:endParaRPr lang="nl-NL" dirty="0">
              <a:solidFill>
                <a:srgbClr val="3D6BFF"/>
              </a:solidFill>
            </a:endParaRPr>
          </a:p>
        </p:txBody>
      </p:sp>
    </p:spTree>
    <p:extLst>
      <p:ext uri="{BB962C8B-B14F-4D97-AF65-F5344CB8AC3E}">
        <p14:creationId xmlns:p14="http://schemas.microsoft.com/office/powerpoint/2010/main" val="163357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3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3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3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3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3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6" grpId="0"/>
      <p:bldP spid="10036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p:cNvSpPr>
            <a:spLocks noGrp="1"/>
          </p:cNvSpPr>
          <p:nvPr>
            <p:ph type="title"/>
          </p:nvPr>
        </p:nvSpPr>
        <p:spPr>
          <a:xfrm>
            <a:off x="683568" y="548680"/>
            <a:ext cx="7718425" cy="1027112"/>
          </a:xfrm>
        </p:spPr>
        <p:txBody>
          <a:bodyPr/>
          <a:lstStyle/>
          <a:p>
            <a:r>
              <a:rPr lang="en-GB" dirty="0" smtClean="0">
                <a:solidFill>
                  <a:srgbClr val="0066FF"/>
                </a:solidFill>
              </a:rPr>
              <a:t>Target balances of national central banks</a:t>
            </a:r>
            <a:r>
              <a:rPr lang="nl-NL" dirty="0" smtClean="0"/>
              <a:t/>
            </a:r>
            <a:br>
              <a:rPr lang="nl-NL" dirty="0" smtClean="0"/>
            </a:br>
            <a:endParaRPr lang="nl-NL" dirty="0" smtClean="0"/>
          </a:p>
        </p:txBody>
      </p:sp>
      <p:sp>
        <p:nvSpPr>
          <p:cNvPr id="5" name="Tijdelijke aanduiding voor inhoud 4"/>
          <p:cNvSpPr>
            <a:spLocks noGrp="1"/>
          </p:cNvSpPr>
          <p:nvPr>
            <p:ph type="body" sz="half" idx="1"/>
          </p:nvPr>
        </p:nvSpPr>
        <p:spPr/>
        <p:txBody>
          <a:bodyPr/>
          <a:lstStyle/>
          <a:p>
            <a:pPr>
              <a:defRPr/>
            </a:pPr>
            <a:r>
              <a:rPr lang="en-GB" dirty="0" smtClean="0"/>
              <a:t>In Monetary union no bilateral account relationship between NCB’s </a:t>
            </a:r>
          </a:p>
          <a:p>
            <a:pPr>
              <a:defRPr/>
            </a:pPr>
            <a:endParaRPr lang="en-GB" dirty="0" smtClean="0"/>
          </a:p>
          <a:p>
            <a:pPr>
              <a:defRPr/>
            </a:pPr>
            <a:r>
              <a:rPr lang="en-GB" dirty="0" smtClean="0"/>
              <a:t>Everything vis-à-vis ECB (a ‘central counterparty’)</a:t>
            </a:r>
          </a:p>
          <a:p>
            <a:pPr>
              <a:defRPr/>
            </a:pPr>
            <a:endParaRPr lang="nl-NL" dirty="0" smtClean="0"/>
          </a:p>
          <a:p>
            <a:pPr marL="0" indent="0">
              <a:buFontTx/>
              <a:buNone/>
              <a:defRPr/>
            </a:pPr>
            <a:endParaRPr lang="nl-NL" dirty="0" smtClean="0"/>
          </a:p>
          <a:p>
            <a:pPr marL="0" indent="0">
              <a:buFontTx/>
              <a:buNone/>
              <a:defRPr/>
            </a:pPr>
            <a:endParaRPr lang="nl-NL" dirty="0"/>
          </a:p>
          <a:p>
            <a:pPr marL="0" indent="0">
              <a:buFontTx/>
              <a:buNone/>
              <a:defRPr/>
            </a:pPr>
            <a:endParaRPr lang="nl-NL" dirty="0"/>
          </a:p>
        </p:txBody>
      </p:sp>
      <p:cxnSp>
        <p:nvCxnSpPr>
          <p:cNvPr id="101380" name="Rechte verbindingslijn 6"/>
          <p:cNvCxnSpPr>
            <a:cxnSpLocks noChangeShapeType="1"/>
          </p:cNvCxnSpPr>
          <p:nvPr/>
        </p:nvCxnSpPr>
        <p:spPr bwMode="auto">
          <a:xfrm>
            <a:off x="5219700" y="2336800"/>
            <a:ext cx="3744913"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381" name="Rechte verbindingslijn 8"/>
          <p:cNvCxnSpPr>
            <a:cxnSpLocks noChangeShapeType="1"/>
          </p:cNvCxnSpPr>
          <p:nvPr/>
        </p:nvCxnSpPr>
        <p:spPr bwMode="auto">
          <a:xfrm>
            <a:off x="6875463" y="2316163"/>
            <a:ext cx="15875" cy="2024062"/>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382" name="Tekstvak 13"/>
          <p:cNvSpPr txBox="1">
            <a:spLocks noChangeArrowheads="1"/>
          </p:cNvSpPr>
          <p:nvPr/>
        </p:nvSpPr>
        <p:spPr bwMode="auto">
          <a:xfrm>
            <a:off x="6588125" y="1916113"/>
            <a:ext cx="1008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rPr>
              <a:t>ECB</a:t>
            </a:r>
          </a:p>
        </p:txBody>
      </p:sp>
      <p:sp>
        <p:nvSpPr>
          <p:cNvPr id="101383" name="Tekstvak 14"/>
          <p:cNvSpPr txBox="1">
            <a:spLocks noChangeArrowheads="1"/>
          </p:cNvSpPr>
          <p:nvPr/>
        </p:nvSpPr>
        <p:spPr bwMode="auto">
          <a:xfrm>
            <a:off x="7092950" y="2747963"/>
            <a:ext cx="1871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rPr>
              <a:t>Buba       100</a:t>
            </a:r>
          </a:p>
        </p:txBody>
      </p:sp>
      <p:sp>
        <p:nvSpPr>
          <p:cNvPr id="101384" name="Tekstvak 15"/>
          <p:cNvSpPr txBox="1">
            <a:spLocks noChangeArrowheads="1"/>
          </p:cNvSpPr>
          <p:nvPr/>
        </p:nvSpPr>
        <p:spPr bwMode="auto">
          <a:xfrm>
            <a:off x="5380038" y="2749550"/>
            <a:ext cx="151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rPr>
              <a:t>DNB     100</a:t>
            </a:r>
          </a:p>
        </p:txBody>
      </p:sp>
    </p:spTree>
    <p:extLst>
      <p:ext uri="{BB962C8B-B14F-4D97-AF65-F5344CB8AC3E}">
        <p14:creationId xmlns:p14="http://schemas.microsoft.com/office/powerpoint/2010/main" val="14601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3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3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1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p:bldP spid="101383" grpId="0"/>
      <p:bldP spid="10138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1"/>
          <p:cNvSpPr>
            <a:spLocks noGrp="1"/>
          </p:cNvSpPr>
          <p:nvPr>
            <p:ph type="title"/>
          </p:nvPr>
        </p:nvSpPr>
        <p:spPr>
          <a:xfrm>
            <a:off x="663575" y="-4763"/>
            <a:ext cx="8229600" cy="1143001"/>
          </a:xfrm>
        </p:spPr>
        <p:txBody>
          <a:bodyPr/>
          <a:lstStyle/>
          <a:p>
            <a:r>
              <a:rPr lang="nl-NL" smtClean="0">
                <a:solidFill>
                  <a:srgbClr val="0066FF"/>
                </a:solidFill>
              </a:rPr>
              <a:t>Cross border payment in EMU</a:t>
            </a:r>
            <a:endParaRPr lang="nl-NL" smtClean="0"/>
          </a:p>
        </p:txBody>
      </p:sp>
      <p:sp>
        <p:nvSpPr>
          <p:cNvPr id="102403" name="Tekstvak 18"/>
          <p:cNvSpPr txBox="1">
            <a:spLocks noChangeArrowheads="1"/>
          </p:cNvSpPr>
          <p:nvPr/>
        </p:nvSpPr>
        <p:spPr bwMode="auto">
          <a:xfrm>
            <a:off x="5473700" y="1228725"/>
            <a:ext cx="216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rPr>
              <a:t>Bundesbank</a:t>
            </a:r>
          </a:p>
        </p:txBody>
      </p:sp>
      <p:sp>
        <p:nvSpPr>
          <p:cNvPr id="102404" name="Tekstvak 21"/>
          <p:cNvSpPr txBox="1">
            <a:spLocks noChangeArrowheads="1"/>
          </p:cNvSpPr>
          <p:nvPr/>
        </p:nvSpPr>
        <p:spPr bwMode="auto">
          <a:xfrm>
            <a:off x="250825" y="1922463"/>
            <a:ext cx="20177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rPr>
              <a:t>Assets         1000</a:t>
            </a:r>
          </a:p>
          <a:p>
            <a:pPr eaLnBrk="1" fontAlgn="base" hangingPunct="1">
              <a:spcBef>
                <a:spcPct val="0"/>
              </a:spcBef>
              <a:spcAft>
                <a:spcPct val="0"/>
              </a:spcAft>
            </a:pPr>
            <a:endParaRPr lang="nl-NL">
              <a:solidFill>
                <a:srgbClr val="000000"/>
              </a:solidFill>
            </a:endParaRPr>
          </a:p>
          <a:p>
            <a:pPr eaLnBrk="1" fontAlgn="base" hangingPunct="1">
              <a:spcBef>
                <a:spcPct val="0"/>
              </a:spcBef>
              <a:spcAft>
                <a:spcPct val="0"/>
              </a:spcAft>
            </a:pPr>
            <a:endParaRPr lang="nl-NL">
              <a:solidFill>
                <a:srgbClr val="000000"/>
              </a:solidFill>
            </a:endParaRPr>
          </a:p>
          <a:p>
            <a:pPr eaLnBrk="1" fontAlgn="base" hangingPunct="1">
              <a:spcBef>
                <a:spcPct val="0"/>
              </a:spcBef>
              <a:spcAft>
                <a:spcPct val="0"/>
              </a:spcAft>
            </a:pPr>
            <a:endParaRPr lang="nl-NL">
              <a:solidFill>
                <a:srgbClr val="000000"/>
              </a:solidFill>
            </a:endParaRPr>
          </a:p>
          <a:p>
            <a:pPr eaLnBrk="1" fontAlgn="base" hangingPunct="1">
              <a:spcBef>
                <a:spcPct val="0"/>
              </a:spcBef>
              <a:spcAft>
                <a:spcPct val="0"/>
              </a:spcAft>
            </a:pPr>
            <a:endParaRPr lang="nl-NL">
              <a:solidFill>
                <a:srgbClr val="000000"/>
              </a:solidFill>
            </a:endParaRPr>
          </a:p>
          <a:p>
            <a:pPr eaLnBrk="1" fontAlgn="base" hangingPunct="1">
              <a:spcBef>
                <a:spcPct val="0"/>
              </a:spcBef>
              <a:spcAft>
                <a:spcPct val="0"/>
              </a:spcAft>
            </a:pPr>
            <a:r>
              <a:rPr lang="nl-NL">
                <a:solidFill>
                  <a:srgbClr val="000000"/>
                </a:solidFill>
              </a:rPr>
              <a:t>Total             1000</a:t>
            </a:r>
          </a:p>
        </p:txBody>
      </p:sp>
      <p:grpSp>
        <p:nvGrpSpPr>
          <p:cNvPr id="102405" name="Groep 32"/>
          <p:cNvGrpSpPr>
            <a:grpSpLocks/>
          </p:cNvGrpSpPr>
          <p:nvPr/>
        </p:nvGrpSpPr>
        <p:grpSpPr bwMode="auto">
          <a:xfrm>
            <a:off x="700088" y="1228725"/>
            <a:ext cx="3743325" cy="2543175"/>
            <a:chOff x="683568" y="1835532"/>
            <a:chExt cx="3744416" cy="2408922"/>
          </a:xfrm>
        </p:grpSpPr>
        <p:cxnSp>
          <p:nvCxnSpPr>
            <p:cNvPr id="102423" name="Rechte verbindingslijn 4"/>
            <p:cNvCxnSpPr>
              <a:cxnSpLocks noChangeShapeType="1"/>
            </p:cNvCxnSpPr>
            <p:nvPr/>
          </p:nvCxnSpPr>
          <p:spPr bwMode="auto">
            <a:xfrm>
              <a:off x="683568" y="2204864"/>
              <a:ext cx="3168352"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24" name="Rechte verbindingslijn 9"/>
            <p:cNvCxnSpPr>
              <a:cxnSpLocks noChangeShapeType="1"/>
            </p:cNvCxnSpPr>
            <p:nvPr/>
          </p:nvCxnSpPr>
          <p:spPr bwMode="auto">
            <a:xfrm>
              <a:off x="2267744" y="2204864"/>
              <a:ext cx="11432" cy="203959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25" name="Tekstvak 17"/>
            <p:cNvSpPr txBox="1">
              <a:spLocks noChangeArrowheads="1"/>
            </p:cNvSpPr>
            <p:nvPr/>
          </p:nvSpPr>
          <p:spPr bwMode="auto">
            <a:xfrm>
              <a:off x="1907704" y="1835532"/>
              <a:ext cx="1224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rPr>
                <a:t>DNB</a:t>
              </a:r>
            </a:p>
          </p:txBody>
        </p:sp>
        <p:sp>
          <p:nvSpPr>
            <p:cNvPr id="102426" name="Tekstvak 22"/>
            <p:cNvSpPr txBox="1">
              <a:spLocks noChangeArrowheads="1"/>
            </p:cNvSpPr>
            <p:nvPr/>
          </p:nvSpPr>
          <p:spPr bwMode="auto">
            <a:xfrm>
              <a:off x="2333767" y="2492896"/>
              <a:ext cx="2094217" cy="166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0000"/>
                  </a:solidFill>
                </a:rPr>
                <a:t>Bank </a:t>
              </a:r>
              <a:r>
                <a:rPr lang="nl-NL" dirty="0" err="1">
                  <a:solidFill>
                    <a:srgbClr val="000000"/>
                  </a:solidFill>
                </a:rPr>
                <a:t>notes</a:t>
              </a:r>
              <a:r>
                <a:rPr lang="nl-NL" dirty="0">
                  <a:solidFill>
                    <a:srgbClr val="000000"/>
                  </a:solidFill>
                </a:rPr>
                <a:t>   500</a:t>
              </a:r>
            </a:p>
            <a:p>
              <a:pPr eaLnBrk="1" fontAlgn="base" hangingPunct="1">
                <a:spcBef>
                  <a:spcPct val="0"/>
                </a:spcBef>
                <a:spcAft>
                  <a:spcPct val="0"/>
                </a:spcAft>
              </a:pPr>
              <a:r>
                <a:rPr lang="nl-NL" sz="1600" dirty="0" err="1" smtClean="0">
                  <a:solidFill>
                    <a:srgbClr val="000000"/>
                  </a:solidFill>
                </a:rPr>
                <a:t>Cur.acc</a:t>
              </a:r>
              <a:r>
                <a:rPr lang="nl-NL" dirty="0" smtClean="0">
                  <a:solidFill>
                    <a:srgbClr val="000000"/>
                  </a:solidFill>
                </a:rPr>
                <a:t>          </a:t>
              </a:r>
              <a:r>
                <a:rPr lang="nl-NL" dirty="0">
                  <a:solidFill>
                    <a:srgbClr val="000000"/>
                  </a:solidFill>
                </a:rPr>
                <a:t>200</a:t>
              </a:r>
            </a:p>
            <a:p>
              <a:pPr eaLnBrk="1" fontAlgn="base" hangingPunct="1">
                <a:spcBef>
                  <a:spcPct val="0"/>
                </a:spcBef>
                <a:spcAft>
                  <a:spcPct val="0"/>
                </a:spcAft>
              </a:pPr>
              <a:r>
                <a:rPr lang="nl-NL" dirty="0">
                  <a:solidFill>
                    <a:srgbClr val="00B050"/>
                  </a:solidFill>
                </a:rPr>
                <a:t>ECB                 0</a:t>
              </a:r>
            </a:p>
            <a:p>
              <a:pPr eaLnBrk="1" fontAlgn="base" hangingPunct="1">
                <a:spcBef>
                  <a:spcPct val="0"/>
                </a:spcBef>
                <a:spcAft>
                  <a:spcPct val="0"/>
                </a:spcAft>
              </a:pPr>
              <a:r>
                <a:rPr lang="nl-NL" dirty="0" err="1">
                  <a:solidFill>
                    <a:srgbClr val="000000"/>
                  </a:solidFill>
                </a:rPr>
                <a:t>Other</a:t>
              </a:r>
              <a:r>
                <a:rPr lang="nl-NL" dirty="0">
                  <a:solidFill>
                    <a:srgbClr val="000000"/>
                  </a:solidFill>
                </a:rPr>
                <a:t>             300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Total            1000 </a:t>
              </a:r>
            </a:p>
          </p:txBody>
        </p:sp>
      </p:grpSp>
      <p:grpSp>
        <p:nvGrpSpPr>
          <p:cNvPr id="102406" name="Groep 33"/>
          <p:cNvGrpSpPr>
            <a:grpSpLocks/>
          </p:cNvGrpSpPr>
          <p:nvPr/>
        </p:nvGrpSpPr>
        <p:grpSpPr bwMode="auto">
          <a:xfrm>
            <a:off x="4503738" y="1597025"/>
            <a:ext cx="3886200" cy="2064631"/>
            <a:chOff x="4574465" y="1597442"/>
            <a:chExt cx="3885699" cy="2063907"/>
          </a:xfrm>
        </p:grpSpPr>
        <p:cxnSp>
          <p:nvCxnSpPr>
            <p:cNvPr id="102419" name="Rechte verbindingslijn 7"/>
            <p:cNvCxnSpPr>
              <a:cxnSpLocks noChangeShapeType="1"/>
            </p:cNvCxnSpPr>
            <p:nvPr/>
          </p:nvCxnSpPr>
          <p:spPr bwMode="auto">
            <a:xfrm>
              <a:off x="4574465" y="1610968"/>
              <a:ext cx="374441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20" name="Rechte verbindingslijn 14"/>
            <p:cNvCxnSpPr>
              <a:cxnSpLocks noChangeShapeType="1"/>
            </p:cNvCxnSpPr>
            <p:nvPr/>
          </p:nvCxnSpPr>
          <p:spPr bwMode="auto">
            <a:xfrm>
              <a:off x="6280368" y="1597442"/>
              <a:ext cx="27430" cy="1957703"/>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21" name="Tekstvak 26"/>
            <p:cNvSpPr txBox="1">
              <a:spLocks noChangeArrowheads="1"/>
            </p:cNvSpPr>
            <p:nvPr/>
          </p:nvSpPr>
          <p:spPr bwMode="auto">
            <a:xfrm>
              <a:off x="6299924" y="1903898"/>
              <a:ext cx="2160240" cy="175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0000"/>
                  </a:solidFill>
                </a:rPr>
                <a:t>Bank </a:t>
              </a:r>
              <a:r>
                <a:rPr lang="nl-NL" dirty="0" err="1">
                  <a:solidFill>
                    <a:srgbClr val="000000"/>
                  </a:solidFill>
                </a:rPr>
                <a:t>notes</a:t>
              </a:r>
              <a:r>
                <a:rPr lang="nl-NL" dirty="0">
                  <a:solidFill>
                    <a:srgbClr val="000000"/>
                  </a:solidFill>
                </a:rPr>
                <a:t>  1000</a:t>
              </a:r>
            </a:p>
            <a:p>
              <a:pPr eaLnBrk="1" fontAlgn="base" hangingPunct="1">
                <a:spcBef>
                  <a:spcPct val="0"/>
                </a:spcBef>
                <a:spcAft>
                  <a:spcPct val="0"/>
                </a:spcAft>
              </a:pPr>
              <a:r>
                <a:rPr lang="nl-NL" sz="1600" dirty="0" err="1" smtClean="0">
                  <a:solidFill>
                    <a:srgbClr val="000000"/>
                  </a:solidFill>
                </a:rPr>
                <a:t>Cur.acc</a:t>
              </a:r>
              <a:r>
                <a:rPr lang="nl-NL" sz="1600" dirty="0" smtClean="0">
                  <a:solidFill>
                    <a:srgbClr val="000000"/>
                  </a:solidFill>
                </a:rPr>
                <a:t>.            </a:t>
              </a:r>
              <a:r>
                <a:rPr lang="nl-NL" dirty="0">
                  <a:solidFill>
                    <a:srgbClr val="000000"/>
                  </a:solidFill>
                </a:rPr>
                <a:t>400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err="1">
                  <a:solidFill>
                    <a:srgbClr val="000000"/>
                  </a:solidFill>
                </a:rPr>
                <a:t>Other</a:t>
              </a:r>
              <a:r>
                <a:rPr lang="nl-NL" dirty="0">
                  <a:solidFill>
                    <a:srgbClr val="000000"/>
                  </a:solidFill>
                </a:rPr>
                <a:t>              600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Total 	       2000</a:t>
              </a:r>
            </a:p>
          </p:txBody>
        </p:sp>
        <p:sp>
          <p:nvSpPr>
            <p:cNvPr id="102422" name="Tekstvak 28"/>
            <p:cNvSpPr txBox="1">
              <a:spLocks noChangeArrowheads="1"/>
            </p:cNvSpPr>
            <p:nvPr/>
          </p:nvSpPr>
          <p:spPr bwMode="auto">
            <a:xfrm>
              <a:off x="4737267" y="1907023"/>
              <a:ext cx="154817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000000"/>
                  </a:solidFill>
                </a:rPr>
                <a:t>Assets</a:t>
              </a:r>
              <a:r>
                <a:rPr lang="nl-NL" dirty="0">
                  <a:solidFill>
                    <a:srgbClr val="000000"/>
                  </a:solidFill>
                </a:rPr>
                <a:t>  2000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B050"/>
                  </a:solidFill>
                </a:rPr>
                <a:t>ECB           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Total     2000</a:t>
              </a:r>
            </a:p>
          </p:txBody>
        </p:sp>
      </p:grpSp>
      <p:cxnSp>
        <p:nvCxnSpPr>
          <p:cNvPr id="102407" name="Rechte verbindingslijn 30"/>
          <p:cNvCxnSpPr>
            <a:cxnSpLocks noChangeShapeType="1"/>
          </p:cNvCxnSpPr>
          <p:nvPr/>
        </p:nvCxnSpPr>
        <p:spPr bwMode="auto">
          <a:xfrm>
            <a:off x="239282" y="3861048"/>
            <a:ext cx="8642350" cy="0"/>
          </a:xfrm>
          <a:prstGeom prst="line">
            <a:avLst/>
          </a:prstGeom>
          <a:noFill/>
          <a:ln w="76200" algn="ctr">
            <a:solidFill>
              <a:schemeClr val="accent6">
                <a:lumMod val="60000"/>
                <a:lumOff val="40000"/>
              </a:schemeClr>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grpSp>
        <p:nvGrpSpPr>
          <p:cNvPr id="102408" name="Groep 34"/>
          <p:cNvGrpSpPr>
            <a:grpSpLocks/>
          </p:cNvGrpSpPr>
          <p:nvPr/>
        </p:nvGrpSpPr>
        <p:grpSpPr bwMode="auto">
          <a:xfrm>
            <a:off x="700088" y="3882984"/>
            <a:ext cx="3749675" cy="2152650"/>
            <a:chOff x="683568" y="2204864"/>
            <a:chExt cx="3750008" cy="2039590"/>
          </a:xfrm>
        </p:grpSpPr>
        <p:cxnSp>
          <p:nvCxnSpPr>
            <p:cNvPr id="102416" name="Rechte verbindingslijn 35"/>
            <p:cNvCxnSpPr>
              <a:cxnSpLocks noChangeShapeType="1"/>
            </p:cNvCxnSpPr>
            <p:nvPr/>
          </p:nvCxnSpPr>
          <p:spPr bwMode="auto">
            <a:xfrm>
              <a:off x="683568" y="2204864"/>
              <a:ext cx="3168352"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17" name="Rechte verbindingslijn 36"/>
            <p:cNvCxnSpPr>
              <a:cxnSpLocks noChangeShapeType="1"/>
            </p:cNvCxnSpPr>
            <p:nvPr/>
          </p:nvCxnSpPr>
          <p:spPr bwMode="auto">
            <a:xfrm>
              <a:off x="2267744" y="2204864"/>
              <a:ext cx="11432" cy="203959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18" name="Tekstvak 38"/>
            <p:cNvSpPr txBox="1">
              <a:spLocks noChangeArrowheads="1"/>
            </p:cNvSpPr>
            <p:nvPr/>
          </p:nvSpPr>
          <p:spPr bwMode="auto">
            <a:xfrm>
              <a:off x="2339359" y="2403666"/>
              <a:ext cx="2094217" cy="166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0000"/>
                  </a:solidFill>
                </a:rPr>
                <a:t>Bank </a:t>
              </a:r>
              <a:r>
                <a:rPr lang="nl-NL" dirty="0" err="1">
                  <a:solidFill>
                    <a:srgbClr val="000000"/>
                  </a:solidFill>
                </a:rPr>
                <a:t>notes</a:t>
              </a:r>
              <a:r>
                <a:rPr lang="nl-NL" dirty="0">
                  <a:solidFill>
                    <a:srgbClr val="000000"/>
                  </a:solidFill>
                </a:rPr>
                <a:t>   500</a:t>
              </a:r>
            </a:p>
            <a:p>
              <a:pPr eaLnBrk="1" hangingPunct="1"/>
              <a:r>
                <a:rPr lang="nl-NL" sz="1600" dirty="0" err="1">
                  <a:solidFill>
                    <a:srgbClr val="FF0000"/>
                  </a:solidFill>
                </a:rPr>
                <a:t>Cur.acc</a:t>
              </a:r>
              <a:r>
                <a:rPr lang="nl-NL" sz="1600" dirty="0">
                  <a:solidFill>
                    <a:srgbClr val="FF0000"/>
                  </a:solidFill>
                </a:rPr>
                <a:t>.   </a:t>
              </a:r>
              <a:r>
                <a:rPr lang="nl-NL" sz="1600" dirty="0" smtClean="0">
                  <a:solidFill>
                    <a:srgbClr val="FF0000"/>
                  </a:solidFill>
                </a:rPr>
                <a:t>       </a:t>
              </a:r>
              <a:r>
                <a:rPr lang="nl-NL" dirty="0">
                  <a:solidFill>
                    <a:srgbClr val="FF0000"/>
                  </a:solidFill>
                </a:rPr>
                <a:t>100</a:t>
              </a:r>
            </a:p>
            <a:p>
              <a:pPr eaLnBrk="1" fontAlgn="base" hangingPunct="1">
                <a:spcBef>
                  <a:spcPct val="0"/>
                </a:spcBef>
                <a:spcAft>
                  <a:spcPct val="0"/>
                </a:spcAft>
              </a:pPr>
              <a:r>
                <a:rPr lang="nl-NL" b="1" dirty="0">
                  <a:solidFill>
                    <a:srgbClr val="000000"/>
                  </a:solidFill>
                </a:rPr>
                <a:t>ECB              100</a:t>
              </a:r>
            </a:p>
            <a:p>
              <a:pPr eaLnBrk="1" fontAlgn="base" hangingPunct="1">
                <a:spcBef>
                  <a:spcPct val="0"/>
                </a:spcBef>
                <a:spcAft>
                  <a:spcPct val="0"/>
                </a:spcAft>
              </a:pPr>
              <a:r>
                <a:rPr lang="nl-NL" dirty="0" err="1">
                  <a:solidFill>
                    <a:srgbClr val="000000"/>
                  </a:solidFill>
                </a:rPr>
                <a:t>Other</a:t>
              </a:r>
              <a:r>
                <a:rPr lang="nl-NL" dirty="0">
                  <a:solidFill>
                    <a:srgbClr val="000000"/>
                  </a:solidFill>
                </a:rPr>
                <a:t>             300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Total            1000 </a:t>
              </a:r>
            </a:p>
          </p:txBody>
        </p:sp>
      </p:grpSp>
      <p:sp>
        <p:nvSpPr>
          <p:cNvPr id="102409" name="Tekstvak 39"/>
          <p:cNvSpPr txBox="1">
            <a:spLocks noChangeArrowheads="1"/>
          </p:cNvSpPr>
          <p:nvPr/>
        </p:nvSpPr>
        <p:spPr bwMode="auto">
          <a:xfrm>
            <a:off x="222250" y="4387850"/>
            <a:ext cx="20161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000000"/>
                </a:solidFill>
              </a:rPr>
              <a:t>Assets</a:t>
            </a:r>
            <a:r>
              <a:rPr lang="nl-NL" dirty="0">
                <a:solidFill>
                  <a:srgbClr val="000000"/>
                </a:solidFill>
              </a:rPr>
              <a:t>         1000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smtClean="0">
                <a:solidFill>
                  <a:srgbClr val="000000"/>
                </a:solidFill>
              </a:rPr>
              <a:t>Total             </a:t>
            </a:r>
            <a:r>
              <a:rPr lang="nl-NL" dirty="0">
                <a:solidFill>
                  <a:srgbClr val="000000"/>
                </a:solidFill>
              </a:rPr>
              <a:t>1000</a:t>
            </a:r>
          </a:p>
        </p:txBody>
      </p:sp>
      <p:grpSp>
        <p:nvGrpSpPr>
          <p:cNvPr id="102410" name="Groep 40"/>
          <p:cNvGrpSpPr>
            <a:grpSpLocks/>
          </p:cNvGrpSpPr>
          <p:nvPr/>
        </p:nvGrpSpPr>
        <p:grpSpPr bwMode="auto">
          <a:xfrm>
            <a:off x="4572000" y="3875137"/>
            <a:ext cx="3884612" cy="2001838"/>
            <a:chOff x="4574465" y="1597442"/>
            <a:chExt cx="3885699" cy="2002722"/>
          </a:xfrm>
        </p:grpSpPr>
        <p:cxnSp>
          <p:nvCxnSpPr>
            <p:cNvPr id="102412" name="Rechte verbindingslijn 41"/>
            <p:cNvCxnSpPr>
              <a:cxnSpLocks noChangeShapeType="1"/>
            </p:cNvCxnSpPr>
            <p:nvPr/>
          </p:nvCxnSpPr>
          <p:spPr bwMode="auto">
            <a:xfrm>
              <a:off x="4574465" y="1610968"/>
              <a:ext cx="3744416" cy="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13" name="Rechte verbindingslijn 42"/>
            <p:cNvCxnSpPr>
              <a:cxnSpLocks noChangeShapeType="1"/>
            </p:cNvCxnSpPr>
            <p:nvPr/>
          </p:nvCxnSpPr>
          <p:spPr bwMode="auto">
            <a:xfrm>
              <a:off x="6280368" y="1597442"/>
              <a:ext cx="27430" cy="1957703"/>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14" name="Tekstvak 43"/>
            <p:cNvSpPr txBox="1">
              <a:spLocks noChangeArrowheads="1"/>
            </p:cNvSpPr>
            <p:nvPr/>
          </p:nvSpPr>
          <p:spPr bwMode="auto">
            <a:xfrm>
              <a:off x="6299924" y="1835532"/>
              <a:ext cx="2160240" cy="175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0000"/>
                  </a:solidFill>
                </a:rPr>
                <a:t>Bank </a:t>
              </a:r>
              <a:r>
                <a:rPr lang="nl-NL" dirty="0" err="1">
                  <a:solidFill>
                    <a:srgbClr val="000000"/>
                  </a:solidFill>
                </a:rPr>
                <a:t>notes</a:t>
              </a:r>
              <a:r>
                <a:rPr lang="nl-NL" dirty="0">
                  <a:solidFill>
                    <a:srgbClr val="000000"/>
                  </a:solidFill>
                </a:rPr>
                <a:t>  1000</a:t>
              </a:r>
            </a:p>
            <a:p>
              <a:pPr eaLnBrk="1" hangingPunct="1"/>
              <a:r>
                <a:rPr lang="nl-NL" sz="1600" dirty="0" err="1">
                  <a:solidFill>
                    <a:srgbClr val="FF0000"/>
                  </a:solidFill>
                </a:rPr>
                <a:t>Cur.acc</a:t>
              </a:r>
              <a:r>
                <a:rPr lang="nl-NL" sz="1600" dirty="0">
                  <a:solidFill>
                    <a:srgbClr val="FF0000"/>
                  </a:solidFill>
                </a:rPr>
                <a:t>.     </a:t>
              </a:r>
              <a:r>
                <a:rPr lang="nl-NL" sz="1600" dirty="0" smtClean="0">
                  <a:solidFill>
                    <a:srgbClr val="FF0000"/>
                  </a:solidFill>
                </a:rPr>
                <a:t>      </a:t>
              </a:r>
              <a:r>
                <a:rPr lang="nl-NL" dirty="0">
                  <a:solidFill>
                    <a:srgbClr val="FF0000"/>
                  </a:solidFill>
                </a:rPr>
                <a:t>500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err="1">
                  <a:solidFill>
                    <a:srgbClr val="000000"/>
                  </a:solidFill>
                </a:rPr>
                <a:t>Other</a:t>
              </a:r>
              <a:r>
                <a:rPr lang="nl-NL" dirty="0">
                  <a:solidFill>
                    <a:srgbClr val="000000"/>
                  </a:solidFill>
                </a:rPr>
                <a:t>              600</a:t>
              </a:r>
            </a:p>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Total 	       2100</a:t>
              </a:r>
            </a:p>
          </p:txBody>
        </p:sp>
        <p:sp>
          <p:nvSpPr>
            <p:cNvPr id="102415" name="Tekstvak 44"/>
            <p:cNvSpPr txBox="1">
              <a:spLocks noChangeArrowheads="1"/>
            </p:cNvSpPr>
            <p:nvPr/>
          </p:nvSpPr>
          <p:spPr bwMode="auto">
            <a:xfrm>
              <a:off x="4718481" y="1845838"/>
              <a:ext cx="154817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rPr>
                <a:t>Assets  2000</a:t>
              </a:r>
            </a:p>
            <a:p>
              <a:pPr eaLnBrk="1" fontAlgn="base" hangingPunct="1">
                <a:spcBef>
                  <a:spcPct val="0"/>
                </a:spcBef>
                <a:spcAft>
                  <a:spcPct val="0"/>
                </a:spcAft>
              </a:pPr>
              <a:endParaRPr lang="nl-NL">
                <a:solidFill>
                  <a:srgbClr val="000000"/>
                </a:solidFill>
              </a:endParaRPr>
            </a:p>
            <a:p>
              <a:pPr eaLnBrk="1" fontAlgn="base" hangingPunct="1">
                <a:spcBef>
                  <a:spcPct val="0"/>
                </a:spcBef>
                <a:spcAft>
                  <a:spcPct val="0"/>
                </a:spcAft>
              </a:pPr>
              <a:r>
                <a:rPr lang="nl-NL" b="1">
                  <a:solidFill>
                    <a:srgbClr val="000000"/>
                  </a:solidFill>
                </a:rPr>
                <a:t>ECB      100</a:t>
              </a:r>
            </a:p>
            <a:p>
              <a:pPr eaLnBrk="1" fontAlgn="base" hangingPunct="1">
                <a:spcBef>
                  <a:spcPct val="0"/>
                </a:spcBef>
                <a:spcAft>
                  <a:spcPct val="0"/>
                </a:spcAft>
              </a:pPr>
              <a:endParaRPr lang="nl-NL">
                <a:solidFill>
                  <a:srgbClr val="000000"/>
                </a:solidFill>
              </a:endParaRPr>
            </a:p>
            <a:p>
              <a:pPr eaLnBrk="1" fontAlgn="base" hangingPunct="1">
                <a:spcBef>
                  <a:spcPct val="0"/>
                </a:spcBef>
                <a:spcAft>
                  <a:spcPct val="0"/>
                </a:spcAft>
              </a:pPr>
              <a:endParaRPr lang="nl-NL">
                <a:solidFill>
                  <a:srgbClr val="000000"/>
                </a:solidFill>
              </a:endParaRPr>
            </a:p>
            <a:p>
              <a:pPr eaLnBrk="1" fontAlgn="base" hangingPunct="1">
                <a:spcBef>
                  <a:spcPct val="0"/>
                </a:spcBef>
                <a:spcAft>
                  <a:spcPct val="0"/>
                </a:spcAft>
              </a:pPr>
              <a:r>
                <a:rPr lang="nl-NL">
                  <a:solidFill>
                    <a:srgbClr val="000000"/>
                  </a:solidFill>
                </a:rPr>
                <a:t>Total     2100</a:t>
              </a:r>
            </a:p>
          </p:txBody>
        </p:sp>
      </p:grpSp>
      <p:sp>
        <p:nvSpPr>
          <p:cNvPr id="102411" name="Tijdelijke aanduiding voor dianumm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72E11B-8B2E-4BAE-B8F6-E50E587C845B}" type="slidenum">
              <a:rPr lang="nl-NL" smtClean="0">
                <a:solidFill>
                  <a:srgbClr val="003876"/>
                </a:solidFill>
              </a:rPr>
              <a:pPr eaLnBrk="1" hangingPunct="1"/>
              <a:t>39</a:t>
            </a:fld>
            <a:endParaRPr lang="nl-NL" smtClean="0">
              <a:solidFill>
                <a:srgbClr val="003876"/>
              </a:solidFill>
            </a:endParaRPr>
          </a:p>
        </p:txBody>
      </p:sp>
      <p:sp>
        <p:nvSpPr>
          <p:cNvPr id="27" name="Tekstvak 26"/>
          <p:cNvSpPr txBox="1"/>
          <p:nvPr/>
        </p:nvSpPr>
        <p:spPr>
          <a:xfrm>
            <a:off x="239282" y="958284"/>
            <a:ext cx="1152823" cy="646331"/>
          </a:xfrm>
          <a:prstGeom prst="rect">
            <a:avLst/>
          </a:prstGeom>
          <a:noFill/>
          <a:ln>
            <a:solidFill>
              <a:srgbClr val="00B0F0"/>
            </a:solidFill>
          </a:ln>
        </p:spPr>
        <p:txBody>
          <a:bodyPr wrap="square" rtlCol="0">
            <a:spAutoFit/>
          </a:bodyPr>
          <a:lstStyle/>
          <a:p>
            <a:r>
              <a:rPr lang="nl-NL" dirty="0" smtClean="0">
                <a:solidFill>
                  <a:srgbClr val="3D6BFF"/>
                </a:solidFill>
              </a:rPr>
              <a:t>Clean opening</a:t>
            </a:r>
            <a:endParaRPr lang="nl-NL" dirty="0">
              <a:solidFill>
                <a:srgbClr val="3D6BFF"/>
              </a:solidFill>
            </a:endParaRPr>
          </a:p>
        </p:txBody>
      </p:sp>
      <p:sp>
        <p:nvSpPr>
          <p:cNvPr id="29" name="Tekstvak 28"/>
          <p:cNvSpPr txBox="1"/>
          <p:nvPr/>
        </p:nvSpPr>
        <p:spPr>
          <a:xfrm>
            <a:off x="170710" y="4018518"/>
            <a:ext cx="1152823" cy="369332"/>
          </a:xfrm>
          <a:prstGeom prst="rect">
            <a:avLst/>
          </a:prstGeom>
          <a:noFill/>
          <a:ln>
            <a:solidFill>
              <a:srgbClr val="00B0F0"/>
            </a:solidFill>
          </a:ln>
        </p:spPr>
        <p:txBody>
          <a:bodyPr wrap="square" rtlCol="0">
            <a:spAutoFit/>
          </a:bodyPr>
          <a:lstStyle/>
          <a:p>
            <a:r>
              <a:rPr lang="nl-NL" dirty="0" err="1" smtClean="0">
                <a:solidFill>
                  <a:srgbClr val="3D6BFF"/>
                </a:solidFill>
              </a:rPr>
              <a:t>Result</a:t>
            </a:r>
            <a:endParaRPr lang="nl-NL" dirty="0">
              <a:solidFill>
                <a:srgbClr val="3D6BFF"/>
              </a:solidFill>
            </a:endParaRPr>
          </a:p>
        </p:txBody>
      </p:sp>
    </p:spTree>
    <p:extLst>
      <p:ext uri="{BB962C8B-B14F-4D97-AF65-F5344CB8AC3E}">
        <p14:creationId xmlns:p14="http://schemas.microsoft.com/office/powerpoint/2010/main" val="414841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E858E320-AC62-4595-AA72-6A939143D1F8}" type="slidenum">
              <a:rPr lang="en-US" sz="1200">
                <a:solidFill>
                  <a:srgbClr val="CC9933"/>
                </a:solidFill>
                <a:latin typeface="+mn-lt"/>
              </a:rPr>
              <a:pPr algn="r">
                <a:buClr>
                  <a:srgbClr val="000000"/>
                </a:buClr>
                <a:buSzPct val="100000"/>
                <a:buFont typeface="Times New Roman" pitchFamily="18" charset="0"/>
                <a:buNone/>
                <a:tabLst>
                  <a:tab pos="723900" algn="l"/>
                </a:tabLst>
                <a:defRPr/>
              </a:pPr>
              <a:t>4</a:t>
            </a:fld>
            <a:endParaRPr lang="en-US" sz="1200">
              <a:solidFill>
                <a:srgbClr val="CC9933"/>
              </a:solidFill>
              <a:latin typeface="+mn-lt"/>
            </a:endParaRPr>
          </a:p>
        </p:txBody>
      </p:sp>
      <p:sp>
        <p:nvSpPr>
          <p:cNvPr id="7171" name="Rectangle 2"/>
          <p:cNvSpPr>
            <a:spLocks noGrp="1" noChangeArrowheads="1"/>
          </p:cNvSpPr>
          <p:nvPr>
            <p:ph type="title" idx="4294967295"/>
          </p:nvPr>
        </p:nvSpPr>
        <p:spPr>
          <a:xfrm>
            <a:off x="977390" y="552450"/>
            <a:ext cx="6462713" cy="712788"/>
          </a:xfrm>
        </p:spPr>
        <p:txBody>
          <a:bodyPr wrap="none"/>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3D6BFF"/>
                </a:solidFill>
              </a:rPr>
              <a:t>Large value payments layer</a:t>
            </a:r>
            <a:r>
              <a:rPr lang="nl-NL" sz="4000" dirty="0" smtClean="0"/>
              <a:t/>
            </a:r>
            <a:br>
              <a:rPr lang="nl-NL" sz="4000" dirty="0" smtClean="0"/>
            </a:br>
            <a:endParaRPr lang="nl-NL" sz="4000" dirty="0" smtClean="0"/>
          </a:p>
        </p:txBody>
      </p:sp>
      <p:sp>
        <p:nvSpPr>
          <p:cNvPr id="7172" name="Freeform 3"/>
          <p:cNvSpPr>
            <a:spLocks noChangeAspect="1"/>
          </p:cNvSpPr>
          <p:nvPr/>
        </p:nvSpPr>
        <p:spPr bwMode="auto">
          <a:xfrm>
            <a:off x="2032000" y="1069975"/>
            <a:ext cx="3425825" cy="5030788"/>
          </a:xfrm>
          <a:custGeom>
            <a:avLst/>
            <a:gdLst>
              <a:gd name="T0" fmla="*/ 0 w 2767"/>
              <a:gd name="T1" fmla="*/ 2147483647 h 4062"/>
              <a:gd name="T2" fmla="*/ 2147483647 w 2767"/>
              <a:gd name="T3" fmla="*/ 0 h 4062"/>
              <a:gd name="T4" fmla="*/ 2147483647 w 2767"/>
              <a:gd name="T5" fmla="*/ 2147483647 h 4062"/>
              <a:gd name="T6" fmla="*/ 0 w 2767"/>
              <a:gd name="T7" fmla="*/ 2147483647 h 4062"/>
              <a:gd name="T8" fmla="*/ 0 w 2767"/>
              <a:gd name="T9" fmla="*/ 2147483647 h 4062"/>
              <a:gd name="T10" fmla="*/ 0 60000 65536"/>
              <a:gd name="T11" fmla="*/ 0 60000 65536"/>
              <a:gd name="T12" fmla="*/ 0 60000 65536"/>
              <a:gd name="T13" fmla="*/ 0 60000 65536"/>
              <a:gd name="T14" fmla="*/ 0 60000 65536"/>
              <a:gd name="T15" fmla="*/ 0 w 2767"/>
              <a:gd name="T16" fmla="*/ 0 h 4062"/>
              <a:gd name="T17" fmla="*/ 2767 w 2767"/>
              <a:gd name="T18" fmla="*/ 4062 h 4062"/>
            </a:gdLst>
            <a:ahLst/>
            <a:cxnLst>
              <a:cxn ang="T10">
                <a:pos x="T0" y="T1"/>
              </a:cxn>
              <a:cxn ang="T11">
                <a:pos x="T2" y="T3"/>
              </a:cxn>
              <a:cxn ang="T12">
                <a:pos x="T4" y="T5"/>
              </a:cxn>
              <a:cxn ang="T13">
                <a:pos x="T6" y="T7"/>
              </a:cxn>
              <a:cxn ang="T14">
                <a:pos x="T8" y="T9"/>
              </a:cxn>
            </a:cxnLst>
            <a:rect l="T15" t="T16" r="T17" b="T18"/>
            <a:pathLst>
              <a:path w="2767" h="4062">
                <a:moveTo>
                  <a:pt x="0" y="3501"/>
                </a:moveTo>
                <a:lnTo>
                  <a:pt x="2767" y="0"/>
                </a:lnTo>
                <a:lnTo>
                  <a:pt x="2767" y="316"/>
                </a:lnTo>
                <a:lnTo>
                  <a:pt x="0" y="4062"/>
                </a:lnTo>
                <a:lnTo>
                  <a:pt x="0" y="3501"/>
                </a:lnTo>
                <a:close/>
              </a:path>
            </a:pathLst>
          </a:custGeom>
          <a:solidFill>
            <a:srgbClr val="0000AC"/>
          </a:solidFill>
          <a:ln w="3175">
            <a:solidFill>
              <a:schemeClr val="tx1"/>
            </a:solidFill>
            <a:round/>
            <a:headEnd/>
            <a:tailEnd/>
          </a:ln>
        </p:spPr>
        <p:txBody>
          <a:bodyPr/>
          <a:lstStyle/>
          <a:p>
            <a:endParaRPr lang="nl-NL"/>
          </a:p>
        </p:txBody>
      </p:sp>
      <p:sp>
        <p:nvSpPr>
          <p:cNvPr id="7173" name="Freeform 4"/>
          <p:cNvSpPr>
            <a:spLocks noChangeAspect="1"/>
          </p:cNvSpPr>
          <p:nvPr/>
        </p:nvSpPr>
        <p:spPr bwMode="auto">
          <a:xfrm>
            <a:off x="2039938" y="1458913"/>
            <a:ext cx="6977062" cy="4638675"/>
          </a:xfrm>
          <a:custGeom>
            <a:avLst/>
            <a:gdLst>
              <a:gd name="T0" fmla="*/ 0 w 5634"/>
              <a:gd name="T1" fmla="*/ 2147483647 h 3746"/>
              <a:gd name="T2" fmla="*/ 2147483647 w 5634"/>
              <a:gd name="T3" fmla="*/ 2147483647 h 3746"/>
              <a:gd name="T4" fmla="*/ 2147483647 w 5634"/>
              <a:gd name="T5" fmla="*/ 0 h 3746"/>
              <a:gd name="T6" fmla="*/ 2147483647 w 5634"/>
              <a:gd name="T7" fmla="*/ 2147483647 h 3746"/>
              <a:gd name="T8" fmla="*/ 0 w 5634"/>
              <a:gd name="T9" fmla="*/ 2147483647 h 3746"/>
              <a:gd name="T10" fmla="*/ 0 60000 65536"/>
              <a:gd name="T11" fmla="*/ 0 60000 65536"/>
              <a:gd name="T12" fmla="*/ 0 60000 65536"/>
              <a:gd name="T13" fmla="*/ 0 60000 65536"/>
              <a:gd name="T14" fmla="*/ 0 60000 65536"/>
              <a:gd name="T15" fmla="*/ 0 w 5634"/>
              <a:gd name="T16" fmla="*/ 0 h 3746"/>
              <a:gd name="T17" fmla="*/ 5634 w 5634"/>
              <a:gd name="T18" fmla="*/ 3746 h 3746"/>
            </a:gdLst>
            <a:ahLst/>
            <a:cxnLst>
              <a:cxn ang="T10">
                <a:pos x="T0" y="T1"/>
              </a:cxn>
              <a:cxn ang="T11">
                <a:pos x="T2" y="T3"/>
              </a:cxn>
              <a:cxn ang="T12">
                <a:pos x="T4" y="T5"/>
              </a:cxn>
              <a:cxn ang="T13">
                <a:pos x="T6" y="T7"/>
              </a:cxn>
              <a:cxn ang="T14">
                <a:pos x="T8" y="T9"/>
              </a:cxn>
            </a:cxnLst>
            <a:rect l="T15" t="T16" r="T17" b="T18"/>
            <a:pathLst>
              <a:path w="5634" h="3746">
                <a:moveTo>
                  <a:pt x="0" y="3733"/>
                </a:moveTo>
                <a:lnTo>
                  <a:pt x="2758" y="4"/>
                </a:lnTo>
                <a:lnTo>
                  <a:pt x="5634" y="0"/>
                </a:lnTo>
                <a:lnTo>
                  <a:pt x="3348" y="3746"/>
                </a:lnTo>
                <a:lnTo>
                  <a:pt x="0" y="3733"/>
                </a:lnTo>
                <a:close/>
              </a:path>
            </a:pathLst>
          </a:custGeom>
          <a:solidFill>
            <a:srgbClr val="5B5BFF"/>
          </a:solidFill>
          <a:ln w="3175">
            <a:solidFill>
              <a:schemeClr val="tx1"/>
            </a:solidFill>
            <a:round/>
            <a:headEnd/>
            <a:tailEnd/>
          </a:ln>
        </p:spPr>
        <p:txBody>
          <a:bodyPr/>
          <a:lstStyle/>
          <a:p>
            <a:endParaRPr lang="nl-NL"/>
          </a:p>
        </p:txBody>
      </p:sp>
      <p:sp>
        <p:nvSpPr>
          <p:cNvPr id="7174" name="Rectangle 5"/>
          <p:cNvSpPr>
            <a:spLocks noChangeAspect="1" noChangeArrowheads="1"/>
          </p:cNvSpPr>
          <p:nvPr/>
        </p:nvSpPr>
        <p:spPr bwMode="auto">
          <a:xfrm>
            <a:off x="5457825" y="1068388"/>
            <a:ext cx="3562350" cy="393700"/>
          </a:xfrm>
          <a:prstGeom prst="rect">
            <a:avLst/>
          </a:prstGeom>
          <a:solidFill>
            <a:srgbClr val="0000FF"/>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grpSp>
        <p:nvGrpSpPr>
          <p:cNvPr id="7175" name="Group 6"/>
          <p:cNvGrpSpPr>
            <a:grpSpLocks noChangeAspect="1"/>
          </p:cNvGrpSpPr>
          <p:nvPr/>
        </p:nvGrpSpPr>
        <p:grpSpPr bwMode="auto">
          <a:xfrm>
            <a:off x="4470400" y="1298575"/>
            <a:ext cx="2616200" cy="1612900"/>
            <a:chOff x="1995" y="422"/>
            <a:chExt cx="2113" cy="1302"/>
          </a:xfrm>
        </p:grpSpPr>
        <p:sp>
          <p:nvSpPr>
            <p:cNvPr id="7214" name="Rectangle 7"/>
            <p:cNvSpPr>
              <a:spLocks noChangeAspect="1" noChangeArrowheads="1"/>
            </p:cNvSpPr>
            <p:nvPr/>
          </p:nvSpPr>
          <p:spPr bwMode="auto">
            <a:xfrm>
              <a:off x="1995" y="1435"/>
              <a:ext cx="1359" cy="289"/>
            </a:xfrm>
            <a:prstGeom prst="rect">
              <a:avLst/>
            </a:prstGeom>
            <a:solidFill>
              <a:srgbClr val="00F2EC"/>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7215" name="Freeform 8"/>
            <p:cNvSpPr>
              <a:spLocks noChangeAspect="1"/>
            </p:cNvSpPr>
            <p:nvPr/>
          </p:nvSpPr>
          <p:spPr bwMode="auto">
            <a:xfrm>
              <a:off x="3354" y="422"/>
              <a:ext cx="754" cy="1299"/>
            </a:xfrm>
            <a:custGeom>
              <a:avLst/>
              <a:gdLst>
                <a:gd name="T0" fmla="*/ 0 w 774"/>
                <a:gd name="T1" fmla="*/ 843 h 1361"/>
                <a:gd name="T2" fmla="*/ 679 w 774"/>
                <a:gd name="T3" fmla="*/ 0 h 1361"/>
                <a:gd name="T4" fmla="*/ 679 w 774"/>
                <a:gd name="T5" fmla="*/ 205 h 1361"/>
                <a:gd name="T6" fmla="*/ 0 w 774"/>
                <a:gd name="T7" fmla="*/ 1079 h 1361"/>
                <a:gd name="T8" fmla="*/ 0 w 774"/>
                <a:gd name="T9" fmla="*/ 843 h 1361"/>
                <a:gd name="T10" fmla="*/ 0 60000 65536"/>
                <a:gd name="T11" fmla="*/ 0 60000 65536"/>
                <a:gd name="T12" fmla="*/ 0 60000 65536"/>
                <a:gd name="T13" fmla="*/ 0 60000 65536"/>
                <a:gd name="T14" fmla="*/ 0 60000 65536"/>
                <a:gd name="T15" fmla="*/ 0 w 774"/>
                <a:gd name="T16" fmla="*/ 0 h 1361"/>
                <a:gd name="T17" fmla="*/ 774 w 774"/>
                <a:gd name="T18" fmla="*/ 1361 h 1361"/>
              </a:gdLst>
              <a:ahLst/>
              <a:cxnLst>
                <a:cxn ang="T10">
                  <a:pos x="T0" y="T1"/>
                </a:cxn>
                <a:cxn ang="T11">
                  <a:pos x="T2" y="T3"/>
                </a:cxn>
                <a:cxn ang="T12">
                  <a:pos x="T4" y="T5"/>
                </a:cxn>
                <a:cxn ang="T13">
                  <a:pos x="T6" y="T7"/>
                </a:cxn>
                <a:cxn ang="T14">
                  <a:pos x="T8" y="T9"/>
                </a:cxn>
              </a:cxnLst>
              <a:rect l="T15" t="T16" r="T17" b="T18"/>
              <a:pathLst>
                <a:path w="774" h="1361">
                  <a:moveTo>
                    <a:pt x="0" y="1063"/>
                  </a:moveTo>
                  <a:lnTo>
                    <a:pt x="773" y="0"/>
                  </a:lnTo>
                  <a:lnTo>
                    <a:pt x="774" y="259"/>
                  </a:lnTo>
                  <a:lnTo>
                    <a:pt x="0" y="1361"/>
                  </a:lnTo>
                  <a:lnTo>
                    <a:pt x="0" y="1063"/>
                  </a:lnTo>
                  <a:close/>
                </a:path>
              </a:pathLst>
            </a:custGeom>
            <a:solidFill>
              <a:srgbClr val="00ACA8"/>
            </a:solidFill>
            <a:ln w="3175">
              <a:solidFill>
                <a:schemeClr val="tx1"/>
              </a:solidFill>
              <a:round/>
              <a:headEnd/>
              <a:tailEnd/>
            </a:ln>
          </p:spPr>
          <p:txBody>
            <a:bodyPr/>
            <a:lstStyle/>
            <a:p>
              <a:endParaRPr lang="nl-NL"/>
            </a:p>
          </p:txBody>
        </p:sp>
        <p:sp>
          <p:nvSpPr>
            <p:cNvPr id="7216" name="Freeform 9"/>
            <p:cNvSpPr>
              <a:spLocks noChangeAspect="1"/>
            </p:cNvSpPr>
            <p:nvPr/>
          </p:nvSpPr>
          <p:spPr bwMode="auto">
            <a:xfrm>
              <a:off x="1996" y="422"/>
              <a:ext cx="2111" cy="1015"/>
            </a:xfrm>
            <a:custGeom>
              <a:avLst/>
              <a:gdLst>
                <a:gd name="T0" fmla="*/ 0 w 2167"/>
                <a:gd name="T1" fmla="*/ 841 h 1063"/>
                <a:gd name="T2" fmla="*/ 701 w 2167"/>
                <a:gd name="T3" fmla="*/ 2 h 1063"/>
                <a:gd name="T4" fmla="*/ 1901 w 2167"/>
                <a:gd name="T5" fmla="*/ 0 h 1063"/>
                <a:gd name="T6" fmla="*/ 1224 w 2167"/>
                <a:gd name="T7" fmla="*/ 843 h 1063"/>
                <a:gd name="T8" fmla="*/ 0 w 2167"/>
                <a:gd name="T9" fmla="*/ 841 h 1063"/>
                <a:gd name="T10" fmla="*/ 0 60000 65536"/>
                <a:gd name="T11" fmla="*/ 0 60000 65536"/>
                <a:gd name="T12" fmla="*/ 0 60000 65536"/>
                <a:gd name="T13" fmla="*/ 0 60000 65536"/>
                <a:gd name="T14" fmla="*/ 0 60000 65536"/>
                <a:gd name="T15" fmla="*/ 0 w 2167"/>
                <a:gd name="T16" fmla="*/ 0 h 1063"/>
                <a:gd name="T17" fmla="*/ 2167 w 2167"/>
                <a:gd name="T18" fmla="*/ 1063 h 1063"/>
              </a:gdLst>
              <a:ahLst/>
              <a:cxnLst>
                <a:cxn ang="T10">
                  <a:pos x="T0" y="T1"/>
                </a:cxn>
                <a:cxn ang="T11">
                  <a:pos x="T2" y="T3"/>
                </a:cxn>
                <a:cxn ang="T12">
                  <a:pos x="T4" y="T5"/>
                </a:cxn>
                <a:cxn ang="T13">
                  <a:pos x="T6" y="T7"/>
                </a:cxn>
                <a:cxn ang="T14">
                  <a:pos x="T8" y="T9"/>
                </a:cxn>
              </a:cxnLst>
              <a:rect l="T15" t="T16" r="T17" b="T18"/>
              <a:pathLst>
                <a:path w="2167" h="1063">
                  <a:moveTo>
                    <a:pt x="0" y="1061"/>
                  </a:moveTo>
                  <a:lnTo>
                    <a:pt x="800" y="2"/>
                  </a:lnTo>
                  <a:lnTo>
                    <a:pt x="2167" y="0"/>
                  </a:lnTo>
                  <a:lnTo>
                    <a:pt x="1394" y="1063"/>
                  </a:lnTo>
                  <a:lnTo>
                    <a:pt x="0" y="1061"/>
                  </a:lnTo>
                  <a:close/>
                </a:path>
              </a:pathLst>
            </a:custGeom>
            <a:solidFill>
              <a:srgbClr val="79FFFF"/>
            </a:solidFill>
            <a:ln w="3175">
              <a:solidFill>
                <a:schemeClr val="tx1"/>
              </a:solidFill>
              <a:round/>
              <a:headEnd/>
              <a:tailEnd/>
            </a:ln>
          </p:spPr>
          <p:txBody>
            <a:bodyPr/>
            <a:lstStyle/>
            <a:p>
              <a:endParaRPr lang="nl-NL"/>
            </a:p>
          </p:txBody>
        </p:sp>
        <p:sp>
          <p:nvSpPr>
            <p:cNvPr id="7217" name="WordArt 10"/>
            <p:cNvSpPr>
              <a:spLocks noChangeAspect="1" noChangeArrowheads="1" noChangeShapeType="1" noTextEdit="1"/>
            </p:cNvSpPr>
            <p:nvPr/>
          </p:nvSpPr>
          <p:spPr bwMode="auto">
            <a:xfrm>
              <a:off x="2699" y="845"/>
              <a:ext cx="798" cy="108"/>
            </a:xfrm>
            <a:prstGeom prst="rect">
              <a:avLst/>
            </a:prstGeom>
          </p:spPr>
          <p:txBody>
            <a:bodyPr wrap="none" fromWordArt="1">
              <a:prstTxWarp prst="textPlain">
                <a:avLst>
                  <a:gd name="adj" fmla="val 45491"/>
                </a:avLst>
              </a:prstTxWarp>
            </a:bodyPr>
            <a:lstStyle/>
            <a:p>
              <a:pPr algn="ctr"/>
              <a:r>
                <a:rPr lang="nl-NL" sz="1400" kern="10">
                  <a:ln w="9525">
                    <a:solidFill>
                      <a:srgbClr val="000000"/>
                    </a:solidFill>
                    <a:round/>
                    <a:headEnd/>
                    <a:tailEnd/>
                  </a:ln>
                  <a:solidFill>
                    <a:srgbClr val="000000"/>
                  </a:solidFill>
                  <a:latin typeface="Arial Black"/>
                </a:rPr>
                <a:t>CLS</a:t>
              </a:r>
            </a:p>
          </p:txBody>
        </p:sp>
      </p:grpSp>
      <p:grpSp>
        <p:nvGrpSpPr>
          <p:cNvPr id="7176" name="Group 12"/>
          <p:cNvGrpSpPr>
            <a:grpSpLocks noChangeAspect="1"/>
          </p:cNvGrpSpPr>
          <p:nvPr/>
        </p:nvGrpSpPr>
        <p:grpSpPr bwMode="auto">
          <a:xfrm>
            <a:off x="6080125" y="1316038"/>
            <a:ext cx="3052763" cy="1965325"/>
            <a:chOff x="3295" y="436"/>
            <a:chExt cx="2465" cy="1587"/>
          </a:xfrm>
        </p:grpSpPr>
        <p:grpSp>
          <p:nvGrpSpPr>
            <p:cNvPr id="7199" name="Group 13"/>
            <p:cNvGrpSpPr>
              <a:grpSpLocks noChangeAspect="1"/>
            </p:cNvGrpSpPr>
            <p:nvPr/>
          </p:nvGrpSpPr>
          <p:grpSpPr bwMode="auto">
            <a:xfrm>
              <a:off x="3295" y="436"/>
              <a:ext cx="2078" cy="1509"/>
              <a:chOff x="3295" y="419"/>
              <a:chExt cx="2078" cy="1509"/>
            </a:xfrm>
          </p:grpSpPr>
          <p:sp>
            <p:nvSpPr>
              <p:cNvPr id="7201" name="Rectangle 14"/>
              <p:cNvSpPr>
                <a:spLocks noChangeAspect="1" noChangeArrowheads="1"/>
              </p:cNvSpPr>
              <p:nvPr/>
            </p:nvSpPr>
            <p:spPr bwMode="auto">
              <a:xfrm>
                <a:off x="3296" y="1664"/>
                <a:ext cx="1244" cy="262"/>
              </a:xfrm>
              <a:prstGeom prst="rect">
                <a:avLst/>
              </a:prstGeom>
              <a:solidFill>
                <a:srgbClr val="000080"/>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7202" name="Freeform 15"/>
              <p:cNvSpPr>
                <a:spLocks noChangeAspect="1"/>
              </p:cNvSpPr>
              <p:nvPr/>
            </p:nvSpPr>
            <p:spPr bwMode="auto">
              <a:xfrm>
                <a:off x="4539" y="419"/>
                <a:ext cx="834" cy="1509"/>
              </a:xfrm>
              <a:custGeom>
                <a:avLst/>
                <a:gdLst>
                  <a:gd name="T0" fmla="*/ 1 w 864"/>
                  <a:gd name="T1" fmla="*/ 1056 h 1572"/>
                  <a:gd name="T2" fmla="*/ 724 w 864"/>
                  <a:gd name="T3" fmla="*/ 0 h 1572"/>
                  <a:gd name="T4" fmla="*/ 724 w 864"/>
                  <a:gd name="T5" fmla="*/ 153 h 1572"/>
                  <a:gd name="T6" fmla="*/ 0 w 864"/>
                  <a:gd name="T7" fmla="*/ 1281 h 1572"/>
                  <a:gd name="T8" fmla="*/ 1 w 864"/>
                  <a:gd name="T9" fmla="*/ 1056 h 1572"/>
                  <a:gd name="T10" fmla="*/ 0 60000 65536"/>
                  <a:gd name="T11" fmla="*/ 0 60000 65536"/>
                  <a:gd name="T12" fmla="*/ 0 60000 65536"/>
                  <a:gd name="T13" fmla="*/ 0 60000 65536"/>
                  <a:gd name="T14" fmla="*/ 0 60000 65536"/>
                  <a:gd name="T15" fmla="*/ 0 w 864"/>
                  <a:gd name="T16" fmla="*/ 0 h 1572"/>
                  <a:gd name="T17" fmla="*/ 864 w 864"/>
                  <a:gd name="T18" fmla="*/ 1572 h 1572"/>
                </a:gdLst>
                <a:ahLst/>
                <a:cxnLst>
                  <a:cxn ang="T10">
                    <a:pos x="T0" y="T1"/>
                  </a:cxn>
                  <a:cxn ang="T11">
                    <a:pos x="T2" y="T3"/>
                  </a:cxn>
                  <a:cxn ang="T12">
                    <a:pos x="T4" y="T5"/>
                  </a:cxn>
                  <a:cxn ang="T13">
                    <a:pos x="T6" y="T7"/>
                  </a:cxn>
                  <a:cxn ang="T14">
                    <a:pos x="T8" y="T9"/>
                  </a:cxn>
                </a:cxnLst>
                <a:rect l="T15" t="T16" r="T17" b="T18"/>
                <a:pathLst>
                  <a:path w="864" h="1572">
                    <a:moveTo>
                      <a:pt x="1" y="1296"/>
                    </a:moveTo>
                    <a:lnTo>
                      <a:pt x="864" y="0"/>
                    </a:lnTo>
                    <a:lnTo>
                      <a:pt x="864" y="187"/>
                    </a:lnTo>
                    <a:lnTo>
                      <a:pt x="0" y="1572"/>
                    </a:lnTo>
                    <a:lnTo>
                      <a:pt x="1" y="1296"/>
                    </a:lnTo>
                    <a:close/>
                  </a:path>
                </a:pathLst>
              </a:custGeom>
              <a:solidFill>
                <a:srgbClr val="00004C"/>
              </a:solidFill>
              <a:ln w="3175">
                <a:solidFill>
                  <a:schemeClr val="tx1"/>
                </a:solidFill>
                <a:round/>
                <a:headEnd/>
                <a:tailEnd/>
              </a:ln>
            </p:spPr>
            <p:txBody>
              <a:bodyPr/>
              <a:lstStyle/>
              <a:p>
                <a:endParaRPr lang="nl-NL"/>
              </a:p>
            </p:txBody>
          </p:sp>
          <p:sp>
            <p:nvSpPr>
              <p:cNvPr id="7203" name="Freeform 16"/>
              <p:cNvSpPr>
                <a:spLocks noChangeAspect="1"/>
              </p:cNvSpPr>
              <p:nvPr/>
            </p:nvSpPr>
            <p:spPr bwMode="auto">
              <a:xfrm>
                <a:off x="3295" y="419"/>
                <a:ext cx="2077" cy="1248"/>
              </a:xfrm>
              <a:custGeom>
                <a:avLst/>
                <a:gdLst>
                  <a:gd name="T0" fmla="*/ 0 w 2152"/>
                  <a:gd name="T1" fmla="*/ 1060 h 1300"/>
                  <a:gd name="T2" fmla="*/ 833 w 2152"/>
                  <a:gd name="T3" fmla="*/ 0 h 1300"/>
                  <a:gd name="T4" fmla="*/ 1803 w 2152"/>
                  <a:gd name="T5" fmla="*/ 0 h 1300"/>
                  <a:gd name="T6" fmla="*/ 1079 w 2152"/>
                  <a:gd name="T7" fmla="*/ 1058 h 1300"/>
                  <a:gd name="T8" fmla="*/ 0 w 2152"/>
                  <a:gd name="T9" fmla="*/ 1060 h 1300"/>
                  <a:gd name="T10" fmla="*/ 0 60000 65536"/>
                  <a:gd name="T11" fmla="*/ 0 60000 65536"/>
                  <a:gd name="T12" fmla="*/ 0 60000 65536"/>
                  <a:gd name="T13" fmla="*/ 0 60000 65536"/>
                  <a:gd name="T14" fmla="*/ 0 60000 65536"/>
                  <a:gd name="T15" fmla="*/ 0 w 2152"/>
                  <a:gd name="T16" fmla="*/ 0 h 1300"/>
                  <a:gd name="T17" fmla="*/ 2152 w 2152"/>
                  <a:gd name="T18" fmla="*/ 1300 h 1300"/>
                </a:gdLst>
                <a:ahLst/>
                <a:cxnLst>
                  <a:cxn ang="T10">
                    <a:pos x="T0" y="T1"/>
                  </a:cxn>
                  <a:cxn ang="T11">
                    <a:pos x="T2" y="T3"/>
                  </a:cxn>
                  <a:cxn ang="T12">
                    <a:pos x="T4" y="T5"/>
                  </a:cxn>
                  <a:cxn ang="T13">
                    <a:pos x="T6" y="T7"/>
                  </a:cxn>
                  <a:cxn ang="T14">
                    <a:pos x="T8" y="T9"/>
                  </a:cxn>
                </a:cxnLst>
                <a:rect l="T15" t="T16" r="T17" b="T18"/>
                <a:pathLst>
                  <a:path w="2152" h="1300">
                    <a:moveTo>
                      <a:pt x="0" y="1300"/>
                    </a:moveTo>
                    <a:lnTo>
                      <a:pt x="994" y="0"/>
                    </a:lnTo>
                    <a:lnTo>
                      <a:pt x="2152" y="0"/>
                    </a:lnTo>
                    <a:lnTo>
                      <a:pt x="1288" y="1298"/>
                    </a:lnTo>
                    <a:lnTo>
                      <a:pt x="0" y="1300"/>
                    </a:lnTo>
                    <a:close/>
                  </a:path>
                </a:pathLst>
              </a:custGeom>
              <a:solidFill>
                <a:srgbClr val="3535FF"/>
              </a:solidFill>
              <a:ln w="3175">
                <a:solidFill>
                  <a:schemeClr val="tx1"/>
                </a:solidFill>
                <a:round/>
                <a:headEnd/>
                <a:tailEnd/>
              </a:ln>
            </p:spPr>
            <p:txBody>
              <a:bodyPr/>
              <a:lstStyle/>
              <a:p>
                <a:endParaRPr lang="nl-NL"/>
              </a:p>
            </p:txBody>
          </p:sp>
          <p:sp>
            <p:nvSpPr>
              <p:cNvPr id="7204" name="WordArt 17"/>
              <p:cNvSpPr>
                <a:spLocks noChangeAspect="1" noChangeArrowheads="1" noChangeShapeType="1" noTextEdit="1"/>
              </p:cNvSpPr>
              <p:nvPr/>
            </p:nvSpPr>
            <p:spPr bwMode="auto">
              <a:xfrm>
                <a:off x="3923" y="920"/>
                <a:ext cx="947" cy="172"/>
              </a:xfrm>
              <a:prstGeom prst="rect">
                <a:avLst/>
              </a:prstGeom>
            </p:spPr>
            <p:txBody>
              <a:bodyPr wrap="none" fromWordArt="1">
                <a:prstTxWarp prst="textPlain">
                  <a:avLst>
                    <a:gd name="adj" fmla="val 43620"/>
                  </a:avLst>
                </a:prstTxWarp>
              </a:bodyPr>
              <a:lstStyle/>
              <a:p>
                <a:pPr algn="ctr"/>
                <a:r>
                  <a:rPr lang="nl-NL" sz="1400" kern="10">
                    <a:ln w="9525">
                      <a:solidFill>
                        <a:srgbClr val="000000"/>
                      </a:solidFill>
                      <a:round/>
                      <a:headEnd/>
                      <a:tailEnd/>
                    </a:ln>
                    <a:solidFill>
                      <a:srgbClr val="000000"/>
                    </a:solidFill>
                    <a:latin typeface="Arial Black"/>
                  </a:rPr>
                  <a:t>TARGET2</a:t>
                </a:r>
              </a:p>
            </p:txBody>
          </p:sp>
          <p:grpSp>
            <p:nvGrpSpPr>
              <p:cNvPr id="7205" name="Group 18"/>
              <p:cNvGrpSpPr>
                <a:grpSpLocks noChangeAspect="1"/>
              </p:cNvGrpSpPr>
              <p:nvPr/>
            </p:nvGrpSpPr>
            <p:grpSpPr bwMode="auto">
              <a:xfrm>
                <a:off x="3416" y="532"/>
                <a:ext cx="1883" cy="976"/>
                <a:chOff x="3457" y="507"/>
                <a:chExt cx="1912" cy="998"/>
              </a:xfrm>
            </p:grpSpPr>
            <p:sp>
              <p:nvSpPr>
                <p:cNvPr id="7206" name="Line 19"/>
                <p:cNvSpPr>
                  <a:spLocks noChangeAspect="1" noChangeShapeType="1"/>
                </p:cNvSpPr>
                <p:nvPr/>
              </p:nvSpPr>
              <p:spPr bwMode="auto">
                <a:xfrm flipV="1">
                  <a:off x="3792" y="1067"/>
                  <a:ext cx="1209" cy="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07" name="Line 20"/>
                <p:cNvSpPr>
                  <a:spLocks noChangeAspect="1" noChangeShapeType="1"/>
                </p:cNvSpPr>
                <p:nvPr/>
              </p:nvSpPr>
              <p:spPr bwMode="auto">
                <a:xfrm flipV="1">
                  <a:off x="4221" y="507"/>
                  <a:ext cx="1148" cy="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08" name="Line 21"/>
                <p:cNvSpPr>
                  <a:spLocks noChangeAspect="1" noChangeShapeType="1"/>
                </p:cNvSpPr>
                <p:nvPr/>
              </p:nvSpPr>
              <p:spPr bwMode="auto">
                <a:xfrm flipV="1">
                  <a:off x="4121" y="632"/>
                  <a:ext cx="1167"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09" name="Line 22"/>
                <p:cNvSpPr>
                  <a:spLocks noChangeAspect="1" noChangeShapeType="1"/>
                </p:cNvSpPr>
                <p:nvPr/>
              </p:nvSpPr>
              <p:spPr bwMode="auto">
                <a:xfrm flipV="1">
                  <a:off x="4012" y="772"/>
                  <a:ext cx="1171" cy="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10" name="Line 23"/>
                <p:cNvSpPr>
                  <a:spLocks noChangeAspect="1" noChangeShapeType="1"/>
                </p:cNvSpPr>
                <p:nvPr/>
              </p:nvSpPr>
              <p:spPr bwMode="auto">
                <a:xfrm flipV="1">
                  <a:off x="3910" y="912"/>
                  <a:ext cx="1196" cy="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11" name="Line 24"/>
                <p:cNvSpPr>
                  <a:spLocks noChangeAspect="1" noChangeShapeType="1"/>
                </p:cNvSpPr>
                <p:nvPr/>
              </p:nvSpPr>
              <p:spPr bwMode="auto">
                <a:xfrm flipV="1">
                  <a:off x="3676" y="1213"/>
                  <a:ext cx="1209" cy="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12" name="Line 25"/>
                <p:cNvSpPr>
                  <a:spLocks noChangeAspect="1" noChangeShapeType="1"/>
                </p:cNvSpPr>
                <p:nvPr/>
              </p:nvSpPr>
              <p:spPr bwMode="auto">
                <a:xfrm flipV="1">
                  <a:off x="3569" y="1350"/>
                  <a:ext cx="1240" cy="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13" name="Line 26"/>
                <p:cNvSpPr>
                  <a:spLocks noChangeAspect="1" noChangeShapeType="1"/>
                </p:cNvSpPr>
                <p:nvPr/>
              </p:nvSpPr>
              <p:spPr bwMode="auto">
                <a:xfrm flipV="1">
                  <a:off x="3457" y="1502"/>
                  <a:ext cx="1252" cy="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grpSp>
        </p:grpSp>
        <p:sp>
          <p:nvSpPr>
            <p:cNvPr id="7200" name="WordArt 27"/>
            <p:cNvSpPr>
              <a:spLocks noChangeAspect="1" noChangeArrowheads="1" noChangeShapeType="1" noTextEdit="1"/>
            </p:cNvSpPr>
            <p:nvPr/>
          </p:nvSpPr>
          <p:spPr bwMode="auto">
            <a:xfrm>
              <a:off x="4785" y="1888"/>
              <a:ext cx="975" cy="135"/>
            </a:xfrm>
            <a:prstGeom prst="rect">
              <a:avLst/>
            </a:prstGeom>
          </p:spPr>
          <p:txBody>
            <a:bodyPr wrap="none" fromWordArt="1">
              <a:prstTxWarp prst="textPlain">
                <a:avLst>
                  <a:gd name="adj" fmla="val 45495"/>
                </a:avLst>
              </a:prstTxWarp>
            </a:bodyPr>
            <a:lstStyle/>
            <a:p>
              <a:pPr algn="ctr"/>
              <a:r>
                <a:rPr lang="nl-NL" sz="1400" kern="10">
                  <a:ln w="3175">
                    <a:solidFill>
                      <a:schemeClr val="bg1"/>
                    </a:solidFill>
                    <a:round/>
                    <a:headEnd/>
                    <a:tailEnd/>
                  </a:ln>
                  <a:solidFill>
                    <a:srgbClr val="0000FF"/>
                  </a:solidFill>
                  <a:latin typeface="Arial Black"/>
                </a:rPr>
                <a:t>RTGS</a:t>
              </a:r>
            </a:p>
          </p:txBody>
        </p:sp>
      </p:grpSp>
      <p:grpSp>
        <p:nvGrpSpPr>
          <p:cNvPr id="7177" name="Group 28"/>
          <p:cNvGrpSpPr>
            <a:grpSpLocks noChangeAspect="1"/>
          </p:cNvGrpSpPr>
          <p:nvPr/>
        </p:nvGrpSpPr>
        <p:grpSpPr bwMode="auto">
          <a:xfrm>
            <a:off x="5608638" y="3022600"/>
            <a:ext cx="1752600" cy="1177925"/>
            <a:chOff x="2914" y="1813"/>
            <a:chExt cx="1416" cy="952"/>
          </a:xfrm>
        </p:grpSpPr>
        <p:sp>
          <p:nvSpPr>
            <p:cNvPr id="7195" name="Rectangle 29"/>
            <p:cNvSpPr>
              <a:spLocks noChangeAspect="1" noChangeArrowheads="1"/>
            </p:cNvSpPr>
            <p:nvPr/>
          </p:nvSpPr>
          <p:spPr bwMode="auto">
            <a:xfrm>
              <a:off x="2914" y="2553"/>
              <a:ext cx="911" cy="212"/>
            </a:xfrm>
            <a:prstGeom prst="rect">
              <a:avLst/>
            </a:prstGeom>
            <a:solidFill>
              <a:srgbClr val="7A02C4"/>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7196" name="Freeform 30"/>
            <p:cNvSpPr>
              <a:spLocks noChangeAspect="1"/>
            </p:cNvSpPr>
            <p:nvPr/>
          </p:nvSpPr>
          <p:spPr bwMode="auto">
            <a:xfrm>
              <a:off x="3825" y="1813"/>
              <a:ext cx="505" cy="950"/>
            </a:xfrm>
            <a:custGeom>
              <a:avLst/>
              <a:gdLst>
                <a:gd name="T0" fmla="*/ 0 w 774"/>
                <a:gd name="T1" fmla="*/ 177 h 1361"/>
                <a:gd name="T2" fmla="*/ 91 w 774"/>
                <a:gd name="T3" fmla="*/ 0 h 1361"/>
                <a:gd name="T4" fmla="*/ 91 w 774"/>
                <a:gd name="T5" fmla="*/ 43 h 1361"/>
                <a:gd name="T6" fmla="*/ 0 w 774"/>
                <a:gd name="T7" fmla="*/ 225 h 1361"/>
                <a:gd name="T8" fmla="*/ 0 w 774"/>
                <a:gd name="T9" fmla="*/ 177 h 1361"/>
                <a:gd name="T10" fmla="*/ 0 60000 65536"/>
                <a:gd name="T11" fmla="*/ 0 60000 65536"/>
                <a:gd name="T12" fmla="*/ 0 60000 65536"/>
                <a:gd name="T13" fmla="*/ 0 60000 65536"/>
                <a:gd name="T14" fmla="*/ 0 60000 65536"/>
                <a:gd name="T15" fmla="*/ 0 w 774"/>
                <a:gd name="T16" fmla="*/ 0 h 1361"/>
                <a:gd name="T17" fmla="*/ 774 w 774"/>
                <a:gd name="T18" fmla="*/ 1361 h 1361"/>
              </a:gdLst>
              <a:ahLst/>
              <a:cxnLst>
                <a:cxn ang="T10">
                  <a:pos x="T0" y="T1"/>
                </a:cxn>
                <a:cxn ang="T11">
                  <a:pos x="T2" y="T3"/>
                </a:cxn>
                <a:cxn ang="T12">
                  <a:pos x="T4" y="T5"/>
                </a:cxn>
                <a:cxn ang="T13">
                  <a:pos x="T6" y="T7"/>
                </a:cxn>
                <a:cxn ang="T14">
                  <a:pos x="T8" y="T9"/>
                </a:cxn>
              </a:cxnLst>
              <a:rect l="T15" t="T16" r="T17" b="T18"/>
              <a:pathLst>
                <a:path w="774" h="1361">
                  <a:moveTo>
                    <a:pt x="0" y="1063"/>
                  </a:moveTo>
                  <a:lnTo>
                    <a:pt x="773" y="0"/>
                  </a:lnTo>
                  <a:lnTo>
                    <a:pt x="774" y="259"/>
                  </a:lnTo>
                  <a:lnTo>
                    <a:pt x="0" y="1361"/>
                  </a:lnTo>
                  <a:lnTo>
                    <a:pt x="0" y="1063"/>
                  </a:lnTo>
                  <a:close/>
                </a:path>
              </a:pathLst>
            </a:custGeom>
            <a:solidFill>
              <a:srgbClr val="530185"/>
            </a:solidFill>
            <a:ln w="3175">
              <a:solidFill>
                <a:schemeClr val="tx1"/>
              </a:solidFill>
              <a:round/>
              <a:headEnd/>
              <a:tailEnd/>
            </a:ln>
          </p:spPr>
          <p:txBody>
            <a:bodyPr/>
            <a:lstStyle/>
            <a:p>
              <a:endParaRPr lang="nl-NL"/>
            </a:p>
          </p:txBody>
        </p:sp>
        <p:sp>
          <p:nvSpPr>
            <p:cNvPr id="7197" name="Freeform 31"/>
            <p:cNvSpPr>
              <a:spLocks noChangeAspect="1"/>
            </p:cNvSpPr>
            <p:nvPr/>
          </p:nvSpPr>
          <p:spPr bwMode="auto">
            <a:xfrm>
              <a:off x="2915" y="1813"/>
              <a:ext cx="1414" cy="742"/>
            </a:xfrm>
            <a:custGeom>
              <a:avLst/>
              <a:gdLst>
                <a:gd name="T0" fmla="*/ 0 w 2167"/>
                <a:gd name="T1" fmla="*/ 176 h 1063"/>
                <a:gd name="T2" fmla="*/ 95 w 2167"/>
                <a:gd name="T3" fmla="*/ 1 h 1063"/>
                <a:gd name="T4" fmla="*/ 256 w 2167"/>
                <a:gd name="T5" fmla="*/ 0 h 1063"/>
                <a:gd name="T6" fmla="*/ 165 w 2167"/>
                <a:gd name="T7" fmla="*/ 177 h 1063"/>
                <a:gd name="T8" fmla="*/ 0 w 2167"/>
                <a:gd name="T9" fmla="*/ 176 h 1063"/>
                <a:gd name="T10" fmla="*/ 0 60000 65536"/>
                <a:gd name="T11" fmla="*/ 0 60000 65536"/>
                <a:gd name="T12" fmla="*/ 0 60000 65536"/>
                <a:gd name="T13" fmla="*/ 0 60000 65536"/>
                <a:gd name="T14" fmla="*/ 0 60000 65536"/>
                <a:gd name="T15" fmla="*/ 0 w 2167"/>
                <a:gd name="T16" fmla="*/ 0 h 1063"/>
                <a:gd name="T17" fmla="*/ 2167 w 2167"/>
                <a:gd name="T18" fmla="*/ 1063 h 1063"/>
              </a:gdLst>
              <a:ahLst/>
              <a:cxnLst>
                <a:cxn ang="T10">
                  <a:pos x="T0" y="T1"/>
                </a:cxn>
                <a:cxn ang="T11">
                  <a:pos x="T2" y="T3"/>
                </a:cxn>
                <a:cxn ang="T12">
                  <a:pos x="T4" y="T5"/>
                </a:cxn>
                <a:cxn ang="T13">
                  <a:pos x="T6" y="T7"/>
                </a:cxn>
                <a:cxn ang="T14">
                  <a:pos x="T8" y="T9"/>
                </a:cxn>
              </a:cxnLst>
              <a:rect l="T15" t="T16" r="T17" b="T18"/>
              <a:pathLst>
                <a:path w="2167" h="1063">
                  <a:moveTo>
                    <a:pt x="0" y="1061"/>
                  </a:moveTo>
                  <a:lnTo>
                    <a:pt x="800" y="2"/>
                  </a:lnTo>
                  <a:lnTo>
                    <a:pt x="2167" y="0"/>
                  </a:lnTo>
                  <a:lnTo>
                    <a:pt x="1394" y="1063"/>
                  </a:lnTo>
                  <a:lnTo>
                    <a:pt x="0" y="1061"/>
                  </a:lnTo>
                  <a:close/>
                </a:path>
              </a:pathLst>
            </a:custGeom>
            <a:solidFill>
              <a:srgbClr val="B237FD"/>
            </a:solidFill>
            <a:ln w="3175">
              <a:solidFill>
                <a:schemeClr val="tx1"/>
              </a:solidFill>
              <a:round/>
              <a:headEnd/>
              <a:tailEnd/>
            </a:ln>
          </p:spPr>
          <p:txBody>
            <a:bodyPr/>
            <a:lstStyle/>
            <a:p>
              <a:endParaRPr lang="nl-NL"/>
            </a:p>
          </p:txBody>
        </p:sp>
        <p:sp>
          <p:nvSpPr>
            <p:cNvPr id="7198" name="WordArt 32"/>
            <p:cNvSpPr>
              <a:spLocks noChangeAspect="1" noChangeArrowheads="1" noChangeShapeType="1" noTextEdit="1"/>
            </p:cNvSpPr>
            <p:nvPr/>
          </p:nvSpPr>
          <p:spPr bwMode="auto">
            <a:xfrm>
              <a:off x="3334" y="2160"/>
              <a:ext cx="584" cy="73"/>
            </a:xfrm>
            <a:prstGeom prst="rect">
              <a:avLst/>
            </a:prstGeom>
          </p:spPr>
          <p:txBody>
            <a:bodyPr wrap="none" fromWordArt="1">
              <a:prstTxWarp prst="textPlain">
                <a:avLst>
                  <a:gd name="adj" fmla="val 45718"/>
                </a:avLst>
              </a:prstTxWarp>
            </a:bodyPr>
            <a:lstStyle/>
            <a:p>
              <a:pPr algn="ctr"/>
              <a:r>
                <a:rPr lang="nl-NL" sz="1400" kern="10">
                  <a:ln w="9525">
                    <a:solidFill>
                      <a:srgbClr val="000000"/>
                    </a:solidFill>
                    <a:round/>
                    <a:headEnd/>
                    <a:tailEnd/>
                  </a:ln>
                  <a:solidFill>
                    <a:srgbClr val="000000"/>
                  </a:solidFill>
                  <a:latin typeface="Arial Black"/>
                </a:rPr>
                <a:t>Euro1</a:t>
              </a:r>
            </a:p>
          </p:txBody>
        </p:sp>
      </p:grpSp>
      <p:grpSp>
        <p:nvGrpSpPr>
          <p:cNvPr id="7178" name="Group 33"/>
          <p:cNvGrpSpPr>
            <a:grpSpLocks noChangeAspect="1"/>
          </p:cNvGrpSpPr>
          <p:nvPr/>
        </p:nvGrpSpPr>
        <p:grpSpPr bwMode="auto">
          <a:xfrm>
            <a:off x="2424113" y="2811463"/>
            <a:ext cx="4340225" cy="3036887"/>
            <a:chOff x="343" y="1643"/>
            <a:chExt cx="3505" cy="2452"/>
          </a:xfrm>
        </p:grpSpPr>
        <p:sp>
          <p:nvSpPr>
            <p:cNvPr id="7186" name="Rectangle 34"/>
            <p:cNvSpPr>
              <a:spLocks noChangeAspect="1" noChangeArrowheads="1"/>
            </p:cNvSpPr>
            <p:nvPr/>
          </p:nvSpPr>
          <p:spPr bwMode="auto">
            <a:xfrm>
              <a:off x="344" y="3623"/>
              <a:ext cx="2909" cy="472"/>
            </a:xfrm>
            <a:prstGeom prst="rect">
              <a:avLst/>
            </a:prstGeom>
            <a:solidFill>
              <a:srgbClr val="989400"/>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7187" name="Freeform 35"/>
            <p:cNvSpPr>
              <a:spLocks noChangeAspect="1"/>
            </p:cNvSpPr>
            <p:nvPr/>
          </p:nvSpPr>
          <p:spPr bwMode="auto">
            <a:xfrm>
              <a:off x="3253" y="2715"/>
              <a:ext cx="593" cy="1378"/>
            </a:xfrm>
            <a:custGeom>
              <a:avLst/>
              <a:gdLst>
                <a:gd name="T0" fmla="*/ 0 w 593"/>
                <a:gd name="T1" fmla="*/ 911 h 1378"/>
                <a:gd name="T2" fmla="*/ 593 w 593"/>
                <a:gd name="T3" fmla="*/ 0 h 1378"/>
                <a:gd name="T4" fmla="*/ 593 w 593"/>
                <a:gd name="T5" fmla="*/ 404 h 1378"/>
                <a:gd name="T6" fmla="*/ 0 w 593"/>
                <a:gd name="T7" fmla="*/ 1378 h 1378"/>
                <a:gd name="T8" fmla="*/ 0 w 593"/>
                <a:gd name="T9" fmla="*/ 911 h 1378"/>
                <a:gd name="T10" fmla="*/ 0 60000 65536"/>
                <a:gd name="T11" fmla="*/ 0 60000 65536"/>
                <a:gd name="T12" fmla="*/ 0 60000 65536"/>
                <a:gd name="T13" fmla="*/ 0 60000 65536"/>
                <a:gd name="T14" fmla="*/ 0 60000 65536"/>
                <a:gd name="T15" fmla="*/ 0 w 593"/>
                <a:gd name="T16" fmla="*/ 0 h 1378"/>
                <a:gd name="T17" fmla="*/ 593 w 593"/>
                <a:gd name="T18" fmla="*/ 1378 h 1378"/>
              </a:gdLst>
              <a:ahLst/>
              <a:cxnLst>
                <a:cxn ang="T10">
                  <a:pos x="T0" y="T1"/>
                </a:cxn>
                <a:cxn ang="T11">
                  <a:pos x="T2" y="T3"/>
                </a:cxn>
                <a:cxn ang="T12">
                  <a:pos x="T4" y="T5"/>
                </a:cxn>
                <a:cxn ang="T13">
                  <a:pos x="T6" y="T7"/>
                </a:cxn>
                <a:cxn ang="T14">
                  <a:pos x="T8" y="T9"/>
                </a:cxn>
              </a:cxnLst>
              <a:rect l="T15" t="T16" r="T17" b="T18"/>
              <a:pathLst>
                <a:path w="593" h="1378">
                  <a:moveTo>
                    <a:pt x="0" y="911"/>
                  </a:moveTo>
                  <a:lnTo>
                    <a:pt x="593" y="0"/>
                  </a:lnTo>
                  <a:lnTo>
                    <a:pt x="593" y="404"/>
                  </a:lnTo>
                  <a:lnTo>
                    <a:pt x="0" y="1378"/>
                  </a:lnTo>
                  <a:lnTo>
                    <a:pt x="0" y="911"/>
                  </a:lnTo>
                  <a:close/>
                </a:path>
              </a:pathLst>
            </a:custGeom>
            <a:solidFill>
              <a:srgbClr val="5E5C00"/>
            </a:solidFill>
            <a:ln w="3175">
              <a:solidFill>
                <a:schemeClr val="tx1"/>
              </a:solidFill>
              <a:round/>
              <a:headEnd/>
              <a:tailEnd/>
            </a:ln>
          </p:spPr>
          <p:txBody>
            <a:bodyPr/>
            <a:lstStyle/>
            <a:p>
              <a:endParaRPr lang="nl-NL"/>
            </a:p>
          </p:txBody>
        </p:sp>
        <p:sp>
          <p:nvSpPr>
            <p:cNvPr id="7188" name="Freeform 36"/>
            <p:cNvSpPr>
              <a:spLocks noChangeAspect="1"/>
            </p:cNvSpPr>
            <p:nvPr/>
          </p:nvSpPr>
          <p:spPr bwMode="auto">
            <a:xfrm>
              <a:off x="2448" y="1643"/>
              <a:ext cx="770" cy="1358"/>
            </a:xfrm>
            <a:custGeom>
              <a:avLst/>
              <a:gdLst>
                <a:gd name="T0" fmla="*/ 0 w 770"/>
                <a:gd name="T1" fmla="*/ 1060 h 1358"/>
                <a:gd name="T2" fmla="*/ 767 w 770"/>
                <a:gd name="T3" fmla="*/ 0 h 1358"/>
                <a:gd name="T4" fmla="*/ 770 w 770"/>
                <a:gd name="T5" fmla="*/ 262 h 1358"/>
                <a:gd name="T6" fmla="*/ 0 w 770"/>
                <a:gd name="T7" fmla="*/ 1358 h 1358"/>
                <a:gd name="T8" fmla="*/ 0 w 770"/>
                <a:gd name="T9" fmla="*/ 1060 h 1358"/>
                <a:gd name="T10" fmla="*/ 0 60000 65536"/>
                <a:gd name="T11" fmla="*/ 0 60000 65536"/>
                <a:gd name="T12" fmla="*/ 0 60000 65536"/>
                <a:gd name="T13" fmla="*/ 0 60000 65536"/>
                <a:gd name="T14" fmla="*/ 0 60000 65536"/>
                <a:gd name="T15" fmla="*/ 0 w 770"/>
                <a:gd name="T16" fmla="*/ 0 h 1358"/>
                <a:gd name="T17" fmla="*/ 770 w 770"/>
                <a:gd name="T18" fmla="*/ 1358 h 1358"/>
              </a:gdLst>
              <a:ahLst/>
              <a:cxnLst>
                <a:cxn ang="T10">
                  <a:pos x="T0" y="T1"/>
                </a:cxn>
                <a:cxn ang="T11">
                  <a:pos x="T2" y="T3"/>
                </a:cxn>
                <a:cxn ang="T12">
                  <a:pos x="T4" y="T5"/>
                </a:cxn>
                <a:cxn ang="T13">
                  <a:pos x="T6" y="T7"/>
                </a:cxn>
                <a:cxn ang="T14">
                  <a:pos x="T8" y="T9"/>
                </a:cxn>
              </a:cxnLst>
              <a:rect l="T15" t="T16" r="T17" b="T18"/>
              <a:pathLst>
                <a:path w="770" h="1358">
                  <a:moveTo>
                    <a:pt x="0" y="1060"/>
                  </a:moveTo>
                  <a:lnTo>
                    <a:pt x="767" y="0"/>
                  </a:lnTo>
                  <a:lnTo>
                    <a:pt x="770" y="262"/>
                  </a:lnTo>
                  <a:lnTo>
                    <a:pt x="0" y="1358"/>
                  </a:lnTo>
                  <a:lnTo>
                    <a:pt x="0" y="1060"/>
                  </a:lnTo>
                  <a:close/>
                </a:path>
              </a:pathLst>
            </a:custGeom>
            <a:solidFill>
              <a:srgbClr val="5E5C00"/>
            </a:solidFill>
            <a:ln w="3175">
              <a:solidFill>
                <a:schemeClr val="tx1"/>
              </a:solidFill>
              <a:round/>
              <a:headEnd/>
              <a:tailEnd/>
            </a:ln>
          </p:spPr>
          <p:txBody>
            <a:bodyPr/>
            <a:lstStyle/>
            <a:p>
              <a:endParaRPr lang="nl-NL"/>
            </a:p>
          </p:txBody>
        </p:sp>
        <p:sp>
          <p:nvSpPr>
            <p:cNvPr id="7189" name="Freeform 37"/>
            <p:cNvSpPr>
              <a:spLocks noChangeAspect="1"/>
            </p:cNvSpPr>
            <p:nvPr/>
          </p:nvSpPr>
          <p:spPr bwMode="auto">
            <a:xfrm>
              <a:off x="343" y="1647"/>
              <a:ext cx="3505" cy="1979"/>
            </a:xfrm>
            <a:custGeom>
              <a:avLst/>
              <a:gdLst>
                <a:gd name="T0" fmla="*/ 0 w 3505"/>
                <a:gd name="T1" fmla="*/ 1978 h 1979"/>
                <a:gd name="T2" fmla="*/ 705 w 3505"/>
                <a:gd name="T3" fmla="*/ 1057 h 1979"/>
                <a:gd name="T4" fmla="*/ 925 w 3505"/>
                <a:gd name="T5" fmla="*/ 1057 h 1979"/>
                <a:gd name="T6" fmla="*/ 1693 w 3505"/>
                <a:gd name="T7" fmla="*/ 1 h 1979"/>
                <a:gd name="T8" fmla="*/ 2869 w 3505"/>
                <a:gd name="T9" fmla="*/ 0 h 1979"/>
                <a:gd name="T10" fmla="*/ 2101 w 3505"/>
                <a:gd name="T11" fmla="*/ 1060 h 1979"/>
                <a:gd name="T12" fmla="*/ 3505 w 3505"/>
                <a:gd name="T13" fmla="*/ 1068 h 1979"/>
                <a:gd name="T14" fmla="*/ 2909 w 3505"/>
                <a:gd name="T15" fmla="*/ 1979 h 1979"/>
                <a:gd name="T16" fmla="*/ 0 w 3505"/>
                <a:gd name="T17" fmla="*/ 1978 h 19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05"/>
                <a:gd name="T28" fmla="*/ 0 h 1979"/>
                <a:gd name="T29" fmla="*/ 3505 w 3505"/>
                <a:gd name="T30" fmla="*/ 1979 h 19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05" h="1979">
                  <a:moveTo>
                    <a:pt x="0" y="1978"/>
                  </a:moveTo>
                  <a:lnTo>
                    <a:pt x="705" y="1057"/>
                  </a:lnTo>
                  <a:lnTo>
                    <a:pt x="925" y="1057"/>
                  </a:lnTo>
                  <a:lnTo>
                    <a:pt x="1693" y="1"/>
                  </a:lnTo>
                  <a:lnTo>
                    <a:pt x="2869" y="0"/>
                  </a:lnTo>
                  <a:lnTo>
                    <a:pt x="2101" y="1060"/>
                  </a:lnTo>
                  <a:lnTo>
                    <a:pt x="3505" y="1068"/>
                  </a:lnTo>
                  <a:lnTo>
                    <a:pt x="2909" y="1979"/>
                  </a:lnTo>
                  <a:lnTo>
                    <a:pt x="0" y="1978"/>
                  </a:lnTo>
                  <a:close/>
                </a:path>
              </a:pathLst>
            </a:custGeom>
            <a:solidFill>
              <a:srgbClr val="FFFF00"/>
            </a:solidFill>
            <a:ln w="3175">
              <a:solidFill>
                <a:schemeClr val="tx1"/>
              </a:solidFill>
              <a:round/>
              <a:headEnd/>
              <a:tailEnd/>
            </a:ln>
          </p:spPr>
          <p:txBody>
            <a:bodyPr/>
            <a:lstStyle/>
            <a:p>
              <a:endParaRPr lang="nl-NL"/>
            </a:p>
          </p:txBody>
        </p:sp>
        <p:sp>
          <p:nvSpPr>
            <p:cNvPr id="7190" name="WordArt 38"/>
            <p:cNvSpPr>
              <a:spLocks noChangeAspect="1" noChangeArrowheads="1" noChangeShapeType="1" noTextEdit="1"/>
            </p:cNvSpPr>
            <p:nvPr/>
          </p:nvSpPr>
          <p:spPr bwMode="auto">
            <a:xfrm>
              <a:off x="906" y="3003"/>
              <a:ext cx="752" cy="162"/>
            </a:xfrm>
            <a:prstGeom prst="rect">
              <a:avLst/>
            </a:prstGeom>
          </p:spPr>
          <p:txBody>
            <a:bodyPr wrap="none" fromWordArt="1">
              <a:prstTxWarp prst="textPlain">
                <a:avLst>
                  <a:gd name="adj" fmla="val 41602"/>
                </a:avLst>
              </a:prstTxWarp>
            </a:bodyPr>
            <a:lstStyle/>
            <a:p>
              <a:pPr algn="ctr"/>
              <a:r>
                <a:rPr lang="nl-NL" sz="1400" kern="10">
                  <a:ln w="9525">
                    <a:solidFill>
                      <a:srgbClr val="000000"/>
                    </a:solidFill>
                    <a:round/>
                    <a:headEnd/>
                    <a:tailEnd/>
                  </a:ln>
                  <a:solidFill>
                    <a:srgbClr val="000000"/>
                  </a:solidFill>
                  <a:latin typeface="Arial Black"/>
                </a:rPr>
                <a:t>Banks</a:t>
              </a:r>
            </a:p>
          </p:txBody>
        </p:sp>
        <p:sp>
          <p:nvSpPr>
            <p:cNvPr id="7191" name="WordArt 39"/>
            <p:cNvSpPr>
              <a:spLocks noChangeAspect="1" noChangeArrowheads="1" noChangeShapeType="1" noTextEdit="1"/>
            </p:cNvSpPr>
            <p:nvPr/>
          </p:nvSpPr>
          <p:spPr bwMode="auto">
            <a:xfrm>
              <a:off x="2208" y="3013"/>
              <a:ext cx="1116" cy="224"/>
            </a:xfrm>
            <a:prstGeom prst="rect">
              <a:avLst/>
            </a:prstGeom>
          </p:spPr>
          <p:txBody>
            <a:bodyPr wrap="none" fromWordArt="1">
              <a:prstTxWarp prst="textPlain">
                <a:avLst>
                  <a:gd name="adj" fmla="val 42921"/>
                </a:avLst>
              </a:prstTxWarp>
            </a:bodyPr>
            <a:lstStyle/>
            <a:p>
              <a:pPr algn="ctr"/>
              <a:r>
                <a:rPr lang="nl-NL" sz="1400" kern="10">
                  <a:ln w="9525">
                    <a:solidFill>
                      <a:srgbClr val="000000"/>
                    </a:solidFill>
                    <a:round/>
                    <a:headEnd/>
                    <a:tailEnd/>
                  </a:ln>
                  <a:solidFill>
                    <a:srgbClr val="000000"/>
                  </a:solidFill>
                  <a:latin typeface="Arial Black"/>
                </a:rPr>
                <a:t>Participant</a:t>
              </a:r>
            </a:p>
          </p:txBody>
        </p:sp>
        <p:sp>
          <p:nvSpPr>
            <p:cNvPr id="7192" name="WordArt 40"/>
            <p:cNvSpPr>
              <a:spLocks noChangeAspect="1" noChangeArrowheads="1" noChangeShapeType="1" noTextEdit="1"/>
            </p:cNvSpPr>
            <p:nvPr/>
          </p:nvSpPr>
          <p:spPr bwMode="auto">
            <a:xfrm>
              <a:off x="1764" y="1836"/>
              <a:ext cx="1271" cy="227"/>
            </a:xfrm>
            <a:prstGeom prst="rect">
              <a:avLst/>
            </a:prstGeom>
          </p:spPr>
          <p:txBody>
            <a:bodyPr wrap="none" fromWordArt="1">
              <a:prstTxWarp prst="textPlain">
                <a:avLst>
                  <a:gd name="adj" fmla="val 44148"/>
                </a:avLst>
              </a:prstTxWarp>
            </a:bodyPr>
            <a:lstStyle/>
            <a:p>
              <a:pPr algn="ctr"/>
              <a:r>
                <a:rPr lang="nl-NL" sz="1400" kern="10">
                  <a:ln w="9525">
                    <a:solidFill>
                      <a:srgbClr val="000000"/>
                    </a:solidFill>
                    <a:round/>
                    <a:headEnd/>
                    <a:tailEnd/>
                  </a:ln>
                  <a:solidFill>
                    <a:srgbClr val="000000"/>
                  </a:solidFill>
                  <a:latin typeface="Arial Black"/>
                </a:rPr>
                <a:t>Correspondent</a:t>
              </a:r>
            </a:p>
          </p:txBody>
        </p:sp>
        <p:sp>
          <p:nvSpPr>
            <p:cNvPr id="7193" name="Line 41"/>
            <p:cNvSpPr>
              <a:spLocks noChangeAspect="1" noChangeShapeType="1"/>
            </p:cNvSpPr>
            <p:nvPr/>
          </p:nvSpPr>
          <p:spPr bwMode="auto">
            <a:xfrm>
              <a:off x="1722" y="3093"/>
              <a:ext cx="499" cy="0"/>
            </a:xfrm>
            <a:prstGeom prst="line">
              <a:avLst/>
            </a:prstGeom>
            <a:noFill/>
            <a:ln w="25400">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nl-NL"/>
            </a:p>
          </p:txBody>
        </p:sp>
        <p:sp>
          <p:nvSpPr>
            <p:cNvPr id="7194" name="WordArt 42"/>
            <p:cNvSpPr>
              <a:spLocks noChangeAspect="1" noChangeArrowheads="1" noChangeShapeType="1" noTextEdit="1"/>
            </p:cNvSpPr>
            <p:nvPr/>
          </p:nvSpPr>
          <p:spPr bwMode="auto">
            <a:xfrm>
              <a:off x="1619" y="2227"/>
              <a:ext cx="1066" cy="150"/>
            </a:xfrm>
            <a:prstGeom prst="rect">
              <a:avLst/>
            </a:prstGeom>
          </p:spPr>
          <p:txBody>
            <a:bodyPr wrap="none" fromWordArt="1">
              <a:prstTxWarp prst="textPlain">
                <a:avLst>
                  <a:gd name="adj" fmla="val 45028"/>
                </a:avLst>
              </a:prstTxWarp>
            </a:bodyPr>
            <a:lstStyle/>
            <a:p>
              <a:pPr algn="ctr"/>
              <a:r>
                <a:rPr lang="nl-NL" sz="1400" kern="10">
                  <a:ln w="9525">
                    <a:solidFill>
                      <a:srgbClr val="000000"/>
                    </a:solidFill>
                    <a:round/>
                    <a:headEnd/>
                    <a:tailEnd/>
                  </a:ln>
                  <a:solidFill>
                    <a:srgbClr val="000000"/>
                  </a:solidFill>
                  <a:latin typeface="Arial Black"/>
                </a:rPr>
                <a:t>Banking</a:t>
              </a:r>
            </a:p>
          </p:txBody>
        </p:sp>
      </p:grpSp>
      <p:grpSp>
        <p:nvGrpSpPr>
          <p:cNvPr id="7179" name="Group 43"/>
          <p:cNvGrpSpPr>
            <a:grpSpLocks noChangeAspect="1"/>
          </p:cNvGrpSpPr>
          <p:nvPr/>
        </p:nvGrpSpPr>
        <p:grpSpPr bwMode="auto">
          <a:xfrm>
            <a:off x="2032000" y="1065213"/>
            <a:ext cx="6989763" cy="5035550"/>
            <a:chOff x="0" y="254"/>
            <a:chExt cx="5644" cy="4066"/>
          </a:xfrm>
        </p:grpSpPr>
        <p:grpSp>
          <p:nvGrpSpPr>
            <p:cNvPr id="7182" name="Group 44"/>
            <p:cNvGrpSpPr>
              <a:grpSpLocks noChangeAspect="1"/>
            </p:cNvGrpSpPr>
            <p:nvPr/>
          </p:nvGrpSpPr>
          <p:grpSpPr bwMode="auto">
            <a:xfrm>
              <a:off x="0" y="3754"/>
              <a:ext cx="3356" cy="566"/>
              <a:chOff x="0" y="3754"/>
              <a:chExt cx="3356" cy="566"/>
            </a:xfrm>
          </p:grpSpPr>
          <p:sp>
            <p:nvSpPr>
              <p:cNvPr id="7184" name="Rectangle 45"/>
              <p:cNvSpPr>
                <a:spLocks noChangeAspect="1" noChangeArrowheads="1"/>
              </p:cNvSpPr>
              <p:nvPr/>
            </p:nvSpPr>
            <p:spPr bwMode="auto">
              <a:xfrm>
                <a:off x="0" y="3754"/>
                <a:ext cx="3356" cy="566"/>
              </a:xfrm>
              <a:prstGeom prst="rect">
                <a:avLst/>
              </a:prstGeom>
              <a:solidFill>
                <a:srgbClr val="0000FF"/>
              </a:solidFill>
              <a:ln w="3175">
                <a:solidFill>
                  <a:schemeClr val="tx1"/>
                </a:solidFill>
                <a:miter lim="800000"/>
                <a:headEnd/>
                <a:tailEnd/>
              </a:ln>
            </p:spPr>
            <p:txBody>
              <a:bodyPr wrap="none" anchor="ctr"/>
              <a:lstStyle/>
              <a:p>
                <a:pPr>
                  <a:buClr>
                    <a:srgbClr val="000000"/>
                  </a:buClr>
                  <a:buSzPct val="100000"/>
                  <a:buFont typeface="Times New Roman" pitchFamily="18" charset="0"/>
                  <a:buNone/>
                </a:pPr>
                <a:endParaRPr lang="nl-NL"/>
              </a:p>
            </p:txBody>
          </p:sp>
          <p:sp>
            <p:nvSpPr>
              <p:cNvPr id="7185" name="WordArt 46"/>
              <p:cNvSpPr>
                <a:spLocks noChangeAspect="1" noChangeArrowheads="1" noChangeShapeType="1" noTextEdit="1"/>
              </p:cNvSpPr>
              <p:nvPr/>
            </p:nvSpPr>
            <p:spPr bwMode="auto">
              <a:xfrm>
                <a:off x="45" y="3947"/>
                <a:ext cx="3266" cy="18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nl-NL" sz="2400" kern="10">
                    <a:solidFill>
                      <a:srgbClr val="CCFFCC"/>
                    </a:solidFill>
                    <a:effectLst>
                      <a:outerShdw dist="45791" dir="3378596" algn="ctr" rotWithShape="0">
                        <a:srgbClr val="4D4D4D">
                          <a:alpha val="79999"/>
                        </a:srgbClr>
                      </a:outerShdw>
                    </a:effectLst>
                    <a:latin typeface="Arial Black"/>
                  </a:rPr>
                  <a:t>Large value payments</a:t>
                </a:r>
              </a:p>
            </p:txBody>
          </p:sp>
        </p:grpSp>
        <p:sp>
          <p:nvSpPr>
            <p:cNvPr id="7183" name="Freeform 47"/>
            <p:cNvSpPr>
              <a:spLocks noChangeAspect="1"/>
            </p:cNvSpPr>
            <p:nvPr/>
          </p:nvSpPr>
          <p:spPr bwMode="auto">
            <a:xfrm>
              <a:off x="3355" y="254"/>
              <a:ext cx="2289" cy="4066"/>
            </a:xfrm>
            <a:custGeom>
              <a:avLst/>
              <a:gdLst>
                <a:gd name="T0" fmla="*/ 0 w 2289"/>
                <a:gd name="T1" fmla="*/ 3505 h 4066"/>
                <a:gd name="T2" fmla="*/ 2289 w 2289"/>
                <a:gd name="T3" fmla="*/ 0 h 4066"/>
                <a:gd name="T4" fmla="*/ 2289 w 2289"/>
                <a:gd name="T5" fmla="*/ 317 h 4066"/>
                <a:gd name="T6" fmla="*/ 0 w 2289"/>
                <a:gd name="T7" fmla="*/ 4066 h 4066"/>
                <a:gd name="T8" fmla="*/ 0 w 2289"/>
                <a:gd name="T9" fmla="*/ 3505 h 4066"/>
                <a:gd name="T10" fmla="*/ 0 60000 65536"/>
                <a:gd name="T11" fmla="*/ 0 60000 65536"/>
                <a:gd name="T12" fmla="*/ 0 60000 65536"/>
                <a:gd name="T13" fmla="*/ 0 60000 65536"/>
                <a:gd name="T14" fmla="*/ 0 60000 65536"/>
                <a:gd name="T15" fmla="*/ 0 w 2289"/>
                <a:gd name="T16" fmla="*/ 0 h 4066"/>
                <a:gd name="T17" fmla="*/ 2289 w 2289"/>
                <a:gd name="T18" fmla="*/ 4066 h 4066"/>
              </a:gdLst>
              <a:ahLst/>
              <a:cxnLst>
                <a:cxn ang="T10">
                  <a:pos x="T0" y="T1"/>
                </a:cxn>
                <a:cxn ang="T11">
                  <a:pos x="T2" y="T3"/>
                </a:cxn>
                <a:cxn ang="T12">
                  <a:pos x="T4" y="T5"/>
                </a:cxn>
                <a:cxn ang="T13">
                  <a:pos x="T6" y="T7"/>
                </a:cxn>
                <a:cxn ang="T14">
                  <a:pos x="T8" y="T9"/>
                </a:cxn>
              </a:cxnLst>
              <a:rect l="T15" t="T16" r="T17" b="T18"/>
              <a:pathLst>
                <a:path w="2289" h="4066">
                  <a:moveTo>
                    <a:pt x="0" y="3505"/>
                  </a:moveTo>
                  <a:lnTo>
                    <a:pt x="2289" y="0"/>
                  </a:lnTo>
                  <a:lnTo>
                    <a:pt x="2289" y="317"/>
                  </a:lnTo>
                  <a:lnTo>
                    <a:pt x="0" y="4066"/>
                  </a:lnTo>
                  <a:lnTo>
                    <a:pt x="0" y="3505"/>
                  </a:lnTo>
                  <a:close/>
                </a:path>
              </a:pathLst>
            </a:custGeom>
            <a:solidFill>
              <a:srgbClr val="0000AC"/>
            </a:solidFill>
            <a:ln w="3175">
              <a:solidFill>
                <a:schemeClr val="tx1"/>
              </a:solidFill>
              <a:round/>
              <a:headEnd/>
              <a:tailEnd/>
            </a:ln>
          </p:spPr>
          <p:txBody>
            <a:bodyPr/>
            <a:lstStyle/>
            <a:p>
              <a:endParaRPr lang="nl-NL"/>
            </a:p>
          </p:txBody>
        </p:sp>
      </p:grpSp>
      <p:sp>
        <p:nvSpPr>
          <p:cNvPr id="2" name="Tijdelijke aanduiding voor dianummer 1"/>
          <p:cNvSpPr txBox="1">
            <a:spLocks noGrp="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57332109-B18A-4EAF-9F48-1727FE107716}" type="slidenum">
              <a:rPr lang="en-US" sz="1200">
                <a:solidFill>
                  <a:srgbClr val="CC9933"/>
                </a:solidFill>
                <a:latin typeface="+mn-lt"/>
              </a:rPr>
              <a:pPr algn="r">
                <a:buClr>
                  <a:srgbClr val="000000"/>
                </a:buClr>
                <a:buSzPct val="100000"/>
                <a:buFont typeface="Times New Roman" pitchFamily="18" charset="0"/>
                <a:buNone/>
                <a:tabLst>
                  <a:tab pos="723900" algn="l"/>
                </a:tabLst>
                <a:defRPr/>
              </a:pPr>
              <a:t>4</a:t>
            </a:fld>
            <a:endParaRPr lang="en-US" sz="1200">
              <a:solidFill>
                <a:srgbClr val="CC9933"/>
              </a:solidFill>
              <a:latin typeface="+mn-lt"/>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Greek</a:t>
            </a:r>
            <a:r>
              <a:rPr lang="nl-NL" dirty="0" smtClean="0"/>
              <a:t> </a:t>
            </a:r>
            <a:r>
              <a:rPr lang="nl-NL" dirty="0" err="1" smtClean="0"/>
              <a:t>buyer</a:t>
            </a:r>
            <a:r>
              <a:rPr lang="nl-NL" dirty="0" smtClean="0"/>
              <a:t> </a:t>
            </a:r>
            <a:r>
              <a:rPr lang="nl-NL" dirty="0" err="1" smtClean="0"/>
              <a:t>buys</a:t>
            </a:r>
            <a:r>
              <a:rPr lang="nl-NL" dirty="0" smtClean="0"/>
              <a:t> </a:t>
            </a:r>
            <a:r>
              <a:rPr lang="nl-NL" dirty="0" err="1" smtClean="0"/>
              <a:t>German</a:t>
            </a:r>
            <a:r>
              <a:rPr lang="nl-NL" dirty="0" smtClean="0"/>
              <a:t> truck – impact on TARGET2 </a:t>
            </a:r>
            <a:r>
              <a:rPr lang="nl-NL" dirty="0" err="1" smtClean="0"/>
              <a:t>balance</a:t>
            </a:r>
            <a:endParaRPr lang="nl-NL" dirty="0"/>
          </a:p>
        </p:txBody>
      </p:sp>
      <p:sp>
        <p:nvSpPr>
          <p:cNvPr id="3" name="Tijdelijke aanduiding voor dianummer 2"/>
          <p:cNvSpPr>
            <a:spLocks noGrp="1"/>
          </p:cNvSpPr>
          <p:nvPr>
            <p:ph type="sldNum" sz="quarter" idx="10"/>
          </p:nvPr>
        </p:nvSpPr>
        <p:spPr/>
        <p:txBody>
          <a:bodyPr/>
          <a:lstStyle/>
          <a:p>
            <a:pPr>
              <a:defRPr/>
            </a:pPr>
            <a:fld id="{9B18F672-6D30-4E35-9AD3-C1EED23A47B6}" type="slidenum">
              <a:rPr lang="nl-NL" smtClean="0"/>
              <a:pPr>
                <a:defRPr/>
              </a:pPr>
              <a:t>40</a:t>
            </a:fld>
            <a:endParaRPr lang="nl-NL"/>
          </a:p>
        </p:txBody>
      </p:sp>
      <p:pic>
        <p:nvPicPr>
          <p:cNvPr id="4" name="Afbeelding 3" descr="http://2.bp.blogspot.com/-oCC6xq981zg/TyqhylYTzqI/AAAAAAAAC9g/DAm7LHIdgRU/s400/Truck%2Bexample-%2BTARGET2%2Bimbalances.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6624736" cy="3600400"/>
          </a:xfrm>
          <a:prstGeom prst="rect">
            <a:avLst/>
          </a:prstGeom>
          <a:noFill/>
          <a:ln>
            <a:noFill/>
          </a:ln>
        </p:spPr>
      </p:pic>
    </p:spTree>
    <p:extLst>
      <p:ext uri="{BB962C8B-B14F-4D97-AF65-F5344CB8AC3E}">
        <p14:creationId xmlns:p14="http://schemas.microsoft.com/office/powerpoint/2010/main" val="2450367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nl-NL" dirty="0" smtClean="0">
                <a:solidFill>
                  <a:srgbClr val="3366FF"/>
                </a:solidFill>
              </a:rPr>
              <a:t>Target </a:t>
            </a:r>
            <a:r>
              <a:rPr lang="nl-NL" dirty="0" err="1" smtClean="0">
                <a:solidFill>
                  <a:srgbClr val="3366FF"/>
                </a:solidFill>
              </a:rPr>
              <a:t>balances</a:t>
            </a:r>
            <a:r>
              <a:rPr lang="nl-NL" dirty="0" smtClean="0">
                <a:solidFill>
                  <a:srgbClr val="3366FF"/>
                </a:solidFill>
              </a:rPr>
              <a:t/>
            </a:r>
            <a:br>
              <a:rPr lang="nl-NL" dirty="0" smtClean="0">
                <a:solidFill>
                  <a:srgbClr val="3366FF"/>
                </a:solidFill>
              </a:rPr>
            </a:br>
            <a:endParaRPr lang="nl-NL" dirty="0" smtClean="0">
              <a:solidFill>
                <a:srgbClr val="3366FF"/>
              </a:solidFill>
            </a:endParaRPr>
          </a:p>
        </p:txBody>
      </p:sp>
      <p:sp>
        <p:nvSpPr>
          <p:cNvPr id="4" name="Text Placeholder 3"/>
          <p:cNvSpPr>
            <a:spLocks noGrp="1"/>
          </p:cNvSpPr>
          <p:nvPr>
            <p:ph type="body" sz="half" idx="1"/>
          </p:nvPr>
        </p:nvSpPr>
        <p:spPr>
          <a:xfrm>
            <a:off x="1475656" y="1700808"/>
            <a:ext cx="6191250" cy="4525962"/>
          </a:xfrm>
        </p:spPr>
        <p:txBody>
          <a:bodyPr/>
          <a:lstStyle/>
          <a:p>
            <a:pPr marL="0" indent="0">
              <a:buFontTx/>
              <a:buNone/>
              <a:defRPr/>
            </a:pPr>
            <a:r>
              <a:rPr lang="en-GB" dirty="0" smtClean="0"/>
              <a:t>Simple balance sheet </a:t>
            </a:r>
            <a:r>
              <a:rPr lang="en-GB" u="sng" dirty="0" smtClean="0"/>
              <a:t>exercise</a:t>
            </a:r>
            <a:r>
              <a:rPr lang="en-GB" dirty="0" smtClean="0"/>
              <a:t> with</a:t>
            </a:r>
          </a:p>
          <a:p>
            <a:pPr>
              <a:defRPr/>
            </a:pPr>
            <a:endParaRPr lang="en-GB" dirty="0" smtClean="0"/>
          </a:p>
          <a:p>
            <a:pPr marL="0" indent="0">
              <a:buNone/>
              <a:defRPr/>
            </a:pPr>
            <a:r>
              <a:rPr lang="en-GB" dirty="0" smtClean="0"/>
              <a:t>Three NCB’s </a:t>
            </a:r>
          </a:p>
          <a:p>
            <a:pPr lvl="1">
              <a:defRPr/>
            </a:pPr>
            <a:r>
              <a:rPr lang="en-GB" dirty="0" smtClean="0"/>
              <a:t>De Nederlandsche Bank</a:t>
            </a:r>
          </a:p>
          <a:p>
            <a:pPr lvl="1">
              <a:defRPr/>
            </a:pPr>
            <a:r>
              <a:rPr lang="en-GB" dirty="0" err="1" smtClean="0"/>
              <a:t>Bundesbank</a:t>
            </a:r>
            <a:endParaRPr lang="en-GB" dirty="0" smtClean="0"/>
          </a:p>
          <a:p>
            <a:pPr lvl="1">
              <a:defRPr/>
            </a:pPr>
            <a:r>
              <a:rPr lang="en-GB" dirty="0" err="1" smtClean="0"/>
              <a:t>Banca</a:t>
            </a:r>
            <a:r>
              <a:rPr lang="en-GB" dirty="0" smtClean="0"/>
              <a:t> </a:t>
            </a:r>
            <a:r>
              <a:rPr lang="en-GB" dirty="0" err="1" smtClean="0"/>
              <a:t>d’Italia</a:t>
            </a:r>
            <a:endParaRPr lang="en-GB" dirty="0" smtClean="0"/>
          </a:p>
          <a:p>
            <a:pPr marL="0" indent="0">
              <a:buNone/>
              <a:defRPr/>
            </a:pPr>
            <a:r>
              <a:rPr lang="en-GB" dirty="0" smtClean="0"/>
              <a:t>and</a:t>
            </a:r>
          </a:p>
          <a:p>
            <a:pPr>
              <a:defRPr/>
            </a:pPr>
            <a:r>
              <a:rPr lang="en-GB" dirty="0" smtClean="0"/>
              <a:t>ECB</a:t>
            </a:r>
          </a:p>
          <a:p>
            <a:pPr lvl="1">
              <a:defRPr/>
            </a:pPr>
            <a:endParaRPr lang="nl-NL" dirty="0" smtClean="0"/>
          </a:p>
        </p:txBody>
      </p:sp>
      <p:sp>
        <p:nvSpPr>
          <p:cNvPr id="103428" name="Slide Number Placeholder 2"/>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0051AE-179A-4259-A31D-C74355FB6A6A}" type="slidenum">
              <a:rPr lang="nl-NL" smtClean="0">
                <a:solidFill>
                  <a:srgbClr val="003876"/>
                </a:solidFill>
              </a:rPr>
              <a:pPr eaLnBrk="1" hangingPunct="1"/>
              <a:t>41</a:t>
            </a:fld>
            <a:endParaRPr lang="nl-NL" smtClean="0">
              <a:solidFill>
                <a:srgbClr val="003876"/>
              </a:solidFill>
            </a:endParaRPr>
          </a:p>
        </p:txBody>
      </p:sp>
    </p:spTree>
    <p:extLst>
      <p:ext uri="{BB962C8B-B14F-4D97-AF65-F5344CB8AC3E}">
        <p14:creationId xmlns:p14="http://schemas.microsoft.com/office/powerpoint/2010/main" val="902303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188913"/>
            <a:ext cx="8229600" cy="1016000"/>
          </a:xfrm>
        </p:spPr>
        <p:txBody>
          <a:bodyPr>
            <a:normAutofit fontScale="90000"/>
          </a:bodyPr>
          <a:lstStyle/>
          <a:p>
            <a:pPr>
              <a:defRPr/>
            </a:pPr>
            <a:r>
              <a:rPr lang="nl-NL" dirty="0">
                <a:solidFill>
                  <a:srgbClr val="3366FF"/>
                </a:solidFill>
              </a:rPr>
              <a:t>Target </a:t>
            </a:r>
            <a:r>
              <a:rPr lang="nl-NL" dirty="0" err="1" smtClean="0">
                <a:solidFill>
                  <a:srgbClr val="3366FF"/>
                </a:solidFill>
              </a:rPr>
              <a:t>balances</a:t>
            </a:r>
            <a:r>
              <a:rPr lang="nl-NL" dirty="0" smtClean="0">
                <a:solidFill>
                  <a:srgbClr val="3366FF"/>
                </a:solidFill>
              </a:rPr>
              <a:t> – </a:t>
            </a:r>
            <a:r>
              <a:rPr lang="nl-NL" dirty="0" err="1" smtClean="0">
                <a:solidFill>
                  <a:srgbClr val="3366FF"/>
                </a:solidFill>
              </a:rPr>
              <a:t>exercise</a:t>
            </a:r>
            <a:r>
              <a:rPr lang="nl-NL" dirty="0" smtClean="0">
                <a:solidFill>
                  <a:srgbClr val="3366FF"/>
                </a:solidFill>
              </a:rPr>
              <a:t> 1/5</a:t>
            </a:r>
            <a:r>
              <a:rPr lang="nl-NL" sz="4000" cap="small" normalizeH="1" dirty="0" smtClean="0">
                <a:solidFill>
                  <a:srgbClr val="0066FF"/>
                </a:solidFill>
                <a:cs typeface="Arial" pitchFamily="34" charset="0"/>
              </a:rPr>
              <a:t/>
            </a:r>
            <a:br>
              <a:rPr lang="nl-NL" sz="4000" cap="small" normalizeH="1" dirty="0" smtClean="0">
                <a:solidFill>
                  <a:srgbClr val="0066FF"/>
                </a:solidFill>
                <a:cs typeface="Arial" pitchFamily="34" charset="0"/>
              </a:rPr>
            </a:br>
            <a:r>
              <a:rPr lang="nl-NL" sz="2000" cap="small" normalizeH="1" dirty="0" smtClean="0">
                <a:solidFill>
                  <a:srgbClr val="0066FF"/>
                </a:solidFill>
                <a:cs typeface="Arial" pitchFamily="34" charset="0"/>
              </a:rPr>
              <a:t>clean opening</a:t>
            </a:r>
            <a:r>
              <a:rPr lang="nl-NL" cap="small" normalizeH="1" dirty="0" smtClean="0">
                <a:solidFill>
                  <a:srgbClr val="0066FF"/>
                </a:solidFill>
                <a:cs typeface="Arial" pitchFamily="34" charset="0"/>
              </a:rPr>
              <a:t> </a:t>
            </a:r>
            <a:endParaRPr lang="nl-NL" sz="2000" cap="small" normalizeH="1" dirty="0">
              <a:solidFill>
                <a:srgbClr val="0066FF"/>
              </a:solidFill>
              <a:cs typeface="Arial" pitchFamily="34" charset="0"/>
            </a:endParaRPr>
          </a:p>
        </p:txBody>
      </p:sp>
      <p:grpSp>
        <p:nvGrpSpPr>
          <p:cNvPr id="104451" name="Groep 22"/>
          <p:cNvGrpSpPr>
            <a:grpSpLocks/>
          </p:cNvGrpSpPr>
          <p:nvPr/>
        </p:nvGrpSpPr>
        <p:grpSpPr bwMode="auto">
          <a:xfrm>
            <a:off x="179388" y="1204913"/>
            <a:ext cx="3384550" cy="1887537"/>
            <a:chOff x="292112" y="1412776"/>
            <a:chExt cx="3384376" cy="1887188"/>
          </a:xfrm>
        </p:grpSpPr>
        <p:cxnSp>
          <p:nvCxnSpPr>
            <p:cNvPr id="4" name="Rechte verbindingslijn 3"/>
            <p:cNvCxnSpPr/>
            <p:nvPr/>
          </p:nvCxnSpPr>
          <p:spPr>
            <a:xfrm>
              <a:off x="292112" y="1787357"/>
              <a:ext cx="32970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1927153" y="1787357"/>
              <a:ext cx="0" cy="1512607"/>
            </a:xfrm>
            <a:prstGeom prst="line">
              <a:avLst/>
            </a:prstGeom>
          </p:spPr>
          <p:style>
            <a:lnRef idx="1">
              <a:schemeClr val="accent1"/>
            </a:lnRef>
            <a:fillRef idx="0">
              <a:schemeClr val="accent1"/>
            </a:fillRef>
            <a:effectRef idx="0">
              <a:schemeClr val="accent1"/>
            </a:effectRef>
            <a:fontRef idx="minor">
              <a:schemeClr val="tx1"/>
            </a:fontRef>
          </p:style>
        </p:cxnSp>
        <p:sp>
          <p:nvSpPr>
            <p:cNvPr id="104473" name="Tekstvak 11"/>
            <p:cNvSpPr txBox="1">
              <a:spLocks noChangeArrowheads="1"/>
            </p:cNvSpPr>
            <p:nvPr/>
          </p:nvSpPr>
          <p:spPr bwMode="auto">
            <a:xfrm>
              <a:off x="1584240" y="1412776"/>
              <a:ext cx="864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B050"/>
                  </a:solidFill>
                </a:rPr>
                <a:t>DNB</a:t>
              </a:r>
            </a:p>
          </p:txBody>
        </p:sp>
        <p:sp>
          <p:nvSpPr>
            <p:cNvPr id="104474" name="Tekstvak 13"/>
            <p:cNvSpPr txBox="1">
              <a:spLocks noChangeArrowheads="1"/>
            </p:cNvSpPr>
            <p:nvPr/>
          </p:nvSpPr>
          <p:spPr bwMode="auto">
            <a:xfrm>
              <a:off x="2006000" y="1847228"/>
              <a:ext cx="16704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B050"/>
                  </a:solidFill>
                </a:rPr>
                <a:t>Banks    1000</a:t>
              </a:r>
            </a:p>
            <a:p>
              <a:pPr eaLnBrk="1" fontAlgn="base" hangingPunct="1">
                <a:spcBef>
                  <a:spcPct val="0"/>
                </a:spcBef>
                <a:spcAft>
                  <a:spcPct val="0"/>
                </a:spcAft>
              </a:pPr>
              <a:r>
                <a:rPr lang="nl-NL" dirty="0" err="1">
                  <a:solidFill>
                    <a:srgbClr val="00B050"/>
                  </a:solidFill>
                </a:rPr>
                <a:t>Other</a:t>
              </a:r>
              <a:r>
                <a:rPr lang="nl-NL" dirty="0">
                  <a:solidFill>
                    <a:srgbClr val="00B050"/>
                  </a:solidFill>
                </a:rPr>
                <a:t>     1000</a:t>
              </a:r>
            </a:p>
            <a:p>
              <a:pPr eaLnBrk="1" fontAlgn="base" hangingPunct="1">
                <a:spcBef>
                  <a:spcPct val="0"/>
                </a:spcBef>
                <a:spcAft>
                  <a:spcPct val="0"/>
                </a:spcAft>
              </a:pPr>
              <a:endParaRPr lang="nl-NL" dirty="0">
                <a:solidFill>
                  <a:srgbClr val="00B050"/>
                </a:solidFill>
              </a:endParaRPr>
            </a:p>
            <a:p>
              <a:pPr eaLnBrk="1" fontAlgn="base" hangingPunct="1">
                <a:spcBef>
                  <a:spcPct val="0"/>
                </a:spcBef>
                <a:spcAft>
                  <a:spcPct val="0"/>
                </a:spcAft>
              </a:pPr>
              <a:r>
                <a:rPr lang="nl-NL" dirty="0">
                  <a:solidFill>
                    <a:srgbClr val="00B050"/>
                  </a:solidFill>
                </a:rPr>
                <a:t>Total  </a:t>
              </a:r>
              <a:r>
                <a:rPr lang="nl-NL" dirty="0" smtClean="0">
                  <a:solidFill>
                    <a:srgbClr val="00B050"/>
                  </a:solidFill>
                </a:rPr>
                <a:t>     </a:t>
              </a:r>
              <a:r>
                <a:rPr lang="nl-NL" dirty="0">
                  <a:solidFill>
                    <a:srgbClr val="00B050"/>
                  </a:solidFill>
                </a:rPr>
                <a:t>2000</a:t>
              </a:r>
            </a:p>
          </p:txBody>
        </p:sp>
        <p:sp>
          <p:nvSpPr>
            <p:cNvPr id="104475" name="Tekstvak 14"/>
            <p:cNvSpPr txBox="1">
              <a:spLocks noChangeArrowheads="1"/>
            </p:cNvSpPr>
            <p:nvPr/>
          </p:nvSpPr>
          <p:spPr bwMode="auto">
            <a:xfrm>
              <a:off x="292112" y="1847228"/>
              <a:ext cx="16156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00B050"/>
                  </a:solidFill>
                </a:rPr>
                <a:t>Assets</a:t>
              </a:r>
              <a:r>
                <a:rPr lang="nl-NL" dirty="0">
                  <a:solidFill>
                    <a:srgbClr val="00B050"/>
                  </a:solidFill>
                </a:rPr>
                <a:t>  2000</a:t>
              </a:r>
            </a:p>
            <a:p>
              <a:pPr eaLnBrk="1" fontAlgn="base" hangingPunct="1">
                <a:spcBef>
                  <a:spcPct val="0"/>
                </a:spcBef>
                <a:spcAft>
                  <a:spcPct val="0"/>
                </a:spcAft>
              </a:pPr>
              <a:endParaRPr lang="nl-NL" dirty="0">
                <a:solidFill>
                  <a:srgbClr val="00B050"/>
                </a:solidFill>
              </a:endParaRPr>
            </a:p>
            <a:p>
              <a:pPr eaLnBrk="1" fontAlgn="base" hangingPunct="1">
                <a:spcBef>
                  <a:spcPct val="0"/>
                </a:spcBef>
                <a:spcAft>
                  <a:spcPct val="0"/>
                </a:spcAft>
              </a:pPr>
              <a:endParaRPr lang="nl-NL" dirty="0">
                <a:solidFill>
                  <a:srgbClr val="00B050"/>
                </a:solidFill>
              </a:endParaRPr>
            </a:p>
            <a:p>
              <a:pPr eaLnBrk="1" fontAlgn="base" hangingPunct="1">
                <a:spcBef>
                  <a:spcPct val="0"/>
                </a:spcBef>
                <a:spcAft>
                  <a:spcPct val="0"/>
                </a:spcAft>
              </a:pPr>
              <a:r>
                <a:rPr lang="nl-NL" dirty="0">
                  <a:solidFill>
                    <a:srgbClr val="00B050"/>
                  </a:solidFill>
                </a:rPr>
                <a:t>Total     2000</a:t>
              </a:r>
            </a:p>
          </p:txBody>
        </p:sp>
      </p:grpSp>
      <p:grpSp>
        <p:nvGrpSpPr>
          <p:cNvPr id="104452" name="Groep 1023"/>
          <p:cNvGrpSpPr>
            <a:grpSpLocks/>
          </p:cNvGrpSpPr>
          <p:nvPr/>
        </p:nvGrpSpPr>
        <p:grpSpPr bwMode="auto">
          <a:xfrm>
            <a:off x="4851400" y="1150938"/>
            <a:ext cx="3595688" cy="1711325"/>
            <a:chOff x="4647068" y="1450078"/>
            <a:chExt cx="3595882" cy="1840934"/>
          </a:xfrm>
        </p:grpSpPr>
        <p:cxnSp>
          <p:nvCxnSpPr>
            <p:cNvPr id="25" name="Rechte verbindingslijn 24"/>
            <p:cNvCxnSpPr/>
            <p:nvPr/>
          </p:nvCxnSpPr>
          <p:spPr>
            <a:xfrm>
              <a:off x="4791539" y="1806993"/>
              <a:ext cx="32402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6407701" y="1806993"/>
              <a:ext cx="22226" cy="1449864"/>
            </a:xfrm>
            <a:prstGeom prst="line">
              <a:avLst/>
            </a:prstGeom>
          </p:spPr>
          <p:style>
            <a:lnRef idx="1">
              <a:schemeClr val="accent1"/>
            </a:lnRef>
            <a:fillRef idx="0">
              <a:schemeClr val="accent1"/>
            </a:fillRef>
            <a:effectRef idx="0">
              <a:schemeClr val="accent1"/>
            </a:effectRef>
            <a:fontRef idx="minor">
              <a:schemeClr val="tx1"/>
            </a:fontRef>
          </p:style>
        </p:cxnSp>
        <p:sp>
          <p:nvSpPr>
            <p:cNvPr id="104468" name="Tekstvak 27"/>
            <p:cNvSpPr txBox="1">
              <a:spLocks noChangeArrowheads="1"/>
            </p:cNvSpPr>
            <p:nvPr/>
          </p:nvSpPr>
          <p:spPr bwMode="auto">
            <a:xfrm>
              <a:off x="5616116" y="1450078"/>
              <a:ext cx="1584176" cy="39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FF0000"/>
                  </a:solidFill>
                </a:rPr>
                <a:t>Banca</a:t>
              </a:r>
              <a:r>
                <a:rPr lang="nl-NL" dirty="0">
                  <a:solidFill>
                    <a:srgbClr val="FF0000"/>
                  </a:solidFill>
                </a:rPr>
                <a:t> </a:t>
              </a:r>
              <a:r>
                <a:rPr lang="nl-NL" dirty="0" err="1">
                  <a:solidFill>
                    <a:srgbClr val="FF0000"/>
                  </a:solidFill>
                </a:rPr>
                <a:t>d’Italia</a:t>
              </a:r>
              <a:endParaRPr lang="nl-NL" dirty="0">
                <a:solidFill>
                  <a:srgbClr val="FF0000"/>
                </a:solidFill>
              </a:endParaRPr>
            </a:p>
          </p:txBody>
        </p:sp>
        <p:sp>
          <p:nvSpPr>
            <p:cNvPr id="104469" name="Tekstvak 28"/>
            <p:cNvSpPr txBox="1">
              <a:spLocks noChangeArrowheads="1"/>
            </p:cNvSpPr>
            <p:nvPr/>
          </p:nvSpPr>
          <p:spPr bwMode="auto">
            <a:xfrm>
              <a:off x="6542762" y="1999889"/>
              <a:ext cx="1700188" cy="129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FF0000"/>
                  </a:solidFill>
                </a:rPr>
                <a:t>Banks    1000</a:t>
              </a:r>
            </a:p>
            <a:p>
              <a:pPr eaLnBrk="1" fontAlgn="base" hangingPunct="1">
                <a:spcBef>
                  <a:spcPct val="0"/>
                </a:spcBef>
                <a:spcAft>
                  <a:spcPct val="0"/>
                </a:spcAft>
              </a:pPr>
              <a:r>
                <a:rPr lang="nl-NL" dirty="0" err="1">
                  <a:solidFill>
                    <a:srgbClr val="FF0000"/>
                  </a:solidFill>
                </a:rPr>
                <a:t>Other</a:t>
              </a:r>
              <a:r>
                <a:rPr lang="nl-NL" dirty="0">
                  <a:solidFill>
                    <a:srgbClr val="FF0000"/>
                  </a:solidFill>
                </a:rPr>
                <a:t>     1000</a:t>
              </a:r>
            </a:p>
            <a:p>
              <a:pPr eaLnBrk="1" fontAlgn="base" hangingPunct="1">
                <a:spcBef>
                  <a:spcPct val="0"/>
                </a:spcBef>
                <a:spcAft>
                  <a:spcPct val="0"/>
                </a:spcAft>
              </a:pPr>
              <a:endParaRPr lang="nl-NL" dirty="0">
                <a:solidFill>
                  <a:srgbClr val="FF0000"/>
                </a:solidFill>
              </a:endParaRPr>
            </a:p>
            <a:p>
              <a:pPr eaLnBrk="1" fontAlgn="base" hangingPunct="1">
                <a:spcBef>
                  <a:spcPct val="0"/>
                </a:spcBef>
                <a:spcAft>
                  <a:spcPct val="0"/>
                </a:spcAft>
              </a:pPr>
              <a:r>
                <a:rPr lang="nl-NL" dirty="0">
                  <a:solidFill>
                    <a:srgbClr val="FF0000"/>
                  </a:solidFill>
                </a:rPr>
                <a:t>Total       2000</a:t>
              </a:r>
            </a:p>
          </p:txBody>
        </p:sp>
        <p:sp>
          <p:nvSpPr>
            <p:cNvPr id="104470" name="Tekstvak 29"/>
            <p:cNvSpPr txBox="1">
              <a:spLocks noChangeArrowheads="1"/>
            </p:cNvSpPr>
            <p:nvPr/>
          </p:nvSpPr>
          <p:spPr bwMode="auto">
            <a:xfrm>
              <a:off x="4647068" y="1988515"/>
              <a:ext cx="1715988" cy="129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FF0000"/>
                  </a:solidFill>
                </a:rPr>
                <a:t>Assets</a:t>
              </a:r>
              <a:r>
                <a:rPr lang="nl-NL" dirty="0">
                  <a:solidFill>
                    <a:srgbClr val="FF0000"/>
                  </a:solidFill>
                </a:rPr>
                <a:t> 2000</a:t>
              </a:r>
            </a:p>
            <a:p>
              <a:pPr eaLnBrk="1" fontAlgn="base" hangingPunct="1">
                <a:spcBef>
                  <a:spcPct val="0"/>
                </a:spcBef>
                <a:spcAft>
                  <a:spcPct val="0"/>
                </a:spcAft>
              </a:pPr>
              <a:endParaRPr lang="nl-NL" dirty="0">
                <a:solidFill>
                  <a:srgbClr val="FF0000"/>
                </a:solidFill>
              </a:endParaRPr>
            </a:p>
            <a:p>
              <a:pPr eaLnBrk="1" fontAlgn="base" hangingPunct="1">
                <a:spcBef>
                  <a:spcPct val="0"/>
                </a:spcBef>
                <a:spcAft>
                  <a:spcPct val="0"/>
                </a:spcAft>
              </a:pPr>
              <a:endParaRPr lang="nl-NL" dirty="0">
                <a:solidFill>
                  <a:srgbClr val="FF0000"/>
                </a:solidFill>
              </a:endParaRPr>
            </a:p>
            <a:p>
              <a:pPr eaLnBrk="1" fontAlgn="base" hangingPunct="1">
                <a:spcBef>
                  <a:spcPct val="0"/>
                </a:spcBef>
                <a:spcAft>
                  <a:spcPct val="0"/>
                </a:spcAft>
              </a:pPr>
              <a:r>
                <a:rPr lang="nl-NL" dirty="0">
                  <a:solidFill>
                    <a:srgbClr val="FF0000"/>
                  </a:solidFill>
                </a:rPr>
                <a:t>Total    2000</a:t>
              </a:r>
            </a:p>
          </p:txBody>
        </p:sp>
      </p:grpSp>
      <p:grpSp>
        <p:nvGrpSpPr>
          <p:cNvPr id="104453" name="Groep 4"/>
          <p:cNvGrpSpPr>
            <a:grpSpLocks/>
          </p:cNvGrpSpPr>
          <p:nvPr/>
        </p:nvGrpSpPr>
        <p:grpSpPr bwMode="auto">
          <a:xfrm>
            <a:off x="179388" y="3413125"/>
            <a:ext cx="3744912" cy="1787525"/>
            <a:chOff x="2699792" y="3922596"/>
            <a:chExt cx="3399542" cy="1786853"/>
          </a:xfrm>
        </p:grpSpPr>
        <p:cxnSp>
          <p:nvCxnSpPr>
            <p:cNvPr id="1027" name="Rechte verbindingslijn 1026"/>
            <p:cNvCxnSpPr/>
            <p:nvPr/>
          </p:nvCxnSpPr>
          <p:spPr>
            <a:xfrm>
              <a:off x="4122152" y="4292345"/>
              <a:ext cx="28822" cy="1417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2" name="Rechte verbindingslijn 1031"/>
            <p:cNvCxnSpPr/>
            <p:nvPr/>
          </p:nvCxnSpPr>
          <p:spPr>
            <a:xfrm>
              <a:off x="2699792" y="4292345"/>
              <a:ext cx="3399542" cy="3174"/>
            </a:xfrm>
            <a:prstGeom prst="line">
              <a:avLst/>
            </a:prstGeom>
          </p:spPr>
          <p:style>
            <a:lnRef idx="1">
              <a:schemeClr val="accent1"/>
            </a:lnRef>
            <a:fillRef idx="0">
              <a:schemeClr val="accent1"/>
            </a:fillRef>
            <a:effectRef idx="0">
              <a:schemeClr val="accent1"/>
            </a:effectRef>
            <a:fontRef idx="minor">
              <a:schemeClr val="tx1"/>
            </a:fontRef>
          </p:style>
        </p:cxnSp>
        <p:sp>
          <p:nvSpPr>
            <p:cNvPr id="104463" name="Tekstvak 1033"/>
            <p:cNvSpPr txBox="1">
              <a:spLocks noChangeArrowheads="1"/>
            </p:cNvSpPr>
            <p:nvPr/>
          </p:nvSpPr>
          <p:spPr bwMode="auto">
            <a:xfrm>
              <a:off x="3707904" y="3922596"/>
              <a:ext cx="1260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0000"/>
                  </a:solidFill>
                </a:rPr>
                <a:t>  </a:t>
              </a:r>
              <a:r>
                <a:rPr lang="nl-NL" dirty="0">
                  <a:solidFill>
                    <a:srgbClr val="3D6BFF"/>
                  </a:solidFill>
                </a:rPr>
                <a:t>ECB</a:t>
              </a:r>
            </a:p>
          </p:txBody>
        </p:sp>
        <p:sp>
          <p:nvSpPr>
            <p:cNvPr id="104464" name="Tekstvak 1037"/>
            <p:cNvSpPr txBox="1">
              <a:spLocks noChangeArrowheads="1"/>
            </p:cNvSpPr>
            <p:nvPr/>
          </p:nvSpPr>
          <p:spPr bwMode="auto">
            <a:xfrm>
              <a:off x="4211960" y="4509120"/>
              <a:ext cx="18873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3D6BFF"/>
                  </a:solidFill>
                </a:rPr>
                <a:t>Liabilities</a:t>
              </a:r>
              <a:r>
                <a:rPr lang="nl-NL" dirty="0">
                  <a:solidFill>
                    <a:srgbClr val="3D6BFF"/>
                  </a:solidFill>
                </a:rPr>
                <a:t>  1000</a:t>
              </a:r>
            </a:p>
            <a:p>
              <a:pPr eaLnBrk="1" fontAlgn="base" hangingPunct="1">
                <a:spcBef>
                  <a:spcPct val="0"/>
                </a:spcBef>
                <a:spcAft>
                  <a:spcPct val="0"/>
                </a:spcAft>
              </a:pPr>
              <a:endParaRPr lang="nl-NL" dirty="0">
                <a:solidFill>
                  <a:srgbClr val="3D6BFF"/>
                </a:solidFill>
              </a:endParaRPr>
            </a:p>
            <a:p>
              <a:pPr eaLnBrk="1" fontAlgn="base" hangingPunct="1">
                <a:spcBef>
                  <a:spcPct val="0"/>
                </a:spcBef>
                <a:spcAft>
                  <a:spcPct val="0"/>
                </a:spcAft>
              </a:pPr>
              <a:endParaRPr lang="nl-NL" dirty="0">
                <a:solidFill>
                  <a:srgbClr val="3D6BFF"/>
                </a:solidFill>
              </a:endParaRPr>
            </a:p>
            <a:p>
              <a:pPr eaLnBrk="1" fontAlgn="base" hangingPunct="1">
                <a:spcBef>
                  <a:spcPct val="0"/>
                </a:spcBef>
                <a:spcAft>
                  <a:spcPct val="0"/>
                </a:spcAft>
              </a:pPr>
              <a:r>
                <a:rPr lang="nl-NL" dirty="0">
                  <a:solidFill>
                    <a:srgbClr val="3D6BFF"/>
                  </a:solidFill>
                </a:rPr>
                <a:t>Total      </a:t>
              </a:r>
              <a:r>
                <a:rPr lang="nl-NL" dirty="0" smtClean="0">
                  <a:solidFill>
                    <a:srgbClr val="3D6BFF"/>
                  </a:solidFill>
                </a:rPr>
                <a:t>   </a:t>
              </a:r>
              <a:r>
                <a:rPr lang="nl-NL" dirty="0">
                  <a:solidFill>
                    <a:srgbClr val="3D6BFF"/>
                  </a:solidFill>
                </a:rPr>
                <a:t>1000</a:t>
              </a:r>
            </a:p>
          </p:txBody>
        </p:sp>
        <p:sp>
          <p:nvSpPr>
            <p:cNvPr id="104465" name="Tekstvak 1038"/>
            <p:cNvSpPr txBox="1">
              <a:spLocks noChangeArrowheads="1"/>
            </p:cNvSpPr>
            <p:nvPr/>
          </p:nvSpPr>
          <p:spPr bwMode="auto">
            <a:xfrm>
              <a:off x="2699792" y="4509120"/>
              <a:ext cx="14218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3D6BFF"/>
                  </a:solidFill>
                </a:rPr>
                <a:t>Assets</a:t>
              </a:r>
              <a:r>
                <a:rPr lang="nl-NL" dirty="0">
                  <a:solidFill>
                    <a:srgbClr val="3D6BFF"/>
                  </a:solidFill>
                </a:rPr>
                <a:t>  1000</a:t>
              </a:r>
            </a:p>
            <a:p>
              <a:pPr eaLnBrk="1" fontAlgn="base" hangingPunct="1">
                <a:spcBef>
                  <a:spcPct val="0"/>
                </a:spcBef>
                <a:spcAft>
                  <a:spcPct val="0"/>
                </a:spcAft>
              </a:pPr>
              <a:endParaRPr lang="nl-NL" dirty="0">
                <a:solidFill>
                  <a:srgbClr val="3D6BFF"/>
                </a:solidFill>
              </a:endParaRPr>
            </a:p>
            <a:p>
              <a:pPr eaLnBrk="1" fontAlgn="base" hangingPunct="1">
                <a:spcBef>
                  <a:spcPct val="0"/>
                </a:spcBef>
                <a:spcAft>
                  <a:spcPct val="0"/>
                </a:spcAft>
              </a:pPr>
              <a:endParaRPr lang="nl-NL" dirty="0">
                <a:solidFill>
                  <a:srgbClr val="3D6BFF"/>
                </a:solidFill>
              </a:endParaRPr>
            </a:p>
            <a:p>
              <a:pPr eaLnBrk="1" fontAlgn="base" hangingPunct="1">
                <a:spcBef>
                  <a:spcPct val="0"/>
                </a:spcBef>
                <a:spcAft>
                  <a:spcPct val="0"/>
                </a:spcAft>
              </a:pPr>
              <a:r>
                <a:rPr lang="nl-NL" dirty="0">
                  <a:solidFill>
                    <a:srgbClr val="3D6BFF"/>
                  </a:solidFill>
                </a:rPr>
                <a:t>Total     1000</a:t>
              </a:r>
            </a:p>
          </p:txBody>
        </p:sp>
      </p:grpSp>
      <p:grpSp>
        <p:nvGrpSpPr>
          <p:cNvPr id="104454" name="Groep 18"/>
          <p:cNvGrpSpPr>
            <a:grpSpLocks/>
          </p:cNvGrpSpPr>
          <p:nvPr/>
        </p:nvGrpSpPr>
        <p:grpSpPr bwMode="auto">
          <a:xfrm>
            <a:off x="4991100" y="3413124"/>
            <a:ext cx="3541713" cy="1791164"/>
            <a:chOff x="4968584" y="4124358"/>
            <a:chExt cx="3113488" cy="1790325"/>
          </a:xfrm>
        </p:grpSpPr>
        <p:cxnSp>
          <p:nvCxnSpPr>
            <p:cNvPr id="8" name="Rechte verbindingslijn 7"/>
            <p:cNvCxnSpPr/>
            <p:nvPr/>
          </p:nvCxnSpPr>
          <p:spPr>
            <a:xfrm flipV="1">
              <a:off x="5049526" y="4494073"/>
              <a:ext cx="3032546" cy="3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6425545" y="4497246"/>
              <a:ext cx="0" cy="1307487"/>
            </a:xfrm>
            <a:prstGeom prst="line">
              <a:avLst/>
            </a:prstGeom>
          </p:spPr>
          <p:style>
            <a:lnRef idx="1">
              <a:schemeClr val="accent1"/>
            </a:lnRef>
            <a:fillRef idx="0">
              <a:schemeClr val="accent1"/>
            </a:fillRef>
            <a:effectRef idx="0">
              <a:schemeClr val="accent1"/>
            </a:effectRef>
            <a:fontRef idx="minor">
              <a:schemeClr val="tx1"/>
            </a:fontRef>
          </p:style>
        </p:cxnSp>
        <p:sp>
          <p:nvSpPr>
            <p:cNvPr id="104458" name="Tekstvak 12"/>
            <p:cNvSpPr txBox="1">
              <a:spLocks noChangeArrowheads="1"/>
            </p:cNvSpPr>
            <p:nvPr/>
          </p:nvSpPr>
          <p:spPr bwMode="auto">
            <a:xfrm>
              <a:off x="5652660" y="4124358"/>
              <a:ext cx="1601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rPr>
                <a:t>Bundesbank</a:t>
              </a:r>
            </a:p>
          </p:txBody>
        </p:sp>
        <p:sp>
          <p:nvSpPr>
            <p:cNvPr id="104459" name="Tekstvak 15"/>
            <p:cNvSpPr txBox="1">
              <a:spLocks noChangeArrowheads="1"/>
            </p:cNvSpPr>
            <p:nvPr/>
          </p:nvSpPr>
          <p:spPr bwMode="auto">
            <a:xfrm>
              <a:off x="6516216" y="4714354"/>
              <a:ext cx="1565856" cy="119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0000"/>
                  </a:solidFill>
                </a:rPr>
                <a:t>Banks     2000</a:t>
              </a:r>
            </a:p>
            <a:p>
              <a:pPr eaLnBrk="1" fontAlgn="base" hangingPunct="1">
                <a:spcBef>
                  <a:spcPct val="0"/>
                </a:spcBef>
                <a:spcAft>
                  <a:spcPct val="0"/>
                </a:spcAft>
              </a:pPr>
              <a:r>
                <a:rPr lang="nl-NL" dirty="0" err="1" smtClean="0">
                  <a:solidFill>
                    <a:srgbClr val="000000"/>
                  </a:solidFill>
                </a:rPr>
                <a:t>Other</a:t>
              </a:r>
              <a:r>
                <a:rPr lang="nl-NL" dirty="0" smtClean="0">
                  <a:solidFill>
                    <a:srgbClr val="000000"/>
                  </a:solidFill>
                </a:rPr>
                <a:t>      </a:t>
              </a:r>
              <a:r>
                <a:rPr lang="nl-NL" dirty="0">
                  <a:solidFill>
                    <a:srgbClr val="000000"/>
                  </a:solidFill>
                </a:rPr>
                <a:t>3000</a:t>
              </a:r>
            </a:p>
            <a:p>
              <a:pPr eaLnBrk="1" fontAlgn="base" hangingPunct="1">
                <a:spcBef>
                  <a:spcPct val="0"/>
                </a:spcBef>
                <a:spcAft>
                  <a:spcPct val="0"/>
                </a:spcAft>
              </a:pPr>
              <a:endParaRPr lang="nl-NL" dirty="0" smtClean="0">
                <a:solidFill>
                  <a:srgbClr val="000000"/>
                </a:solidFill>
              </a:endParaRPr>
            </a:p>
            <a:p>
              <a:pPr eaLnBrk="1" fontAlgn="base" hangingPunct="1">
                <a:spcBef>
                  <a:spcPct val="0"/>
                </a:spcBef>
                <a:spcAft>
                  <a:spcPct val="0"/>
                </a:spcAft>
              </a:pPr>
              <a:r>
                <a:rPr lang="nl-NL" dirty="0" smtClean="0">
                  <a:solidFill>
                    <a:srgbClr val="000000"/>
                  </a:solidFill>
                </a:rPr>
                <a:t>Total        </a:t>
              </a:r>
              <a:r>
                <a:rPr lang="nl-NL" dirty="0">
                  <a:solidFill>
                    <a:srgbClr val="000000"/>
                  </a:solidFill>
                </a:rPr>
                <a:t>5000</a:t>
              </a:r>
            </a:p>
          </p:txBody>
        </p:sp>
        <p:sp>
          <p:nvSpPr>
            <p:cNvPr id="104460" name="Tekstvak 16"/>
            <p:cNvSpPr txBox="1">
              <a:spLocks noChangeArrowheads="1"/>
            </p:cNvSpPr>
            <p:nvPr/>
          </p:nvSpPr>
          <p:spPr bwMode="auto">
            <a:xfrm>
              <a:off x="4968584" y="4714354"/>
              <a:ext cx="14573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rPr>
                <a:t>Assets    5000</a:t>
              </a:r>
            </a:p>
            <a:p>
              <a:pPr eaLnBrk="1" fontAlgn="base" hangingPunct="1">
                <a:spcBef>
                  <a:spcPct val="0"/>
                </a:spcBef>
                <a:spcAft>
                  <a:spcPct val="0"/>
                </a:spcAft>
              </a:pPr>
              <a:endParaRPr lang="nl-NL">
                <a:solidFill>
                  <a:srgbClr val="000000"/>
                </a:solidFill>
              </a:endParaRPr>
            </a:p>
            <a:p>
              <a:pPr eaLnBrk="1" fontAlgn="base" hangingPunct="1">
                <a:spcBef>
                  <a:spcPct val="0"/>
                </a:spcBef>
                <a:spcAft>
                  <a:spcPct val="0"/>
                </a:spcAft>
              </a:pPr>
              <a:endParaRPr lang="nl-NL">
                <a:solidFill>
                  <a:srgbClr val="000000"/>
                </a:solidFill>
              </a:endParaRPr>
            </a:p>
            <a:p>
              <a:pPr eaLnBrk="1" fontAlgn="base" hangingPunct="1">
                <a:spcBef>
                  <a:spcPct val="0"/>
                </a:spcBef>
                <a:spcAft>
                  <a:spcPct val="0"/>
                </a:spcAft>
              </a:pPr>
              <a:r>
                <a:rPr lang="nl-NL">
                  <a:solidFill>
                    <a:srgbClr val="000000"/>
                  </a:solidFill>
                </a:rPr>
                <a:t>Total      5000</a:t>
              </a:r>
            </a:p>
          </p:txBody>
        </p:sp>
      </p:grpSp>
      <p:sp>
        <p:nvSpPr>
          <p:cNvPr id="104455" name="Tijdelijke aanduiding voor dianummer 6"/>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4B62BF-56A7-4832-8E6F-AEB44DD781A7}" type="slidenum">
              <a:rPr lang="nl-NL" smtClean="0">
                <a:solidFill>
                  <a:srgbClr val="003876"/>
                </a:solidFill>
              </a:rPr>
              <a:pPr eaLnBrk="1" hangingPunct="1"/>
              <a:t>42</a:t>
            </a:fld>
            <a:endParaRPr lang="nl-NL" dirty="0" smtClean="0">
              <a:solidFill>
                <a:srgbClr val="003876"/>
              </a:solidFill>
            </a:endParaRPr>
          </a:p>
        </p:txBody>
      </p:sp>
    </p:spTree>
    <p:extLst>
      <p:ext uri="{BB962C8B-B14F-4D97-AF65-F5344CB8AC3E}">
        <p14:creationId xmlns:p14="http://schemas.microsoft.com/office/powerpoint/2010/main" val="1565593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44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44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4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defRPr/>
            </a:pPr>
            <a:r>
              <a:rPr lang="en-GB" sz="3200" dirty="0" smtClean="0">
                <a:solidFill>
                  <a:srgbClr val="3366FF"/>
                </a:solidFill>
              </a:rPr>
              <a:t>Target balances exercise 2/5 </a:t>
            </a:r>
            <a:r>
              <a:rPr lang="nl-NL" sz="3200" b="0" cap="small" normalizeH="1" dirty="0" smtClean="0">
                <a:cs typeface="Arial" pitchFamily="34" charset="0"/>
              </a:rPr>
              <a:t/>
            </a:r>
            <a:br>
              <a:rPr lang="nl-NL" sz="3200" b="0" cap="small" normalizeH="1" dirty="0" smtClean="0">
                <a:cs typeface="Arial" pitchFamily="34" charset="0"/>
              </a:rPr>
            </a:br>
            <a:endParaRPr lang="nl-NL" sz="3200" b="0" cap="small" normalizeH="1" dirty="0">
              <a:cs typeface="Arial" pitchFamily="34" charset="0"/>
            </a:endParaRPr>
          </a:p>
        </p:txBody>
      </p:sp>
      <p:grpSp>
        <p:nvGrpSpPr>
          <p:cNvPr id="105475" name="Groep 22"/>
          <p:cNvGrpSpPr>
            <a:grpSpLocks/>
          </p:cNvGrpSpPr>
          <p:nvPr/>
        </p:nvGrpSpPr>
        <p:grpSpPr bwMode="auto">
          <a:xfrm>
            <a:off x="568325" y="2020888"/>
            <a:ext cx="3089275" cy="1887537"/>
            <a:chOff x="405824" y="1412776"/>
            <a:chExt cx="3088658" cy="1887188"/>
          </a:xfrm>
        </p:grpSpPr>
        <p:cxnSp>
          <p:nvCxnSpPr>
            <p:cNvPr id="4" name="Rechte verbindingslijn 3"/>
            <p:cNvCxnSpPr/>
            <p:nvPr/>
          </p:nvCxnSpPr>
          <p:spPr>
            <a:xfrm flipV="1">
              <a:off x="405824" y="1777833"/>
              <a:ext cx="3088658" cy="19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1926345" y="1787357"/>
              <a:ext cx="0" cy="1512607"/>
            </a:xfrm>
            <a:prstGeom prst="line">
              <a:avLst/>
            </a:prstGeom>
          </p:spPr>
          <p:style>
            <a:lnRef idx="1">
              <a:schemeClr val="accent1"/>
            </a:lnRef>
            <a:fillRef idx="0">
              <a:schemeClr val="accent1"/>
            </a:fillRef>
            <a:effectRef idx="0">
              <a:schemeClr val="accent1"/>
            </a:effectRef>
            <a:fontRef idx="minor">
              <a:schemeClr val="tx1"/>
            </a:fontRef>
          </p:style>
        </p:cxnSp>
        <p:sp>
          <p:nvSpPr>
            <p:cNvPr id="105498" name="Tekstvak 11"/>
            <p:cNvSpPr txBox="1">
              <a:spLocks noChangeArrowheads="1"/>
            </p:cNvSpPr>
            <p:nvPr/>
          </p:nvSpPr>
          <p:spPr bwMode="auto">
            <a:xfrm>
              <a:off x="1584240" y="1412776"/>
              <a:ext cx="864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DNB</a:t>
              </a:r>
            </a:p>
          </p:txBody>
        </p:sp>
        <p:sp>
          <p:nvSpPr>
            <p:cNvPr id="105499" name="Tekstvak 13"/>
            <p:cNvSpPr txBox="1">
              <a:spLocks noChangeArrowheads="1"/>
            </p:cNvSpPr>
            <p:nvPr/>
          </p:nvSpPr>
          <p:spPr bwMode="auto">
            <a:xfrm>
              <a:off x="1996856" y="1902092"/>
              <a:ext cx="14401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b="1">
                  <a:solidFill>
                    <a:srgbClr val="000000"/>
                  </a:solidFill>
                  <a:latin typeface="Calibri" pitchFamily="34" charset="0"/>
                </a:rPr>
                <a:t>Banks  1500</a:t>
              </a:r>
            </a:p>
            <a:p>
              <a:pPr eaLnBrk="1" fontAlgn="base" hangingPunct="1">
                <a:spcBef>
                  <a:spcPct val="0"/>
                </a:spcBef>
                <a:spcAft>
                  <a:spcPct val="0"/>
                </a:spcAft>
              </a:pPr>
              <a:r>
                <a:rPr lang="nl-NL">
                  <a:solidFill>
                    <a:srgbClr val="000000"/>
                  </a:solidFill>
                  <a:latin typeface="Calibri" pitchFamily="34" charset="0"/>
                </a:rPr>
                <a:t>Other  1000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Total    2500</a:t>
              </a:r>
            </a:p>
          </p:txBody>
        </p:sp>
        <p:sp>
          <p:nvSpPr>
            <p:cNvPr id="105500" name="Tekstvak 14"/>
            <p:cNvSpPr txBox="1">
              <a:spLocks noChangeArrowheads="1"/>
            </p:cNvSpPr>
            <p:nvPr/>
          </p:nvSpPr>
          <p:spPr bwMode="auto">
            <a:xfrm>
              <a:off x="405824" y="1908484"/>
              <a:ext cx="1521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Assets     2000</a:t>
              </a:r>
            </a:p>
            <a:p>
              <a:pPr eaLnBrk="1" fontAlgn="base" hangingPunct="1">
                <a:spcBef>
                  <a:spcPct val="0"/>
                </a:spcBef>
                <a:spcAft>
                  <a:spcPct val="0"/>
                </a:spcAft>
              </a:pPr>
              <a:r>
                <a:rPr lang="nl-NL" b="1">
                  <a:solidFill>
                    <a:srgbClr val="000000"/>
                  </a:solidFill>
                  <a:latin typeface="Calibri" pitchFamily="34" charset="0"/>
                </a:rPr>
                <a:t>T-claims   500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Total       2500</a:t>
              </a:r>
            </a:p>
          </p:txBody>
        </p:sp>
      </p:grpSp>
      <p:grpSp>
        <p:nvGrpSpPr>
          <p:cNvPr id="105476" name="Groep 1023"/>
          <p:cNvGrpSpPr>
            <a:grpSpLocks/>
          </p:cNvGrpSpPr>
          <p:nvPr/>
        </p:nvGrpSpPr>
        <p:grpSpPr bwMode="auto">
          <a:xfrm>
            <a:off x="4943475" y="2073275"/>
            <a:ext cx="3138488" cy="1603375"/>
            <a:chOff x="4994904" y="1450078"/>
            <a:chExt cx="3138124" cy="1724327"/>
          </a:xfrm>
        </p:grpSpPr>
        <p:cxnSp>
          <p:nvCxnSpPr>
            <p:cNvPr id="25" name="Rechte verbindingslijn 24"/>
            <p:cNvCxnSpPr/>
            <p:nvPr/>
          </p:nvCxnSpPr>
          <p:spPr>
            <a:xfrm flipV="1">
              <a:off x="5075858" y="1786408"/>
              <a:ext cx="3057170" cy="20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6407615" y="1806895"/>
              <a:ext cx="19048" cy="1367510"/>
            </a:xfrm>
            <a:prstGeom prst="line">
              <a:avLst/>
            </a:prstGeom>
          </p:spPr>
          <p:style>
            <a:lnRef idx="1">
              <a:schemeClr val="accent1"/>
            </a:lnRef>
            <a:fillRef idx="0">
              <a:schemeClr val="accent1"/>
            </a:fillRef>
            <a:effectRef idx="0">
              <a:schemeClr val="accent1"/>
            </a:effectRef>
            <a:fontRef idx="minor">
              <a:schemeClr val="tx1"/>
            </a:fontRef>
          </p:style>
        </p:cxnSp>
        <p:sp>
          <p:nvSpPr>
            <p:cNvPr id="105493" name="Tekstvak 27"/>
            <p:cNvSpPr txBox="1">
              <a:spLocks noChangeArrowheads="1"/>
            </p:cNvSpPr>
            <p:nvPr/>
          </p:nvSpPr>
          <p:spPr bwMode="auto">
            <a:xfrm>
              <a:off x="5616116" y="1450078"/>
              <a:ext cx="1584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Banca  d’Italia</a:t>
              </a:r>
            </a:p>
          </p:txBody>
        </p:sp>
        <p:sp>
          <p:nvSpPr>
            <p:cNvPr id="105494" name="Tekstvak 28"/>
            <p:cNvSpPr txBox="1">
              <a:spLocks noChangeArrowheads="1"/>
            </p:cNvSpPr>
            <p:nvPr/>
          </p:nvSpPr>
          <p:spPr bwMode="auto">
            <a:xfrm>
              <a:off x="6467032" y="1806810"/>
              <a:ext cx="1656184" cy="12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b="1">
                  <a:solidFill>
                    <a:srgbClr val="000000"/>
                  </a:solidFill>
                  <a:latin typeface="Calibri" pitchFamily="34" charset="0"/>
                </a:rPr>
                <a:t>Banks       500</a:t>
              </a:r>
            </a:p>
            <a:p>
              <a:pPr eaLnBrk="1" fontAlgn="base" hangingPunct="1">
                <a:spcBef>
                  <a:spcPct val="0"/>
                </a:spcBef>
                <a:spcAft>
                  <a:spcPct val="0"/>
                </a:spcAft>
              </a:pPr>
              <a:r>
                <a:rPr lang="nl-NL" b="1">
                  <a:solidFill>
                    <a:srgbClr val="000000"/>
                  </a:solidFill>
                  <a:latin typeface="Calibri" pitchFamily="34" charset="0"/>
                </a:rPr>
                <a:t>T-liabi.      500</a:t>
              </a:r>
            </a:p>
            <a:p>
              <a:pPr eaLnBrk="1" fontAlgn="base" hangingPunct="1">
                <a:spcBef>
                  <a:spcPct val="0"/>
                </a:spcBef>
                <a:spcAft>
                  <a:spcPct val="0"/>
                </a:spcAft>
              </a:pPr>
              <a:r>
                <a:rPr lang="nl-NL">
                  <a:solidFill>
                    <a:srgbClr val="000000"/>
                  </a:solidFill>
                  <a:latin typeface="Calibri" pitchFamily="34" charset="0"/>
                </a:rPr>
                <a:t>Other      1000</a:t>
              </a:r>
            </a:p>
            <a:p>
              <a:pPr eaLnBrk="1" fontAlgn="base" hangingPunct="1">
                <a:spcBef>
                  <a:spcPct val="0"/>
                </a:spcBef>
                <a:spcAft>
                  <a:spcPct val="0"/>
                </a:spcAft>
              </a:pPr>
              <a:r>
                <a:rPr lang="nl-NL">
                  <a:solidFill>
                    <a:srgbClr val="000000"/>
                  </a:solidFill>
                  <a:latin typeface="Calibri" pitchFamily="34" charset="0"/>
                </a:rPr>
                <a:t>Total        2000</a:t>
              </a:r>
            </a:p>
          </p:txBody>
        </p:sp>
        <p:sp>
          <p:nvSpPr>
            <p:cNvPr id="105495" name="Tekstvak 29"/>
            <p:cNvSpPr txBox="1">
              <a:spLocks noChangeArrowheads="1"/>
            </p:cNvSpPr>
            <p:nvPr/>
          </p:nvSpPr>
          <p:spPr bwMode="auto">
            <a:xfrm>
              <a:off x="4994904" y="1823635"/>
              <a:ext cx="1368152" cy="129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Assets 2000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Total    2000</a:t>
              </a:r>
            </a:p>
          </p:txBody>
        </p:sp>
      </p:grpSp>
      <p:grpSp>
        <p:nvGrpSpPr>
          <p:cNvPr id="105477" name="Groep 8"/>
          <p:cNvGrpSpPr>
            <a:grpSpLocks/>
          </p:cNvGrpSpPr>
          <p:nvPr/>
        </p:nvGrpSpPr>
        <p:grpSpPr bwMode="auto">
          <a:xfrm>
            <a:off x="490538" y="4022725"/>
            <a:ext cx="3614737" cy="1787525"/>
            <a:chOff x="92338" y="4101510"/>
            <a:chExt cx="3615566" cy="1786853"/>
          </a:xfrm>
        </p:grpSpPr>
        <p:cxnSp>
          <p:nvCxnSpPr>
            <p:cNvPr id="1027" name="Rechte verbindingslijn 1026"/>
            <p:cNvCxnSpPr/>
            <p:nvPr/>
          </p:nvCxnSpPr>
          <p:spPr>
            <a:xfrm>
              <a:off x="1745304" y="4471259"/>
              <a:ext cx="30170" cy="1417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2" name="Rechte verbindingslijn 1031"/>
            <p:cNvCxnSpPr/>
            <p:nvPr/>
          </p:nvCxnSpPr>
          <p:spPr>
            <a:xfrm>
              <a:off x="92338" y="4471259"/>
              <a:ext cx="3471071" cy="0"/>
            </a:xfrm>
            <a:prstGeom prst="line">
              <a:avLst/>
            </a:prstGeom>
          </p:spPr>
          <p:style>
            <a:lnRef idx="1">
              <a:schemeClr val="accent1"/>
            </a:lnRef>
            <a:fillRef idx="0">
              <a:schemeClr val="accent1"/>
            </a:fillRef>
            <a:effectRef idx="0">
              <a:schemeClr val="accent1"/>
            </a:effectRef>
            <a:fontRef idx="minor">
              <a:schemeClr val="tx1"/>
            </a:fontRef>
          </p:style>
        </p:cxnSp>
        <p:sp>
          <p:nvSpPr>
            <p:cNvPr id="105488" name="Tekstvak 1033"/>
            <p:cNvSpPr txBox="1">
              <a:spLocks noChangeArrowheads="1"/>
            </p:cNvSpPr>
            <p:nvPr/>
          </p:nvSpPr>
          <p:spPr bwMode="auto">
            <a:xfrm>
              <a:off x="1316474" y="4101510"/>
              <a:ext cx="1260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  ECB</a:t>
              </a:r>
            </a:p>
          </p:txBody>
        </p:sp>
        <p:sp>
          <p:nvSpPr>
            <p:cNvPr id="105489" name="Tekstvak 1037"/>
            <p:cNvSpPr txBox="1">
              <a:spLocks noChangeArrowheads="1"/>
            </p:cNvSpPr>
            <p:nvPr/>
          </p:nvSpPr>
          <p:spPr bwMode="auto">
            <a:xfrm>
              <a:off x="1820530" y="4688034"/>
              <a:ext cx="18873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Liabilities   1000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b="1">
                  <a:solidFill>
                    <a:srgbClr val="000000"/>
                  </a:solidFill>
                  <a:latin typeface="Calibri" pitchFamily="34" charset="0"/>
                </a:rPr>
                <a:t>Target NL     500</a:t>
              </a:r>
            </a:p>
            <a:p>
              <a:pPr eaLnBrk="1" fontAlgn="base" hangingPunct="1">
                <a:spcBef>
                  <a:spcPct val="0"/>
                </a:spcBef>
                <a:spcAft>
                  <a:spcPct val="0"/>
                </a:spcAft>
              </a:pPr>
              <a:r>
                <a:rPr lang="nl-NL">
                  <a:solidFill>
                    <a:srgbClr val="000000"/>
                  </a:solidFill>
                  <a:latin typeface="Calibri" pitchFamily="34" charset="0"/>
                </a:rPr>
                <a:t>Total           1500</a:t>
              </a:r>
            </a:p>
          </p:txBody>
        </p:sp>
        <p:sp>
          <p:nvSpPr>
            <p:cNvPr id="105490" name="Tekstvak 1038"/>
            <p:cNvSpPr txBox="1">
              <a:spLocks noChangeArrowheads="1"/>
            </p:cNvSpPr>
            <p:nvPr/>
          </p:nvSpPr>
          <p:spPr bwMode="auto">
            <a:xfrm>
              <a:off x="92338" y="4688034"/>
              <a:ext cx="1637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Assets     1000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b="1">
                  <a:solidFill>
                    <a:srgbClr val="000000"/>
                  </a:solidFill>
                  <a:latin typeface="Calibri" pitchFamily="34" charset="0"/>
                </a:rPr>
                <a:t>Target IT   500</a:t>
              </a:r>
            </a:p>
            <a:p>
              <a:pPr eaLnBrk="1" fontAlgn="base" hangingPunct="1">
                <a:spcBef>
                  <a:spcPct val="0"/>
                </a:spcBef>
                <a:spcAft>
                  <a:spcPct val="0"/>
                </a:spcAft>
              </a:pPr>
              <a:r>
                <a:rPr lang="nl-NL">
                  <a:solidFill>
                    <a:srgbClr val="000000"/>
                  </a:solidFill>
                  <a:latin typeface="Calibri" pitchFamily="34" charset="0"/>
                </a:rPr>
                <a:t>Total        1500</a:t>
              </a:r>
            </a:p>
          </p:txBody>
        </p:sp>
      </p:grpSp>
      <p:sp>
        <p:nvSpPr>
          <p:cNvPr id="105478" name="Tekstvak 6"/>
          <p:cNvSpPr txBox="1">
            <a:spLocks noChangeArrowheads="1"/>
          </p:cNvSpPr>
          <p:nvPr/>
        </p:nvSpPr>
        <p:spPr bwMode="auto">
          <a:xfrm>
            <a:off x="571309" y="1245283"/>
            <a:ext cx="73130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b="1" dirty="0" smtClean="0">
                <a:solidFill>
                  <a:srgbClr val="3D6BFF"/>
                </a:solidFill>
                <a:cs typeface="Arial" pitchFamily="34" charset="0"/>
              </a:rPr>
              <a:t>Example 1: Italian bank pays on behalf of a client EUR 500 to a Dutch bank</a:t>
            </a:r>
            <a:endParaRPr lang="en-GB" b="1" dirty="0">
              <a:solidFill>
                <a:srgbClr val="3D6BFF"/>
              </a:solidFill>
              <a:cs typeface="Arial" pitchFamily="34" charset="0"/>
            </a:endParaRPr>
          </a:p>
        </p:txBody>
      </p:sp>
      <p:grpSp>
        <p:nvGrpSpPr>
          <p:cNvPr id="105479" name="Groep 25"/>
          <p:cNvGrpSpPr>
            <a:grpSpLocks/>
          </p:cNvGrpSpPr>
          <p:nvPr/>
        </p:nvGrpSpPr>
        <p:grpSpPr bwMode="auto">
          <a:xfrm>
            <a:off x="4967288" y="4013200"/>
            <a:ext cx="3114675" cy="1790700"/>
            <a:chOff x="4968584" y="4124358"/>
            <a:chExt cx="3113488" cy="1790325"/>
          </a:xfrm>
        </p:grpSpPr>
        <p:cxnSp>
          <p:nvCxnSpPr>
            <p:cNvPr id="31" name="Rechte verbindingslijn 30"/>
            <p:cNvCxnSpPr/>
            <p:nvPr/>
          </p:nvCxnSpPr>
          <p:spPr>
            <a:xfrm flipV="1">
              <a:off x="5049515" y="4494169"/>
              <a:ext cx="3032557" cy="3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6425354" y="4497343"/>
              <a:ext cx="0" cy="1307826"/>
            </a:xfrm>
            <a:prstGeom prst="line">
              <a:avLst/>
            </a:prstGeom>
          </p:spPr>
          <p:style>
            <a:lnRef idx="1">
              <a:schemeClr val="accent1"/>
            </a:lnRef>
            <a:fillRef idx="0">
              <a:schemeClr val="accent1"/>
            </a:fillRef>
            <a:effectRef idx="0">
              <a:schemeClr val="accent1"/>
            </a:effectRef>
            <a:fontRef idx="minor">
              <a:schemeClr val="tx1"/>
            </a:fontRef>
          </p:style>
        </p:cxnSp>
        <p:sp>
          <p:nvSpPr>
            <p:cNvPr id="105483" name="Tekstvak 32"/>
            <p:cNvSpPr txBox="1">
              <a:spLocks noChangeArrowheads="1"/>
            </p:cNvSpPr>
            <p:nvPr/>
          </p:nvSpPr>
          <p:spPr bwMode="auto">
            <a:xfrm>
              <a:off x="5652660" y="4124358"/>
              <a:ext cx="1601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Bundesbank</a:t>
              </a:r>
            </a:p>
          </p:txBody>
        </p:sp>
        <p:sp>
          <p:nvSpPr>
            <p:cNvPr id="105484" name="Tekstvak 33"/>
            <p:cNvSpPr txBox="1">
              <a:spLocks noChangeArrowheads="1"/>
            </p:cNvSpPr>
            <p:nvPr/>
          </p:nvSpPr>
          <p:spPr bwMode="auto">
            <a:xfrm>
              <a:off x="6516216" y="4714354"/>
              <a:ext cx="15658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Banks       2000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Other       3000</a:t>
              </a:r>
            </a:p>
            <a:p>
              <a:pPr eaLnBrk="1" fontAlgn="base" hangingPunct="1">
                <a:spcBef>
                  <a:spcPct val="0"/>
                </a:spcBef>
                <a:spcAft>
                  <a:spcPct val="0"/>
                </a:spcAft>
              </a:pPr>
              <a:r>
                <a:rPr lang="nl-NL">
                  <a:solidFill>
                    <a:srgbClr val="000000"/>
                  </a:solidFill>
                  <a:latin typeface="Calibri" pitchFamily="34" charset="0"/>
                </a:rPr>
                <a:t>Total         5000</a:t>
              </a:r>
            </a:p>
          </p:txBody>
        </p:sp>
        <p:sp>
          <p:nvSpPr>
            <p:cNvPr id="105485" name="Tekstvak 34"/>
            <p:cNvSpPr txBox="1">
              <a:spLocks noChangeArrowheads="1"/>
            </p:cNvSpPr>
            <p:nvPr/>
          </p:nvSpPr>
          <p:spPr bwMode="auto">
            <a:xfrm>
              <a:off x="4968584" y="4714354"/>
              <a:ext cx="14573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Assets    5000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Total      5000</a:t>
              </a:r>
            </a:p>
          </p:txBody>
        </p:sp>
      </p:grpSp>
      <p:sp>
        <p:nvSpPr>
          <p:cNvPr id="105480" name="Tijdelijke aanduiding voor dianummer 6"/>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64D6A9-86FA-4019-AA6C-965E2A4C3FFB}" type="slidenum">
              <a:rPr lang="nl-NL" smtClean="0">
                <a:solidFill>
                  <a:srgbClr val="003876"/>
                </a:solidFill>
              </a:rPr>
              <a:pPr eaLnBrk="1" hangingPunct="1"/>
              <a:t>43</a:t>
            </a:fld>
            <a:endParaRPr lang="nl-NL" smtClean="0">
              <a:solidFill>
                <a:srgbClr val="003876"/>
              </a:solidFill>
            </a:endParaRPr>
          </a:p>
        </p:txBody>
      </p:sp>
    </p:spTree>
    <p:extLst>
      <p:ext uri="{BB962C8B-B14F-4D97-AF65-F5344CB8AC3E}">
        <p14:creationId xmlns:p14="http://schemas.microsoft.com/office/powerpoint/2010/main" val="1875006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900" y="260350"/>
            <a:ext cx="8229600" cy="1143000"/>
          </a:xfrm>
        </p:spPr>
        <p:txBody>
          <a:bodyPr>
            <a:normAutofit/>
          </a:bodyPr>
          <a:lstStyle/>
          <a:p>
            <a:pPr algn="l">
              <a:defRPr/>
            </a:pPr>
            <a:r>
              <a:rPr lang="en-GB" sz="3200" dirty="0" smtClean="0">
                <a:solidFill>
                  <a:srgbClr val="3366FF"/>
                </a:solidFill>
              </a:rPr>
              <a:t>Target balances exercise 3/5</a:t>
            </a:r>
            <a:r>
              <a:rPr lang="nl-NL" sz="3200" cap="small" normalizeH="1" dirty="0" smtClean="0">
                <a:solidFill>
                  <a:srgbClr val="0066FF"/>
                </a:solidFill>
                <a:cs typeface="Arial" pitchFamily="34" charset="0"/>
              </a:rPr>
              <a:t/>
            </a:r>
            <a:br>
              <a:rPr lang="nl-NL" sz="3200" cap="small" normalizeH="1" dirty="0" smtClean="0">
                <a:solidFill>
                  <a:srgbClr val="0066FF"/>
                </a:solidFill>
                <a:cs typeface="Arial" pitchFamily="34" charset="0"/>
              </a:rPr>
            </a:br>
            <a:endParaRPr lang="nl-NL" sz="3200" cap="small" normalizeH="1" dirty="0">
              <a:solidFill>
                <a:srgbClr val="0066FF"/>
              </a:solidFill>
              <a:cs typeface="Arial" pitchFamily="34" charset="0"/>
            </a:endParaRPr>
          </a:p>
        </p:txBody>
      </p:sp>
      <p:grpSp>
        <p:nvGrpSpPr>
          <p:cNvPr id="106499" name="Groep 22"/>
          <p:cNvGrpSpPr>
            <a:grpSpLocks/>
          </p:cNvGrpSpPr>
          <p:nvPr/>
        </p:nvGrpSpPr>
        <p:grpSpPr bwMode="auto">
          <a:xfrm>
            <a:off x="492125" y="2036763"/>
            <a:ext cx="3698874" cy="1887537"/>
            <a:chOff x="405824" y="1412776"/>
            <a:chExt cx="2956873" cy="1887188"/>
          </a:xfrm>
        </p:grpSpPr>
        <p:cxnSp>
          <p:nvCxnSpPr>
            <p:cNvPr id="4" name="Rechte verbindingslijn 3"/>
            <p:cNvCxnSpPr/>
            <p:nvPr/>
          </p:nvCxnSpPr>
          <p:spPr>
            <a:xfrm>
              <a:off x="405824" y="1787357"/>
              <a:ext cx="28899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1927769" y="1787357"/>
              <a:ext cx="0" cy="1512607"/>
            </a:xfrm>
            <a:prstGeom prst="line">
              <a:avLst/>
            </a:prstGeom>
          </p:spPr>
          <p:style>
            <a:lnRef idx="1">
              <a:schemeClr val="accent1"/>
            </a:lnRef>
            <a:fillRef idx="0">
              <a:schemeClr val="accent1"/>
            </a:fillRef>
            <a:effectRef idx="0">
              <a:schemeClr val="accent1"/>
            </a:effectRef>
            <a:fontRef idx="minor">
              <a:schemeClr val="tx1"/>
            </a:fontRef>
          </p:style>
        </p:cxnSp>
        <p:sp>
          <p:nvSpPr>
            <p:cNvPr id="106522" name="Tekstvak 11"/>
            <p:cNvSpPr txBox="1">
              <a:spLocks noChangeArrowheads="1"/>
            </p:cNvSpPr>
            <p:nvPr/>
          </p:nvSpPr>
          <p:spPr bwMode="auto">
            <a:xfrm>
              <a:off x="1584240" y="1412776"/>
              <a:ext cx="864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DNB</a:t>
              </a:r>
            </a:p>
          </p:txBody>
        </p:sp>
        <p:sp>
          <p:nvSpPr>
            <p:cNvPr id="106523" name="Tekstvak 13"/>
            <p:cNvSpPr txBox="1">
              <a:spLocks noChangeArrowheads="1"/>
            </p:cNvSpPr>
            <p:nvPr/>
          </p:nvSpPr>
          <p:spPr bwMode="auto">
            <a:xfrm>
              <a:off x="1996856" y="1902091"/>
              <a:ext cx="13658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b="1" dirty="0" smtClean="0">
                  <a:solidFill>
                    <a:srgbClr val="000000"/>
                  </a:solidFill>
                  <a:latin typeface="Calibri" pitchFamily="34" charset="0"/>
                </a:rPr>
                <a:t> Banks     </a:t>
              </a:r>
              <a:r>
                <a:rPr lang="nl-NL" b="1" dirty="0">
                  <a:solidFill>
                    <a:srgbClr val="000000"/>
                  </a:solidFill>
                  <a:latin typeface="Calibri" pitchFamily="34" charset="0"/>
                </a:rPr>
                <a:t>1200</a:t>
              </a:r>
            </a:p>
            <a:p>
              <a:pPr eaLnBrk="1" fontAlgn="base" hangingPunct="1">
                <a:spcBef>
                  <a:spcPct val="0"/>
                </a:spcBef>
                <a:spcAft>
                  <a:spcPct val="0"/>
                </a:spcAft>
              </a:pPr>
              <a:r>
                <a:rPr lang="nl-NL" dirty="0" smtClean="0">
                  <a:solidFill>
                    <a:srgbClr val="000000"/>
                  </a:solidFill>
                  <a:latin typeface="Calibri" pitchFamily="34" charset="0"/>
                </a:rPr>
                <a:t> </a:t>
              </a:r>
              <a:r>
                <a:rPr lang="nl-NL" dirty="0" err="1" smtClean="0">
                  <a:solidFill>
                    <a:srgbClr val="000000"/>
                  </a:solidFill>
                  <a:latin typeface="Calibri" pitchFamily="34" charset="0"/>
                </a:rPr>
                <a:t>Other</a:t>
              </a:r>
              <a:r>
                <a:rPr lang="nl-NL" dirty="0" smtClean="0">
                  <a:solidFill>
                    <a:srgbClr val="000000"/>
                  </a:solidFill>
                  <a:latin typeface="Calibri" pitchFamily="34" charset="0"/>
                </a:rPr>
                <a:t>     </a:t>
              </a:r>
              <a:r>
                <a:rPr lang="nl-NL" dirty="0">
                  <a:solidFill>
                    <a:srgbClr val="000000"/>
                  </a:solidFill>
                  <a:latin typeface="Calibri" pitchFamily="34" charset="0"/>
                </a:rPr>
                <a:t>1000</a:t>
              </a:r>
            </a:p>
            <a:p>
              <a:pPr eaLnBrk="1" fontAlgn="base" hangingPunct="1">
                <a:spcBef>
                  <a:spcPct val="0"/>
                </a:spcBef>
                <a:spcAft>
                  <a:spcPct val="0"/>
                </a:spcAft>
              </a:pPr>
              <a:endParaRPr lang="nl-NL" dirty="0">
                <a:solidFill>
                  <a:srgbClr val="000000"/>
                </a:solidFill>
                <a:latin typeface="Calibri" pitchFamily="34" charset="0"/>
              </a:endParaRPr>
            </a:p>
            <a:p>
              <a:pPr eaLnBrk="1" fontAlgn="base" hangingPunct="1">
                <a:spcBef>
                  <a:spcPct val="0"/>
                </a:spcBef>
                <a:spcAft>
                  <a:spcPct val="0"/>
                </a:spcAft>
              </a:pPr>
              <a:r>
                <a:rPr lang="nl-NL" dirty="0" smtClean="0">
                  <a:solidFill>
                    <a:srgbClr val="000000"/>
                  </a:solidFill>
                  <a:latin typeface="Calibri" pitchFamily="34" charset="0"/>
                </a:rPr>
                <a:t> Total       2200  </a:t>
              </a:r>
              <a:endParaRPr lang="nl-NL" dirty="0">
                <a:solidFill>
                  <a:srgbClr val="000000"/>
                </a:solidFill>
                <a:latin typeface="Calibri" pitchFamily="34" charset="0"/>
              </a:endParaRPr>
            </a:p>
          </p:txBody>
        </p:sp>
        <p:sp>
          <p:nvSpPr>
            <p:cNvPr id="106524" name="Tekstvak 14"/>
            <p:cNvSpPr txBox="1">
              <a:spLocks noChangeArrowheads="1"/>
            </p:cNvSpPr>
            <p:nvPr/>
          </p:nvSpPr>
          <p:spPr bwMode="auto">
            <a:xfrm>
              <a:off x="405824" y="1908484"/>
              <a:ext cx="1521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000000"/>
                  </a:solidFill>
                  <a:latin typeface="Calibri" pitchFamily="34" charset="0"/>
                </a:rPr>
                <a:t>Assets</a:t>
              </a:r>
              <a:r>
                <a:rPr lang="nl-NL" dirty="0">
                  <a:solidFill>
                    <a:srgbClr val="000000"/>
                  </a:solidFill>
                  <a:latin typeface="Calibri" pitchFamily="34" charset="0"/>
                </a:rPr>
                <a:t>     2000</a:t>
              </a:r>
            </a:p>
            <a:p>
              <a:pPr eaLnBrk="1" fontAlgn="base" hangingPunct="1">
                <a:spcBef>
                  <a:spcPct val="0"/>
                </a:spcBef>
                <a:spcAft>
                  <a:spcPct val="0"/>
                </a:spcAft>
              </a:pPr>
              <a:r>
                <a:rPr lang="nl-NL" b="1" dirty="0">
                  <a:solidFill>
                    <a:srgbClr val="000000"/>
                  </a:solidFill>
                  <a:latin typeface="Calibri" pitchFamily="34" charset="0"/>
                </a:rPr>
                <a:t>T-claims   200</a:t>
              </a:r>
            </a:p>
            <a:p>
              <a:pPr eaLnBrk="1" fontAlgn="base" hangingPunct="1">
                <a:spcBef>
                  <a:spcPct val="0"/>
                </a:spcBef>
                <a:spcAft>
                  <a:spcPct val="0"/>
                </a:spcAft>
              </a:pPr>
              <a:endParaRPr lang="nl-NL" dirty="0">
                <a:solidFill>
                  <a:srgbClr val="000000"/>
                </a:solidFill>
                <a:latin typeface="Calibri" pitchFamily="34" charset="0"/>
              </a:endParaRPr>
            </a:p>
            <a:p>
              <a:pPr eaLnBrk="1" fontAlgn="base" hangingPunct="1">
                <a:spcBef>
                  <a:spcPct val="0"/>
                </a:spcBef>
                <a:spcAft>
                  <a:spcPct val="0"/>
                </a:spcAft>
              </a:pPr>
              <a:r>
                <a:rPr lang="nl-NL" dirty="0">
                  <a:solidFill>
                    <a:srgbClr val="000000"/>
                  </a:solidFill>
                  <a:latin typeface="Calibri" pitchFamily="34" charset="0"/>
                </a:rPr>
                <a:t>Total       2200</a:t>
              </a:r>
            </a:p>
          </p:txBody>
        </p:sp>
      </p:grpSp>
      <p:grpSp>
        <p:nvGrpSpPr>
          <p:cNvPr id="106500" name="Groep 1023"/>
          <p:cNvGrpSpPr>
            <a:grpSpLocks/>
          </p:cNvGrpSpPr>
          <p:nvPr/>
        </p:nvGrpSpPr>
        <p:grpSpPr bwMode="auto">
          <a:xfrm>
            <a:off x="4943475" y="2073275"/>
            <a:ext cx="3444875" cy="1603375"/>
            <a:chOff x="4994904" y="1450078"/>
            <a:chExt cx="3445016" cy="1724327"/>
          </a:xfrm>
        </p:grpSpPr>
        <p:cxnSp>
          <p:nvCxnSpPr>
            <p:cNvPr id="25" name="Rechte verbindingslijn 24"/>
            <p:cNvCxnSpPr/>
            <p:nvPr/>
          </p:nvCxnSpPr>
          <p:spPr>
            <a:xfrm flipV="1">
              <a:off x="5075870" y="1791529"/>
              <a:ext cx="3003673" cy="15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6407837" y="1806895"/>
              <a:ext cx="19051" cy="1367510"/>
            </a:xfrm>
            <a:prstGeom prst="line">
              <a:avLst/>
            </a:prstGeom>
          </p:spPr>
          <p:style>
            <a:lnRef idx="1">
              <a:schemeClr val="accent1"/>
            </a:lnRef>
            <a:fillRef idx="0">
              <a:schemeClr val="accent1"/>
            </a:fillRef>
            <a:effectRef idx="0">
              <a:schemeClr val="accent1"/>
            </a:effectRef>
            <a:fontRef idx="minor">
              <a:schemeClr val="tx1"/>
            </a:fontRef>
          </p:style>
        </p:cxnSp>
        <p:sp>
          <p:nvSpPr>
            <p:cNvPr id="106517" name="Tekstvak 27"/>
            <p:cNvSpPr txBox="1">
              <a:spLocks noChangeArrowheads="1"/>
            </p:cNvSpPr>
            <p:nvPr/>
          </p:nvSpPr>
          <p:spPr bwMode="auto">
            <a:xfrm>
              <a:off x="5616116" y="1450078"/>
              <a:ext cx="1584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Banca  d’Italia</a:t>
              </a:r>
            </a:p>
          </p:txBody>
        </p:sp>
        <p:sp>
          <p:nvSpPr>
            <p:cNvPr id="106518" name="Tekstvak 28"/>
            <p:cNvSpPr txBox="1">
              <a:spLocks noChangeArrowheads="1"/>
            </p:cNvSpPr>
            <p:nvPr/>
          </p:nvSpPr>
          <p:spPr bwMode="auto">
            <a:xfrm>
              <a:off x="6476844" y="1779821"/>
              <a:ext cx="1963076" cy="12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Banks        500</a:t>
              </a:r>
            </a:p>
            <a:p>
              <a:pPr eaLnBrk="1" fontAlgn="base" hangingPunct="1">
                <a:spcBef>
                  <a:spcPct val="0"/>
                </a:spcBef>
                <a:spcAft>
                  <a:spcPct val="0"/>
                </a:spcAft>
              </a:pPr>
              <a:r>
                <a:rPr lang="nl-NL">
                  <a:solidFill>
                    <a:srgbClr val="000000"/>
                  </a:solidFill>
                  <a:latin typeface="Calibri" pitchFamily="34" charset="0"/>
                </a:rPr>
                <a:t>T-liabi.       500</a:t>
              </a:r>
            </a:p>
            <a:p>
              <a:pPr eaLnBrk="1" fontAlgn="base" hangingPunct="1">
                <a:spcBef>
                  <a:spcPct val="0"/>
                </a:spcBef>
                <a:spcAft>
                  <a:spcPct val="0"/>
                </a:spcAft>
              </a:pPr>
              <a:r>
                <a:rPr lang="nl-NL">
                  <a:solidFill>
                    <a:srgbClr val="000000"/>
                  </a:solidFill>
                  <a:latin typeface="Calibri" pitchFamily="34" charset="0"/>
                </a:rPr>
                <a:t>Other       1000</a:t>
              </a:r>
            </a:p>
            <a:p>
              <a:pPr eaLnBrk="1" fontAlgn="base" hangingPunct="1">
                <a:spcBef>
                  <a:spcPct val="0"/>
                </a:spcBef>
                <a:spcAft>
                  <a:spcPct val="0"/>
                </a:spcAft>
              </a:pPr>
              <a:r>
                <a:rPr lang="nl-NL">
                  <a:solidFill>
                    <a:srgbClr val="000000"/>
                  </a:solidFill>
                  <a:latin typeface="Calibri" pitchFamily="34" charset="0"/>
                </a:rPr>
                <a:t>Total         2000</a:t>
              </a:r>
            </a:p>
          </p:txBody>
        </p:sp>
        <p:sp>
          <p:nvSpPr>
            <p:cNvPr id="106519" name="Tekstvak 29"/>
            <p:cNvSpPr txBox="1">
              <a:spLocks noChangeArrowheads="1"/>
            </p:cNvSpPr>
            <p:nvPr/>
          </p:nvSpPr>
          <p:spPr bwMode="auto">
            <a:xfrm>
              <a:off x="4994904" y="1823635"/>
              <a:ext cx="1368152" cy="129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Assets 2000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Total    2000</a:t>
              </a:r>
            </a:p>
          </p:txBody>
        </p:sp>
      </p:grpSp>
      <p:grpSp>
        <p:nvGrpSpPr>
          <p:cNvPr id="106501" name="Groep 8"/>
          <p:cNvGrpSpPr>
            <a:grpSpLocks/>
          </p:cNvGrpSpPr>
          <p:nvPr/>
        </p:nvGrpSpPr>
        <p:grpSpPr bwMode="auto">
          <a:xfrm>
            <a:off x="492125" y="4016375"/>
            <a:ext cx="3698875" cy="1735138"/>
            <a:chOff x="9315" y="4101510"/>
            <a:chExt cx="3698589" cy="1734851"/>
          </a:xfrm>
        </p:grpSpPr>
        <p:cxnSp>
          <p:nvCxnSpPr>
            <p:cNvPr id="1027" name="Rechte verbindingslijn 1026"/>
            <p:cNvCxnSpPr/>
            <p:nvPr/>
          </p:nvCxnSpPr>
          <p:spPr>
            <a:xfrm>
              <a:off x="1744319" y="4471337"/>
              <a:ext cx="4762" cy="1365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2" name="Rechte verbindingslijn 1031"/>
            <p:cNvCxnSpPr/>
            <p:nvPr/>
          </p:nvCxnSpPr>
          <p:spPr>
            <a:xfrm>
              <a:off x="9315" y="4471337"/>
              <a:ext cx="3471595" cy="0"/>
            </a:xfrm>
            <a:prstGeom prst="line">
              <a:avLst/>
            </a:prstGeom>
          </p:spPr>
          <p:style>
            <a:lnRef idx="1">
              <a:schemeClr val="accent1"/>
            </a:lnRef>
            <a:fillRef idx="0">
              <a:schemeClr val="accent1"/>
            </a:fillRef>
            <a:effectRef idx="0">
              <a:schemeClr val="accent1"/>
            </a:effectRef>
            <a:fontRef idx="minor">
              <a:schemeClr val="tx1"/>
            </a:fontRef>
          </p:style>
        </p:cxnSp>
        <p:sp>
          <p:nvSpPr>
            <p:cNvPr id="106512" name="Tekstvak 1033"/>
            <p:cNvSpPr txBox="1">
              <a:spLocks noChangeArrowheads="1"/>
            </p:cNvSpPr>
            <p:nvPr/>
          </p:nvSpPr>
          <p:spPr bwMode="auto">
            <a:xfrm>
              <a:off x="1316474" y="4101510"/>
              <a:ext cx="1260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  ECB</a:t>
              </a:r>
            </a:p>
          </p:txBody>
        </p:sp>
        <p:sp>
          <p:nvSpPr>
            <p:cNvPr id="106513" name="Tekstvak 1037"/>
            <p:cNvSpPr txBox="1">
              <a:spLocks noChangeArrowheads="1"/>
            </p:cNvSpPr>
            <p:nvPr/>
          </p:nvSpPr>
          <p:spPr bwMode="auto">
            <a:xfrm>
              <a:off x="1820530" y="4576789"/>
              <a:ext cx="18873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Liabilities   1000</a:t>
              </a:r>
            </a:p>
            <a:p>
              <a:pPr eaLnBrk="1" fontAlgn="base" hangingPunct="1">
                <a:spcBef>
                  <a:spcPct val="0"/>
                </a:spcBef>
                <a:spcAft>
                  <a:spcPct val="0"/>
                </a:spcAft>
              </a:pPr>
              <a:r>
                <a:rPr lang="nl-NL" b="1">
                  <a:solidFill>
                    <a:srgbClr val="000000"/>
                  </a:solidFill>
                  <a:latin typeface="Calibri" pitchFamily="34" charset="0"/>
                </a:rPr>
                <a:t>Target NL     200</a:t>
              </a:r>
            </a:p>
            <a:p>
              <a:pPr eaLnBrk="1" fontAlgn="base" hangingPunct="1">
                <a:spcBef>
                  <a:spcPct val="0"/>
                </a:spcBef>
                <a:spcAft>
                  <a:spcPct val="0"/>
                </a:spcAft>
              </a:pPr>
              <a:r>
                <a:rPr lang="nl-NL" b="1">
                  <a:solidFill>
                    <a:srgbClr val="000000"/>
                  </a:solidFill>
                  <a:latin typeface="Calibri" pitchFamily="34" charset="0"/>
                </a:rPr>
                <a:t>Target DE     300</a:t>
              </a:r>
            </a:p>
            <a:p>
              <a:pPr eaLnBrk="1" fontAlgn="base" hangingPunct="1">
                <a:spcBef>
                  <a:spcPct val="0"/>
                </a:spcBef>
                <a:spcAft>
                  <a:spcPct val="0"/>
                </a:spcAft>
              </a:pPr>
              <a:r>
                <a:rPr lang="nl-NL">
                  <a:solidFill>
                    <a:srgbClr val="000000"/>
                  </a:solidFill>
                  <a:latin typeface="Calibri" pitchFamily="34" charset="0"/>
                </a:rPr>
                <a:t>Total           1500</a:t>
              </a:r>
            </a:p>
          </p:txBody>
        </p:sp>
        <p:sp>
          <p:nvSpPr>
            <p:cNvPr id="106514" name="Tekstvak 1038"/>
            <p:cNvSpPr txBox="1">
              <a:spLocks noChangeArrowheads="1"/>
            </p:cNvSpPr>
            <p:nvPr/>
          </p:nvSpPr>
          <p:spPr bwMode="auto">
            <a:xfrm>
              <a:off x="92338" y="4597876"/>
              <a:ext cx="1637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Assets     1000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Target IT   500</a:t>
              </a:r>
            </a:p>
            <a:p>
              <a:pPr eaLnBrk="1" fontAlgn="base" hangingPunct="1">
                <a:spcBef>
                  <a:spcPct val="0"/>
                </a:spcBef>
                <a:spcAft>
                  <a:spcPct val="0"/>
                </a:spcAft>
              </a:pPr>
              <a:r>
                <a:rPr lang="nl-NL">
                  <a:solidFill>
                    <a:srgbClr val="000000"/>
                  </a:solidFill>
                  <a:latin typeface="Calibri" pitchFamily="34" charset="0"/>
                </a:rPr>
                <a:t>Total        1500</a:t>
              </a:r>
            </a:p>
          </p:txBody>
        </p:sp>
      </p:grpSp>
      <p:sp>
        <p:nvSpPr>
          <p:cNvPr id="106502" name="Tekstvak 6"/>
          <p:cNvSpPr txBox="1">
            <a:spLocks noChangeArrowheads="1"/>
          </p:cNvSpPr>
          <p:nvPr/>
        </p:nvSpPr>
        <p:spPr bwMode="auto">
          <a:xfrm>
            <a:off x="575154" y="1232584"/>
            <a:ext cx="7775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b="1" dirty="0" err="1" smtClean="0">
                <a:solidFill>
                  <a:srgbClr val="92D050"/>
                </a:solidFill>
                <a:cs typeface="Arial" pitchFamily="34" charset="0"/>
              </a:rPr>
              <a:t>Example</a:t>
            </a:r>
            <a:r>
              <a:rPr lang="nl-NL" b="1" dirty="0" smtClean="0">
                <a:solidFill>
                  <a:srgbClr val="92D050"/>
                </a:solidFill>
                <a:cs typeface="Arial" pitchFamily="34" charset="0"/>
              </a:rPr>
              <a:t> 2: Dutch </a:t>
            </a:r>
            <a:r>
              <a:rPr lang="nl-NL" b="1" dirty="0">
                <a:solidFill>
                  <a:srgbClr val="92D050"/>
                </a:solidFill>
                <a:cs typeface="Arial" pitchFamily="34" charset="0"/>
              </a:rPr>
              <a:t>bank </a:t>
            </a:r>
            <a:r>
              <a:rPr lang="nl-NL" b="1" dirty="0" err="1">
                <a:solidFill>
                  <a:srgbClr val="92D050"/>
                </a:solidFill>
                <a:cs typeface="Arial" pitchFamily="34" charset="0"/>
              </a:rPr>
              <a:t>lends</a:t>
            </a:r>
            <a:r>
              <a:rPr lang="nl-NL" b="1" dirty="0">
                <a:solidFill>
                  <a:srgbClr val="92D050"/>
                </a:solidFill>
                <a:cs typeface="Arial" pitchFamily="34" charset="0"/>
              </a:rPr>
              <a:t> in </a:t>
            </a:r>
            <a:r>
              <a:rPr lang="nl-NL" b="1" dirty="0" err="1">
                <a:solidFill>
                  <a:srgbClr val="92D050"/>
                </a:solidFill>
                <a:cs typeface="Arial" pitchFamily="34" charset="0"/>
              </a:rPr>
              <a:t>interbank</a:t>
            </a:r>
            <a:r>
              <a:rPr lang="nl-NL" b="1" dirty="0">
                <a:solidFill>
                  <a:srgbClr val="92D050"/>
                </a:solidFill>
                <a:cs typeface="Arial" pitchFamily="34" charset="0"/>
              </a:rPr>
              <a:t> transaction 300 </a:t>
            </a:r>
            <a:r>
              <a:rPr lang="nl-NL" b="1" dirty="0" err="1">
                <a:solidFill>
                  <a:srgbClr val="92D050"/>
                </a:solidFill>
                <a:cs typeface="Arial" pitchFamily="34" charset="0"/>
              </a:rPr>
              <a:t>to</a:t>
            </a:r>
            <a:r>
              <a:rPr lang="nl-NL" b="1" dirty="0">
                <a:solidFill>
                  <a:srgbClr val="92D050"/>
                </a:solidFill>
                <a:cs typeface="Arial" pitchFamily="34" charset="0"/>
              </a:rPr>
              <a:t> a </a:t>
            </a:r>
            <a:r>
              <a:rPr lang="nl-NL" b="1" dirty="0" err="1">
                <a:solidFill>
                  <a:srgbClr val="92D050"/>
                </a:solidFill>
                <a:cs typeface="Arial" pitchFamily="34" charset="0"/>
              </a:rPr>
              <a:t>German</a:t>
            </a:r>
            <a:r>
              <a:rPr lang="nl-NL" b="1" dirty="0">
                <a:solidFill>
                  <a:srgbClr val="92D050"/>
                </a:solidFill>
                <a:cs typeface="Arial" pitchFamily="34" charset="0"/>
              </a:rPr>
              <a:t> bank</a:t>
            </a:r>
          </a:p>
        </p:txBody>
      </p:sp>
      <p:grpSp>
        <p:nvGrpSpPr>
          <p:cNvPr id="106503" name="Groep 25"/>
          <p:cNvGrpSpPr>
            <a:grpSpLocks/>
          </p:cNvGrpSpPr>
          <p:nvPr/>
        </p:nvGrpSpPr>
        <p:grpSpPr bwMode="auto">
          <a:xfrm>
            <a:off x="4978400" y="4032250"/>
            <a:ext cx="3097213" cy="1681163"/>
            <a:chOff x="4984568" y="4124358"/>
            <a:chExt cx="3097504" cy="1680906"/>
          </a:xfrm>
        </p:grpSpPr>
        <p:cxnSp>
          <p:nvCxnSpPr>
            <p:cNvPr id="31" name="Rechte verbindingslijn 30"/>
            <p:cNvCxnSpPr/>
            <p:nvPr/>
          </p:nvCxnSpPr>
          <p:spPr>
            <a:xfrm flipV="1">
              <a:off x="5049662" y="4494189"/>
              <a:ext cx="303241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6426153" y="4497364"/>
              <a:ext cx="0" cy="1307900"/>
            </a:xfrm>
            <a:prstGeom prst="line">
              <a:avLst/>
            </a:prstGeom>
          </p:spPr>
          <p:style>
            <a:lnRef idx="1">
              <a:schemeClr val="accent1"/>
            </a:lnRef>
            <a:fillRef idx="0">
              <a:schemeClr val="accent1"/>
            </a:fillRef>
            <a:effectRef idx="0">
              <a:schemeClr val="accent1"/>
            </a:effectRef>
            <a:fontRef idx="minor">
              <a:schemeClr val="tx1"/>
            </a:fontRef>
          </p:style>
        </p:cxnSp>
        <p:sp>
          <p:nvSpPr>
            <p:cNvPr id="106507" name="Tekstvak 32"/>
            <p:cNvSpPr txBox="1">
              <a:spLocks noChangeArrowheads="1"/>
            </p:cNvSpPr>
            <p:nvPr/>
          </p:nvSpPr>
          <p:spPr bwMode="auto">
            <a:xfrm>
              <a:off x="5652660" y="4124358"/>
              <a:ext cx="1601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Bundesbank</a:t>
              </a:r>
            </a:p>
          </p:txBody>
        </p:sp>
        <p:sp>
          <p:nvSpPr>
            <p:cNvPr id="106508" name="Tekstvak 33"/>
            <p:cNvSpPr txBox="1">
              <a:spLocks noChangeArrowheads="1"/>
            </p:cNvSpPr>
            <p:nvPr/>
          </p:nvSpPr>
          <p:spPr bwMode="auto">
            <a:xfrm>
              <a:off x="6516216" y="4604933"/>
              <a:ext cx="15658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b="1">
                  <a:solidFill>
                    <a:srgbClr val="000000"/>
                  </a:solidFill>
                  <a:latin typeface="Calibri" pitchFamily="34" charset="0"/>
                </a:rPr>
                <a:t>Banks      2300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Other       3000</a:t>
              </a:r>
            </a:p>
            <a:p>
              <a:pPr eaLnBrk="1" fontAlgn="base" hangingPunct="1">
                <a:spcBef>
                  <a:spcPct val="0"/>
                </a:spcBef>
                <a:spcAft>
                  <a:spcPct val="0"/>
                </a:spcAft>
              </a:pPr>
              <a:r>
                <a:rPr lang="nl-NL">
                  <a:solidFill>
                    <a:srgbClr val="000000"/>
                  </a:solidFill>
                  <a:latin typeface="Calibri" pitchFamily="34" charset="0"/>
                </a:rPr>
                <a:t>Total         5300</a:t>
              </a:r>
            </a:p>
          </p:txBody>
        </p:sp>
        <p:sp>
          <p:nvSpPr>
            <p:cNvPr id="106509" name="Tekstvak 34"/>
            <p:cNvSpPr txBox="1">
              <a:spLocks noChangeArrowheads="1"/>
            </p:cNvSpPr>
            <p:nvPr/>
          </p:nvSpPr>
          <p:spPr bwMode="auto">
            <a:xfrm>
              <a:off x="4984568" y="4604934"/>
              <a:ext cx="14573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Assets    5000</a:t>
              </a:r>
            </a:p>
            <a:p>
              <a:pPr eaLnBrk="1" fontAlgn="base" hangingPunct="1">
                <a:spcBef>
                  <a:spcPct val="0"/>
                </a:spcBef>
                <a:spcAft>
                  <a:spcPct val="0"/>
                </a:spcAft>
              </a:pPr>
              <a:r>
                <a:rPr lang="nl-NL" b="1">
                  <a:solidFill>
                    <a:srgbClr val="000000"/>
                  </a:solidFill>
                  <a:latin typeface="Calibri" pitchFamily="34" charset="0"/>
                </a:rPr>
                <a:t>T-claim    300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Total      5300</a:t>
              </a:r>
            </a:p>
          </p:txBody>
        </p:sp>
      </p:grpSp>
      <p:sp>
        <p:nvSpPr>
          <p:cNvPr id="106504" name="Tijdelijke aanduiding voor dianummer 6"/>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31A61A-8B5B-4F5A-A3CD-F182C73468CF}" type="slidenum">
              <a:rPr lang="nl-NL" smtClean="0">
                <a:solidFill>
                  <a:srgbClr val="003876"/>
                </a:solidFill>
              </a:rPr>
              <a:pPr eaLnBrk="1" hangingPunct="1"/>
              <a:t>44</a:t>
            </a:fld>
            <a:endParaRPr lang="nl-NL" smtClean="0">
              <a:solidFill>
                <a:srgbClr val="003876"/>
              </a:solidFill>
            </a:endParaRPr>
          </a:p>
        </p:txBody>
      </p:sp>
    </p:spTree>
    <p:extLst>
      <p:ext uri="{BB962C8B-B14F-4D97-AF65-F5344CB8AC3E}">
        <p14:creationId xmlns:p14="http://schemas.microsoft.com/office/powerpoint/2010/main" val="516200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5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5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7122" y="441630"/>
            <a:ext cx="8229600" cy="778098"/>
          </a:xfrm>
        </p:spPr>
        <p:txBody>
          <a:bodyPr>
            <a:normAutofit fontScale="90000"/>
          </a:bodyPr>
          <a:lstStyle/>
          <a:p>
            <a:pPr algn="l">
              <a:defRPr/>
            </a:pPr>
            <a:r>
              <a:rPr lang="en-GB" sz="3200" dirty="0" smtClean="0">
                <a:solidFill>
                  <a:srgbClr val="3366FF"/>
                </a:solidFill>
              </a:rPr>
              <a:t>Target balances exercise 4/5 </a:t>
            </a:r>
            <a:r>
              <a:rPr lang="nl-NL" sz="3200" cap="small" normalizeH="1" dirty="0" smtClean="0">
                <a:cs typeface="Arial" pitchFamily="34" charset="0"/>
              </a:rPr>
              <a:t/>
            </a:r>
            <a:br>
              <a:rPr lang="nl-NL" sz="3200" cap="small" normalizeH="1" dirty="0" smtClean="0">
                <a:cs typeface="Arial" pitchFamily="34" charset="0"/>
              </a:rPr>
            </a:br>
            <a:endParaRPr lang="nl-NL" sz="3200" cap="small" normalizeH="1" dirty="0">
              <a:cs typeface="Arial" pitchFamily="34" charset="0"/>
            </a:endParaRPr>
          </a:p>
        </p:txBody>
      </p:sp>
      <p:grpSp>
        <p:nvGrpSpPr>
          <p:cNvPr id="107523" name="Groep 22"/>
          <p:cNvGrpSpPr>
            <a:grpSpLocks/>
          </p:cNvGrpSpPr>
          <p:nvPr/>
        </p:nvGrpSpPr>
        <p:grpSpPr bwMode="auto">
          <a:xfrm>
            <a:off x="676275" y="2036763"/>
            <a:ext cx="3032125" cy="1887537"/>
            <a:chOff x="405824" y="1412776"/>
            <a:chExt cx="3031192" cy="1887188"/>
          </a:xfrm>
        </p:grpSpPr>
        <p:cxnSp>
          <p:nvCxnSpPr>
            <p:cNvPr id="4" name="Rechte verbindingslijn 3"/>
            <p:cNvCxnSpPr/>
            <p:nvPr/>
          </p:nvCxnSpPr>
          <p:spPr>
            <a:xfrm>
              <a:off x="405824" y="1787357"/>
              <a:ext cx="28899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1927769" y="1787357"/>
              <a:ext cx="0" cy="1512607"/>
            </a:xfrm>
            <a:prstGeom prst="line">
              <a:avLst/>
            </a:prstGeom>
          </p:spPr>
          <p:style>
            <a:lnRef idx="1">
              <a:schemeClr val="accent1"/>
            </a:lnRef>
            <a:fillRef idx="0">
              <a:schemeClr val="accent1"/>
            </a:fillRef>
            <a:effectRef idx="0">
              <a:schemeClr val="accent1"/>
            </a:effectRef>
            <a:fontRef idx="minor">
              <a:schemeClr val="tx1"/>
            </a:fontRef>
          </p:style>
        </p:cxnSp>
        <p:sp>
          <p:nvSpPr>
            <p:cNvPr id="107546" name="Tekstvak 11"/>
            <p:cNvSpPr txBox="1">
              <a:spLocks noChangeArrowheads="1"/>
            </p:cNvSpPr>
            <p:nvPr/>
          </p:nvSpPr>
          <p:spPr bwMode="auto">
            <a:xfrm>
              <a:off x="1584240" y="1412776"/>
              <a:ext cx="864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DNB</a:t>
              </a:r>
            </a:p>
          </p:txBody>
        </p:sp>
        <p:sp>
          <p:nvSpPr>
            <p:cNvPr id="107547" name="Tekstvak 13"/>
            <p:cNvSpPr txBox="1">
              <a:spLocks noChangeArrowheads="1"/>
            </p:cNvSpPr>
            <p:nvPr/>
          </p:nvSpPr>
          <p:spPr bwMode="auto">
            <a:xfrm>
              <a:off x="1996856" y="1902092"/>
              <a:ext cx="14401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Banks    1200</a:t>
              </a:r>
            </a:p>
            <a:p>
              <a:pPr eaLnBrk="1" fontAlgn="base" hangingPunct="1">
                <a:spcBef>
                  <a:spcPct val="0"/>
                </a:spcBef>
                <a:spcAft>
                  <a:spcPct val="0"/>
                </a:spcAft>
              </a:pPr>
              <a:r>
                <a:rPr lang="nl-NL">
                  <a:solidFill>
                    <a:srgbClr val="000000"/>
                  </a:solidFill>
                  <a:latin typeface="Calibri" pitchFamily="34" charset="0"/>
                </a:rPr>
                <a:t>Other    1000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Total      2200</a:t>
              </a:r>
            </a:p>
          </p:txBody>
        </p:sp>
        <p:sp>
          <p:nvSpPr>
            <p:cNvPr id="107548" name="Tekstvak 14"/>
            <p:cNvSpPr txBox="1">
              <a:spLocks noChangeArrowheads="1"/>
            </p:cNvSpPr>
            <p:nvPr/>
          </p:nvSpPr>
          <p:spPr bwMode="auto">
            <a:xfrm>
              <a:off x="405824" y="1908484"/>
              <a:ext cx="1521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Assets     2000</a:t>
              </a:r>
            </a:p>
            <a:p>
              <a:pPr eaLnBrk="1" fontAlgn="base" hangingPunct="1">
                <a:spcBef>
                  <a:spcPct val="0"/>
                </a:spcBef>
                <a:spcAft>
                  <a:spcPct val="0"/>
                </a:spcAft>
              </a:pPr>
              <a:r>
                <a:rPr lang="nl-NL">
                  <a:solidFill>
                    <a:srgbClr val="000000"/>
                  </a:solidFill>
                  <a:latin typeface="Calibri" pitchFamily="34" charset="0"/>
                </a:rPr>
                <a:t>T-claims   200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Total       2200</a:t>
              </a:r>
            </a:p>
          </p:txBody>
        </p:sp>
      </p:grpSp>
      <p:grpSp>
        <p:nvGrpSpPr>
          <p:cNvPr id="107524" name="Groep 1023"/>
          <p:cNvGrpSpPr>
            <a:grpSpLocks/>
          </p:cNvGrpSpPr>
          <p:nvPr/>
        </p:nvGrpSpPr>
        <p:grpSpPr bwMode="auto">
          <a:xfrm>
            <a:off x="4943475" y="2073275"/>
            <a:ext cx="3138488" cy="1603375"/>
            <a:chOff x="4994904" y="1450078"/>
            <a:chExt cx="3138124" cy="1724327"/>
          </a:xfrm>
        </p:grpSpPr>
        <p:cxnSp>
          <p:nvCxnSpPr>
            <p:cNvPr id="25" name="Rechte verbindingslijn 24"/>
            <p:cNvCxnSpPr/>
            <p:nvPr/>
          </p:nvCxnSpPr>
          <p:spPr>
            <a:xfrm flipV="1">
              <a:off x="5075858" y="1791529"/>
              <a:ext cx="3004788" cy="15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6407615" y="1806895"/>
              <a:ext cx="19048" cy="1367510"/>
            </a:xfrm>
            <a:prstGeom prst="line">
              <a:avLst/>
            </a:prstGeom>
          </p:spPr>
          <p:style>
            <a:lnRef idx="1">
              <a:schemeClr val="accent1"/>
            </a:lnRef>
            <a:fillRef idx="0">
              <a:schemeClr val="accent1"/>
            </a:fillRef>
            <a:effectRef idx="0">
              <a:schemeClr val="accent1"/>
            </a:effectRef>
            <a:fontRef idx="minor">
              <a:schemeClr val="tx1"/>
            </a:fontRef>
          </p:style>
        </p:cxnSp>
        <p:sp>
          <p:nvSpPr>
            <p:cNvPr id="107541" name="Tekstvak 27"/>
            <p:cNvSpPr txBox="1">
              <a:spLocks noChangeArrowheads="1"/>
            </p:cNvSpPr>
            <p:nvPr/>
          </p:nvSpPr>
          <p:spPr bwMode="auto">
            <a:xfrm>
              <a:off x="5616116" y="1450078"/>
              <a:ext cx="1584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Banca  d’Italia</a:t>
              </a:r>
            </a:p>
          </p:txBody>
        </p:sp>
        <p:sp>
          <p:nvSpPr>
            <p:cNvPr id="107542" name="Tekstvak 28"/>
            <p:cNvSpPr txBox="1">
              <a:spLocks noChangeArrowheads="1"/>
            </p:cNvSpPr>
            <p:nvPr/>
          </p:nvSpPr>
          <p:spPr bwMode="auto">
            <a:xfrm>
              <a:off x="6476844" y="1807315"/>
              <a:ext cx="1656184" cy="12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b="1" dirty="0">
                  <a:solidFill>
                    <a:srgbClr val="000000"/>
                  </a:solidFill>
                  <a:latin typeface="Calibri" pitchFamily="34" charset="0"/>
                </a:rPr>
                <a:t>Banks      1500</a:t>
              </a:r>
            </a:p>
            <a:p>
              <a:pPr eaLnBrk="1" fontAlgn="base" hangingPunct="1">
                <a:spcBef>
                  <a:spcPct val="0"/>
                </a:spcBef>
                <a:spcAft>
                  <a:spcPct val="0"/>
                </a:spcAft>
              </a:pPr>
              <a:r>
                <a:rPr lang="nl-NL" dirty="0">
                  <a:solidFill>
                    <a:srgbClr val="000000"/>
                  </a:solidFill>
                  <a:latin typeface="Calibri" pitchFamily="34" charset="0"/>
                </a:rPr>
                <a:t>T-</a:t>
              </a:r>
              <a:r>
                <a:rPr lang="nl-NL" dirty="0" err="1">
                  <a:solidFill>
                    <a:srgbClr val="000000"/>
                  </a:solidFill>
                  <a:latin typeface="Calibri" pitchFamily="34" charset="0"/>
                </a:rPr>
                <a:t>liabi</a:t>
              </a:r>
              <a:r>
                <a:rPr lang="nl-NL" dirty="0">
                  <a:solidFill>
                    <a:srgbClr val="000000"/>
                  </a:solidFill>
                  <a:latin typeface="Calibri" pitchFamily="34" charset="0"/>
                </a:rPr>
                <a:t>.       500</a:t>
              </a:r>
            </a:p>
            <a:p>
              <a:pPr eaLnBrk="1" fontAlgn="base" hangingPunct="1">
                <a:spcBef>
                  <a:spcPct val="0"/>
                </a:spcBef>
                <a:spcAft>
                  <a:spcPct val="0"/>
                </a:spcAft>
              </a:pPr>
              <a:r>
                <a:rPr lang="nl-NL" dirty="0" err="1">
                  <a:solidFill>
                    <a:srgbClr val="000000"/>
                  </a:solidFill>
                  <a:latin typeface="Calibri" pitchFamily="34" charset="0"/>
                </a:rPr>
                <a:t>Other</a:t>
              </a:r>
              <a:r>
                <a:rPr lang="nl-NL" dirty="0">
                  <a:solidFill>
                    <a:srgbClr val="000000"/>
                  </a:solidFill>
                  <a:latin typeface="Calibri" pitchFamily="34" charset="0"/>
                </a:rPr>
                <a:t>       1000</a:t>
              </a:r>
            </a:p>
            <a:p>
              <a:pPr eaLnBrk="1" fontAlgn="base" hangingPunct="1">
                <a:spcBef>
                  <a:spcPct val="0"/>
                </a:spcBef>
                <a:spcAft>
                  <a:spcPct val="0"/>
                </a:spcAft>
              </a:pPr>
              <a:r>
                <a:rPr lang="nl-NL" dirty="0">
                  <a:solidFill>
                    <a:srgbClr val="000000"/>
                  </a:solidFill>
                  <a:latin typeface="Calibri" pitchFamily="34" charset="0"/>
                </a:rPr>
                <a:t>Total         </a:t>
              </a:r>
              <a:r>
                <a:rPr lang="nl-NL" dirty="0" smtClean="0">
                  <a:solidFill>
                    <a:srgbClr val="000000"/>
                  </a:solidFill>
                  <a:latin typeface="Calibri" pitchFamily="34" charset="0"/>
                </a:rPr>
                <a:t>30</a:t>
              </a:r>
              <a:r>
                <a:rPr lang="nl-NL" dirty="0" smtClean="0">
                  <a:solidFill>
                    <a:srgbClr val="000000"/>
                  </a:solidFill>
                  <a:latin typeface="Calibri" pitchFamily="34" charset="0"/>
                </a:rPr>
                <a:t>00</a:t>
              </a:r>
              <a:endParaRPr lang="nl-NL" dirty="0">
                <a:solidFill>
                  <a:srgbClr val="000000"/>
                </a:solidFill>
                <a:latin typeface="Calibri" pitchFamily="34" charset="0"/>
              </a:endParaRPr>
            </a:p>
          </p:txBody>
        </p:sp>
        <p:sp>
          <p:nvSpPr>
            <p:cNvPr id="107543" name="Tekstvak 29"/>
            <p:cNvSpPr txBox="1">
              <a:spLocks noChangeArrowheads="1"/>
            </p:cNvSpPr>
            <p:nvPr/>
          </p:nvSpPr>
          <p:spPr bwMode="auto">
            <a:xfrm>
              <a:off x="4994904" y="1823635"/>
              <a:ext cx="1368152" cy="129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000000"/>
                  </a:solidFill>
                  <a:latin typeface="Calibri" pitchFamily="34" charset="0"/>
                </a:rPr>
                <a:t>Assets</a:t>
              </a:r>
              <a:r>
                <a:rPr lang="nl-NL" dirty="0">
                  <a:solidFill>
                    <a:srgbClr val="000000"/>
                  </a:solidFill>
                  <a:latin typeface="Calibri" pitchFamily="34" charset="0"/>
                </a:rPr>
                <a:t>  2000</a:t>
              </a:r>
            </a:p>
            <a:p>
              <a:pPr eaLnBrk="1" fontAlgn="base" hangingPunct="1">
                <a:spcBef>
                  <a:spcPct val="0"/>
                </a:spcBef>
                <a:spcAft>
                  <a:spcPct val="0"/>
                </a:spcAft>
              </a:pPr>
              <a:r>
                <a:rPr lang="nl-NL" b="1" dirty="0">
                  <a:solidFill>
                    <a:srgbClr val="000000"/>
                  </a:solidFill>
                  <a:latin typeface="Calibri" pitchFamily="34" charset="0"/>
                </a:rPr>
                <a:t>LTRO    1000</a:t>
              </a:r>
            </a:p>
            <a:p>
              <a:pPr eaLnBrk="1" fontAlgn="base" hangingPunct="1">
                <a:spcBef>
                  <a:spcPct val="0"/>
                </a:spcBef>
                <a:spcAft>
                  <a:spcPct val="0"/>
                </a:spcAft>
              </a:pPr>
              <a:endParaRPr lang="nl-NL" dirty="0">
                <a:solidFill>
                  <a:srgbClr val="000000"/>
                </a:solidFill>
                <a:latin typeface="Calibri" pitchFamily="34" charset="0"/>
              </a:endParaRPr>
            </a:p>
            <a:p>
              <a:pPr eaLnBrk="1" fontAlgn="base" hangingPunct="1">
                <a:spcBef>
                  <a:spcPct val="0"/>
                </a:spcBef>
                <a:spcAft>
                  <a:spcPct val="0"/>
                </a:spcAft>
              </a:pPr>
              <a:r>
                <a:rPr lang="nl-NL" dirty="0">
                  <a:solidFill>
                    <a:srgbClr val="000000"/>
                  </a:solidFill>
                  <a:latin typeface="Calibri" pitchFamily="34" charset="0"/>
                </a:rPr>
                <a:t>Total    </a:t>
              </a:r>
              <a:r>
                <a:rPr lang="nl-NL" dirty="0" smtClean="0">
                  <a:solidFill>
                    <a:srgbClr val="000000"/>
                  </a:solidFill>
                  <a:latin typeface="Calibri" pitchFamily="34" charset="0"/>
                </a:rPr>
                <a:t>30</a:t>
              </a:r>
              <a:r>
                <a:rPr lang="nl-NL" dirty="0" smtClean="0">
                  <a:solidFill>
                    <a:srgbClr val="000000"/>
                  </a:solidFill>
                  <a:latin typeface="Calibri" pitchFamily="34" charset="0"/>
                </a:rPr>
                <a:t>00</a:t>
              </a:r>
              <a:endParaRPr lang="nl-NL" dirty="0">
                <a:solidFill>
                  <a:srgbClr val="000000"/>
                </a:solidFill>
                <a:latin typeface="Calibri" pitchFamily="34" charset="0"/>
              </a:endParaRPr>
            </a:p>
          </p:txBody>
        </p:sp>
      </p:grpSp>
      <p:grpSp>
        <p:nvGrpSpPr>
          <p:cNvPr id="107525" name="Groep 8"/>
          <p:cNvGrpSpPr>
            <a:grpSpLocks/>
          </p:cNvGrpSpPr>
          <p:nvPr/>
        </p:nvGrpSpPr>
        <p:grpSpPr bwMode="auto">
          <a:xfrm>
            <a:off x="492125" y="4016375"/>
            <a:ext cx="3698875" cy="1787525"/>
            <a:chOff x="9315" y="4101510"/>
            <a:chExt cx="3698589" cy="1786853"/>
          </a:xfrm>
        </p:grpSpPr>
        <p:cxnSp>
          <p:nvCxnSpPr>
            <p:cNvPr id="1027" name="Rechte verbindingslijn 1026"/>
            <p:cNvCxnSpPr/>
            <p:nvPr/>
          </p:nvCxnSpPr>
          <p:spPr>
            <a:xfrm>
              <a:off x="1744319" y="4471259"/>
              <a:ext cx="4762" cy="1364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2" name="Rechte verbindingslijn 1031"/>
            <p:cNvCxnSpPr/>
            <p:nvPr/>
          </p:nvCxnSpPr>
          <p:spPr>
            <a:xfrm>
              <a:off x="9315" y="4471259"/>
              <a:ext cx="3471595" cy="0"/>
            </a:xfrm>
            <a:prstGeom prst="line">
              <a:avLst/>
            </a:prstGeom>
          </p:spPr>
          <p:style>
            <a:lnRef idx="1">
              <a:schemeClr val="accent1"/>
            </a:lnRef>
            <a:fillRef idx="0">
              <a:schemeClr val="accent1"/>
            </a:fillRef>
            <a:effectRef idx="0">
              <a:schemeClr val="accent1"/>
            </a:effectRef>
            <a:fontRef idx="minor">
              <a:schemeClr val="tx1"/>
            </a:fontRef>
          </p:style>
        </p:cxnSp>
        <p:sp>
          <p:nvSpPr>
            <p:cNvPr id="107536" name="Tekstvak 1033"/>
            <p:cNvSpPr txBox="1">
              <a:spLocks noChangeArrowheads="1"/>
            </p:cNvSpPr>
            <p:nvPr/>
          </p:nvSpPr>
          <p:spPr bwMode="auto">
            <a:xfrm>
              <a:off x="1316474" y="4101510"/>
              <a:ext cx="1260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a:solidFill>
                    <a:srgbClr val="000000"/>
                  </a:solidFill>
                  <a:latin typeface="Calibri" pitchFamily="34" charset="0"/>
                </a:rPr>
                <a:t>  </a:t>
              </a:r>
              <a:r>
                <a:rPr lang="nl-NL" dirty="0">
                  <a:solidFill>
                    <a:srgbClr val="3D6BFF"/>
                  </a:solidFill>
                  <a:latin typeface="Calibri" pitchFamily="34" charset="0"/>
                </a:rPr>
                <a:t>ECB</a:t>
              </a:r>
            </a:p>
          </p:txBody>
        </p:sp>
        <p:sp>
          <p:nvSpPr>
            <p:cNvPr id="107537" name="Tekstvak 1037"/>
            <p:cNvSpPr txBox="1">
              <a:spLocks noChangeArrowheads="1"/>
            </p:cNvSpPr>
            <p:nvPr/>
          </p:nvSpPr>
          <p:spPr bwMode="auto">
            <a:xfrm>
              <a:off x="1820530" y="4688034"/>
              <a:ext cx="18873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3D6BFF"/>
                  </a:solidFill>
                  <a:latin typeface="Calibri" pitchFamily="34" charset="0"/>
                </a:rPr>
                <a:t>Liabilities</a:t>
              </a:r>
              <a:r>
                <a:rPr lang="nl-NL" dirty="0">
                  <a:solidFill>
                    <a:srgbClr val="3D6BFF"/>
                  </a:solidFill>
                  <a:latin typeface="Calibri" pitchFamily="34" charset="0"/>
                </a:rPr>
                <a:t>   1000</a:t>
              </a:r>
            </a:p>
            <a:p>
              <a:pPr eaLnBrk="1" fontAlgn="base" hangingPunct="1">
                <a:spcBef>
                  <a:spcPct val="0"/>
                </a:spcBef>
                <a:spcAft>
                  <a:spcPct val="0"/>
                </a:spcAft>
              </a:pPr>
              <a:r>
                <a:rPr lang="nl-NL" dirty="0">
                  <a:solidFill>
                    <a:srgbClr val="3D6BFF"/>
                  </a:solidFill>
                  <a:latin typeface="Calibri" pitchFamily="34" charset="0"/>
                </a:rPr>
                <a:t>Target NL     200</a:t>
              </a:r>
            </a:p>
            <a:p>
              <a:pPr eaLnBrk="1" fontAlgn="base" hangingPunct="1">
                <a:spcBef>
                  <a:spcPct val="0"/>
                </a:spcBef>
                <a:spcAft>
                  <a:spcPct val="0"/>
                </a:spcAft>
              </a:pPr>
              <a:r>
                <a:rPr lang="nl-NL" dirty="0">
                  <a:solidFill>
                    <a:srgbClr val="3D6BFF"/>
                  </a:solidFill>
                  <a:latin typeface="Calibri" pitchFamily="34" charset="0"/>
                </a:rPr>
                <a:t>Target DE     300</a:t>
              </a:r>
            </a:p>
            <a:p>
              <a:pPr eaLnBrk="1" fontAlgn="base" hangingPunct="1">
                <a:spcBef>
                  <a:spcPct val="0"/>
                </a:spcBef>
                <a:spcAft>
                  <a:spcPct val="0"/>
                </a:spcAft>
              </a:pPr>
              <a:r>
                <a:rPr lang="nl-NL" dirty="0">
                  <a:solidFill>
                    <a:srgbClr val="3D6BFF"/>
                  </a:solidFill>
                  <a:latin typeface="Calibri" pitchFamily="34" charset="0"/>
                </a:rPr>
                <a:t>Total           1500</a:t>
              </a:r>
            </a:p>
          </p:txBody>
        </p:sp>
        <p:sp>
          <p:nvSpPr>
            <p:cNvPr id="107538" name="Tekstvak 1038"/>
            <p:cNvSpPr txBox="1">
              <a:spLocks noChangeArrowheads="1"/>
            </p:cNvSpPr>
            <p:nvPr/>
          </p:nvSpPr>
          <p:spPr bwMode="auto">
            <a:xfrm>
              <a:off x="92338" y="4688034"/>
              <a:ext cx="1637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3D6BFF"/>
                  </a:solidFill>
                  <a:latin typeface="Calibri" pitchFamily="34" charset="0"/>
                </a:rPr>
                <a:t>Assets</a:t>
              </a:r>
              <a:r>
                <a:rPr lang="nl-NL" dirty="0">
                  <a:solidFill>
                    <a:srgbClr val="3D6BFF"/>
                  </a:solidFill>
                  <a:latin typeface="Calibri" pitchFamily="34" charset="0"/>
                </a:rPr>
                <a:t>     1000</a:t>
              </a:r>
            </a:p>
            <a:p>
              <a:pPr eaLnBrk="1" fontAlgn="base" hangingPunct="1">
                <a:spcBef>
                  <a:spcPct val="0"/>
                </a:spcBef>
                <a:spcAft>
                  <a:spcPct val="0"/>
                </a:spcAft>
              </a:pPr>
              <a:endParaRPr lang="nl-NL" dirty="0">
                <a:solidFill>
                  <a:srgbClr val="3D6BFF"/>
                </a:solidFill>
                <a:latin typeface="Calibri" pitchFamily="34" charset="0"/>
              </a:endParaRPr>
            </a:p>
            <a:p>
              <a:pPr eaLnBrk="1" fontAlgn="base" hangingPunct="1">
                <a:spcBef>
                  <a:spcPct val="0"/>
                </a:spcBef>
                <a:spcAft>
                  <a:spcPct val="0"/>
                </a:spcAft>
              </a:pPr>
              <a:r>
                <a:rPr lang="nl-NL" dirty="0">
                  <a:solidFill>
                    <a:srgbClr val="3D6BFF"/>
                  </a:solidFill>
                  <a:latin typeface="Calibri" pitchFamily="34" charset="0"/>
                </a:rPr>
                <a:t>Target IT   500</a:t>
              </a:r>
            </a:p>
            <a:p>
              <a:pPr eaLnBrk="1" fontAlgn="base" hangingPunct="1">
                <a:spcBef>
                  <a:spcPct val="0"/>
                </a:spcBef>
                <a:spcAft>
                  <a:spcPct val="0"/>
                </a:spcAft>
              </a:pPr>
              <a:r>
                <a:rPr lang="nl-NL" dirty="0">
                  <a:solidFill>
                    <a:srgbClr val="3D6BFF"/>
                  </a:solidFill>
                  <a:latin typeface="Calibri" pitchFamily="34" charset="0"/>
                </a:rPr>
                <a:t>Total        1500</a:t>
              </a:r>
            </a:p>
          </p:txBody>
        </p:sp>
      </p:grpSp>
      <p:sp>
        <p:nvSpPr>
          <p:cNvPr id="107526" name="Tekstvak 6"/>
          <p:cNvSpPr txBox="1">
            <a:spLocks noChangeArrowheads="1"/>
          </p:cNvSpPr>
          <p:nvPr/>
        </p:nvSpPr>
        <p:spPr bwMode="auto">
          <a:xfrm>
            <a:off x="652348" y="1242109"/>
            <a:ext cx="607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b="1" dirty="0" err="1" smtClean="0">
                <a:solidFill>
                  <a:srgbClr val="7030A0"/>
                </a:solidFill>
                <a:cs typeface="Arial" pitchFamily="34" charset="0"/>
              </a:rPr>
              <a:t>Example</a:t>
            </a:r>
            <a:r>
              <a:rPr lang="nl-NL" b="1" dirty="0" smtClean="0">
                <a:solidFill>
                  <a:srgbClr val="7030A0"/>
                </a:solidFill>
                <a:cs typeface="Arial" pitchFamily="34" charset="0"/>
              </a:rPr>
              <a:t> 3: </a:t>
            </a:r>
            <a:r>
              <a:rPr lang="nl-NL" b="1" dirty="0" err="1" smtClean="0">
                <a:solidFill>
                  <a:srgbClr val="7030A0"/>
                </a:solidFill>
                <a:cs typeface="Arial" pitchFamily="34" charset="0"/>
              </a:rPr>
              <a:t>Italian</a:t>
            </a:r>
            <a:r>
              <a:rPr lang="nl-NL" b="1" dirty="0" smtClean="0">
                <a:solidFill>
                  <a:srgbClr val="7030A0"/>
                </a:solidFill>
                <a:cs typeface="Arial" pitchFamily="34" charset="0"/>
              </a:rPr>
              <a:t> </a:t>
            </a:r>
            <a:r>
              <a:rPr lang="nl-NL" b="1" dirty="0">
                <a:solidFill>
                  <a:srgbClr val="7030A0"/>
                </a:solidFill>
                <a:cs typeface="Arial" pitchFamily="34" charset="0"/>
              </a:rPr>
              <a:t>bank </a:t>
            </a:r>
            <a:r>
              <a:rPr lang="nl-NL" b="1" dirty="0" err="1">
                <a:solidFill>
                  <a:srgbClr val="7030A0"/>
                </a:solidFill>
                <a:cs typeface="Arial" pitchFamily="34" charset="0"/>
              </a:rPr>
              <a:t>receives</a:t>
            </a:r>
            <a:r>
              <a:rPr lang="nl-NL" b="1" dirty="0">
                <a:solidFill>
                  <a:srgbClr val="7030A0"/>
                </a:solidFill>
                <a:cs typeface="Arial" pitchFamily="34" charset="0"/>
              </a:rPr>
              <a:t> 1000 in 3-year LTRO </a:t>
            </a:r>
          </a:p>
        </p:txBody>
      </p:sp>
      <p:grpSp>
        <p:nvGrpSpPr>
          <p:cNvPr id="107527" name="Groep 25"/>
          <p:cNvGrpSpPr>
            <a:grpSpLocks/>
          </p:cNvGrpSpPr>
          <p:nvPr/>
        </p:nvGrpSpPr>
        <p:grpSpPr bwMode="auto">
          <a:xfrm>
            <a:off x="4975225" y="4016375"/>
            <a:ext cx="3113088" cy="1790700"/>
            <a:chOff x="4968584" y="4124358"/>
            <a:chExt cx="3113488" cy="1790325"/>
          </a:xfrm>
        </p:grpSpPr>
        <p:cxnSp>
          <p:nvCxnSpPr>
            <p:cNvPr id="31" name="Rechte verbindingslijn 30"/>
            <p:cNvCxnSpPr/>
            <p:nvPr/>
          </p:nvCxnSpPr>
          <p:spPr>
            <a:xfrm flipV="1">
              <a:off x="5049557" y="4494169"/>
              <a:ext cx="3032515" cy="3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6426096" y="4497343"/>
              <a:ext cx="0" cy="1307826"/>
            </a:xfrm>
            <a:prstGeom prst="line">
              <a:avLst/>
            </a:prstGeom>
          </p:spPr>
          <p:style>
            <a:lnRef idx="1">
              <a:schemeClr val="accent1"/>
            </a:lnRef>
            <a:fillRef idx="0">
              <a:schemeClr val="accent1"/>
            </a:fillRef>
            <a:effectRef idx="0">
              <a:schemeClr val="accent1"/>
            </a:effectRef>
            <a:fontRef idx="minor">
              <a:schemeClr val="tx1"/>
            </a:fontRef>
          </p:style>
        </p:cxnSp>
        <p:sp>
          <p:nvSpPr>
            <p:cNvPr id="107531" name="Tekstvak 32"/>
            <p:cNvSpPr txBox="1">
              <a:spLocks noChangeArrowheads="1"/>
            </p:cNvSpPr>
            <p:nvPr/>
          </p:nvSpPr>
          <p:spPr bwMode="auto">
            <a:xfrm>
              <a:off x="5652660" y="4124358"/>
              <a:ext cx="1601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Bundesbank</a:t>
              </a:r>
            </a:p>
          </p:txBody>
        </p:sp>
        <p:sp>
          <p:nvSpPr>
            <p:cNvPr id="107532" name="Tekstvak 33"/>
            <p:cNvSpPr txBox="1">
              <a:spLocks noChangeArrowheads="1"/>
            </p:cNvSpPr>
            <p:nvPr/>
          </p:nvSpPr>
          <p:spPr bwMode="auto">
            <a:xfrm>
              <a:off x="6516216" y="4714354"/>
              <a:ext cx="15658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Banks      2300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Other       3000</a:t>
              </a:r>
            </a:p>
            <a:p>
              <a:pPr eaLnBrk="1" fontAlgn="base" hangingPunct="1">
                <a:spcBef>
                  <a:spcPct val="0"/>
                </a:spcBef>
                <a:spcAft>
                  <a:spcPct val="0"/>
                </a:spcAft>
              </a:pPr>
              <a:r>
                <a:rPr lang="nl-NL">
                  <a:solidFill>
                    <a:srgbClr val="000000"/>
                  </a:solidFill>
                  <a:latin typeface="Calibri" pitchFamily="34" charset="0"/>
                </a:rPr>
                <a:t>Total         5300</a:t>
              </a:r>
            </a:p>
          </p:txBody>
        </p:sp>
        <p:sp>
          <p:nvSpPr>
            <p:cNvPr id="107533" name="Tekstvak 34"/>
            <p:cNvSpPr txBox="1">
              <a:spLocks noChangeArrowheads="1"/>
            </p:cNvSpPr>
            <p:nvPr/>
          </p:nvSpPr>
          <p:spPr bwMode="auto">
            <a:xfrm>
              <a:off x="4968584" y="4714354"/>
              <a:ext cx="14573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Assets    5000</a:t>
              </a:r>
            </a:p>
            <a:p>
              <a:pPr eaLnBrk="1" fontAlgn="base" hangingPunct="1">
                <a:spcBef>
                  <a:spcPct val="0"/>
                </a:spcBef>
                <a:spcAft>
                  <a:spcPct val="0"/>
                </a:spcAft>
              </a:pPr>
              <a:r>
                <a:rPr lang="nl-NL">
                  <a:solidFill>
                    <a:srgbClr val="000000"/>
                  </a:solidFill>
                  <a:latin typeface="Calibri" pitchFamily="34" charset="0"/>
                </a:rPr>
                <a:t>T-claim    300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Total      5300</a:t>
              </a:r>
            </a:p>
          </p:txBody>
        </p:sp>
      </p:grpSp>
      <p:sp>
        <p:nvSpPr>
          <p:cNvPr id="107528" name="Tijdelijke aanduiding voor dianummer 6"/>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2C73C8-9FEF-4C76-B3B8-6B283CACF01D}" type="slidenum">
              <a:rPr lang="nl-NL" smtClean="0">
                <a:solidFill>
                  <a:srgbClr val="003876"/>
                </a:solidFill>
              </a:rPr>
              <a:pPr eaLnBrk="1" hangingPunct="1"/>
              <a:t>45</a:t>
            </a:fld>
            <a:endParaRPr lang="nl-NL" smtClean="0">
              <a:solidFill>
                <a:srgbClr val="003876"/>
              </a:solidFill>
            </a:endParaRPr>
          </a:p>
        </p:txBody>
      </p:sp>
    </p:spTree>
    <p:extLst>
      <p:ext uri="{BB962C8B-B14F-4D97-AF65-F5344CB8AC3E}">
        <p14:creationId xmlns:p14="http://schemas.microsoft.com/office/powerpoint/2010/main" val="298569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defRPr/>
            </a:pPr>
            <a:r>
              <a:rPr lang="nl-NL" sz="3200" dirty="0">
                <a:solidFill>
                  <a:srgbClr val="3366FF"/>
                </a:solidFill>
              </a:rPr>
              <a:t>Target </a:t>
            </a:r>
            <a:r>
              <a:rPr lang="nl-NL" sz="3200" dirty="0" err="1" smtClean="0">
                <a:solidFill>
                  <a:srgbClr val="3366FF"/>
                </a:solidFill>
              </a:rPr>
              <a:t>balances</a:t>
            </a:r>
            <a:r>
              <a:rPr lang="nl-NL" sz="3200" dirty="0" smtClean="0">
                <a:solidFill>
                  <a:srgbClr val="3366FF"/>
                </a:solidFill>
              </a:rPr>
              <a:t> </a:t>
            </a:r>
            <a:r>
              <a:rPr lang="nl-NL" sz="3200" dirty="0" err="1" smtClean="0">
                <a:solidFill>
                  <a:srgbClr val="3366FF"/>
                </a:solidFill>
              </a:rPr>
              <a:t>exercise</a:t>
            </a:r>
            <a:r>
              <a:rPr lang="nl-NL" sz="3200" dirty="0" smtClean="0">
                <a:solidFill>
                  <a:srgbClr val="3366FF"/>
                </a:solidFill>
              </a:rPr>
              <a:t> 5/5 </a:t>
            </a:r>
            <a:r>
              <a:rPr lang="nl-NL" sz="3200" cap="small" normalizeH="1" dirty="0" smtClean="0">
                <a:cs typeface="Arial" pitchFamily="34" charset="0"/>
              </a:rPr>
              <a:t/>
            </a:r>
            <a:br>
              <a:rPr lang="nl-NL" sz="3200" cap="small" normalizeH="1" dirty="0" smtClean="0">
                <a:cs typeface="Arial" pitchFamily="34" charset="0"/>
              </a:rPr>
            </a:br>
            <a:endParaRPr lang="nl-NL" sz="3200" cap="small" normalizeH="1" dirty="0">
              <a:cs typeface="Arial" pitchFamily="34" charset="0"/>
            </a:endParaRPr>
          </a:p>
        </p:txBody>
      </p:sp>
      <p:grpSp>
        <p:nvGrpSpPr>
          <p:cNvPr id="108547" name="Groep 22"/>
          <p:cNvGrpSpPr>
            <a:grpSpLocks/>
          </p:cNvGrpSpPr>
          <p:nvPr/>
        </p:nvGrpSpPr>
        <p:grpSpPr bwMode="auto">
          <a:xfrm>
            <a:off x="676275" y="2036763"/>
            <a:ext cx="3032125" cy="1887537"/>
            <a:chOff x="405824" y="1412776"/>
            <a:chExt cx="3031192" cy="1887188"/>
          </a:xfrm>
        </p:grpSpPr>
        <p:cxnSp>
          <p:nvCxnSpPr>
            <p:cNvPr id="4" name="Rechte verbindingslijn 3"/>
            <p:cNvCxnSpPr/>
            <p:nvPr/>
          </p:nvCxnSpPr>
          <p:spPr>
            <a:xfrm>
              <a:off x="405824" y="1787357"/>
              <a:ext cx="28899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1927769" y="1787357"/>
              <a:ext cx="0" cy="1512607"/>
            </a:xfrm>
            <a:prstGeom prst="line">
              <a:avLst/>
            </a:prstGeom>
          </p:spPr>
          <p:style>
            <a:lnRef idx="1">
              <a:schemeClr val="accent1"/>
            </a:lnRef>
            <a:fillRef idx="0">
              <a:schemeClr val="accent1"/>
            </a:fillRef>
            <a:effectRef idx="0">
              <a:schemeClr val="accent1"/>
            </a:effectRef>
            <a:fontRef idx="minor">
              <a:schemeClr val="tx1"/>
            </a:fontRef>
          </p:style>
        </p:cxnSp>
        <p:sp>
          <p:nvSpPr>
            <p:cNvPr id="108570" name="Tekstvak 11"/>
            <p:cNvSpPr txBox="1">
              <a:spLocks noChangeArrowheads="1"/>
            </p:cNvSpPr>
            <p:nvPr/>
          </p:nvSpPr>
          <p:spPr bwMode="auto">
            <a:xfrm>
              <a:off x="1584240" y="1412776"/>
              <a:ext cx="864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DNB</a:t>
              </a:r>
            </a:p>
          </p:txBody>
        </p:sp>
        <p:sp>
          <p:nvSpPr>
            <p:cNvPr id="108571" name="Tekstvak 13"/>
            <p:cNvSpPr txBox="1">
              <a:spLocks noChangeArrowheads="1"/>
            </p:cNvSpPr>
            <p:nvPr/>
          </p:nvSpPr>
          <p:spPr bwMode="auto">
            <a:xfrm>
              <a:off x="1996856" y="1902092"/>
              <a:ext cx="14401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b="1" dirty="0">
                  <a:solidFill>
                    <a:srgbClr val="000000"/>
                  </a:solidFill>
                  <a:latin typeface="Calibri" pitchFamily="34" charset="0"/>
                </a:rPr>
                <a:t>Banks    1400</a:t>
              </a:r>
            </a:p>
            <a:p>
              <a:pPr eaLnBrk="1" fontAlgn="base" hangingPunct="1">
                <a:spcBef>
                  <a:spcPct val="0"/>
                </a:spcBef>
                <a:spcAft>
                  <a:spcPct val="0"/>
                </a:spcAft>
              </a:pPr>
              <a:r>
                <a:rPr lang="nl-NL" dirty="0" err="1">
                  <a:solidFill>
                    <a:srgbClr val="000000"/>
                  </a:solidFill>
                  <a:latin typeface="Calibri" pitchFamily="34" charset="0"/>
                </a:rPr>
                <a:t>Other</a:t>
              </a:r>
              <a:r>
                <a:rPr lang="nl-NL" dirty="0">
                  <a:solidFill>
                    <a:srgbClr val="000000"/>
                  </a:solidFill>
                  <a:latin typeface="Calibri" pitchFamily="34" charset="0"/>
                </a:rPr>
                <a:t>    1000</a:t>
              </a:r>
            </a:p>
            <a:p>
              <a:pPr eaLnBrk="1" fontAlgn="base" hangingPunct="1">
                <a:spcBef>
                  <a:spcPct val="0"/>
                </a:spcBef>
                <a:spcAft>
                  <a:spcPct val="0"/>
                </a:spcAft>
              </a:pPr>
              <a:endParaRPr lang="nl-NL" dirty="0">
                <a:solidFill>
                  <a:srgbClr val="000000"/>
                </a:solidFill>
                <a:latin typeface="Calibri" pitchFamily="34" charset="0"/>
              </a:endParaRPr>
            </a:p>
            <a:p>
              <a:pPr eaLnBrk="1" fontAlgn="base" hangingPunct="1">
                <a:spcBef>
                  <a:spcPct val="0"/>
                </a:spcBef>
                <a:spcAft>
                  <a:spcPct val="0"/>
                </a:spcAft>
              </a:pPr>
              <a:r>
                <a:rPr lang="nl-NL" dirty="0">
                  <a:solidFill>
                    <a:srgbClr val="000000"/>
                  </a:solidFill>
                  <a:latin typeface="Calibri" pitchFamily="34" charset="0"/>
                </a:rPr>
                <a:t>Total      2400</a:t>
              </a:r>
            </a:p>
          </p:txBody>
        </p:sp>
        <p:sp>
          <p:nvSpPr>
            <p:cNvPr id="108572" name="Tekstvak 14"/>
            <p:cNvSpPr txBox="1">
              <a:spLocks noChangeArrowheads="1"/>
            </p:cNvSpPr>
            <p:nvPr/>
          </p:nvSpPr>
          <p:spPr bwMode="auto">
            <a:xfrm>
              <a:off x="405824" y="1908484"/>
              <a:ext cx="1521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Assets     2000</a:t>
              </a:r>
            </a:p>
            <a:p>
              <a:pPr eaLnBrk="1" fontAlgn="base" hangingPunct="1">
                <a:spcBef>
                  <a:spcPct val="0"/>
                </a:spcBef>
                <a:spcAft>
                  <a:spcPct val="0"/>
                </a:spcAft>
              </a:pPr>
              <a:r>
                <a:rPr lang="nl-NL" b="1">
                  <a:solidFill>
                    <a:srgbClr val="000000"/>
                  </a:solidFill>
                  <a:latin typeface="Calibri" pitchFamily="34" charset="0"/>
                </a:rPr>
                <a:t>T-claims   400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Total       2400</a:t>
              </a:r>
            </a:p>
          </p:txBody>
        </p:sp>
      </p:grpSp>
      <p:grpSp>
        <p:nvGrpSpPr>
          <p:cNvPr id="108548" name="Groep 1023"/>
          <p:cNvGrpSpPr>
            <a:grpSpLocks/>
          </p:cNvGrpSpPr>
          <p:nvPr/>
        </p:nvGrpSpPr>
        <p:grpSpPr bwMode="auto">
          <a:xfrm>
            <a:off x="4943475" y="2073275"/>
            <a:ext cx="3138488" cy="1603375"/>
            <a:chOff x="4994904" y="1450078"/>
            <a:chExt cx="3138124" cy="1724327"/>
          </a:xfrm>
        </p:grpSpPr>
        <p:cxnSp>
          <p:nvCxnSpPr>
            <p:cNvPr id="25" name="Rechte verbindingslijn 24"/>
            <p:cNvCxnSpPr/>
            <p:nvPr/>
          </p:nvCxnSpPr>
          <p:spPr>
            <a:xfrm flipV="1">
              <a:off x="5075858" y="1791529"/>
              <a:ext cx="3004788" cy="15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6407615" y="1806895"/>
              <a:ext cx="19048" cy="1367510"/>
            </a:xfrm>
            <a:prstGeom prst="line">
              <a:avLst/>
            </a:prstGeom>
          </p:spPr>
          <p:style>
            <a:lnRef idx="1">
              <a:schemeClr val="accent1"/>
            </a:lnRef>
            <a:fillRef idx="0">
              <a:schemeClr val="accent1"/>
            </a:fillRef>
            <a:effectRef idx="0">
              <a:schemeClr val="accent1"/>
            </a:effectRef>
            <a:fontRef idx="minor">
              <a:schemeClr val="tx1"/>
            </a:fontRef>
          </p:style>
        </p:cxnSp>
        <p:sp>
          <p:nvSpPr>
            <p:cNvPr id="108565" name="Tekstvak 27"/>
            <p:cNvSpPr txBox="1">
              <a:spLocks noChangeArrowheads="1"/>
            </p:cNvSpPr>
            <p:nvPr/>
          </p:nvSpPr>
          <p:spPr bwMode="auto">
            <a:xfrm>
              <a:off x="5616116" y="1450078"/>
              <a:ext cx="1584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Banca  d’Italia</a:t>
              </a:r>
            </a:p>
          </p:txBody>
        </p:sp>
        <p:sp>
          <p:nvSpPr>
            <p:cNvPr id="108566" name="Tekstvak 28"/>
            <p:cNvSpPr txBox="1">
              <a:spLocks noChangeArrowheads="1"/>
            </p:cNvSpPr>
            <p:nvPr/>
          </p:nvSpPr>
          <p:spPr bwMode="auto">
            <a:xfrm>
              <a:off x="6476844" y="1807315"/>
              <a:ext cx="1656184" cy="12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b="1" dirty="0">
                  <a:solidFill>
                    <a:srgbClr val="000000"/>
                  </a:solidFill>
                  <a:latin typeface="Calibri" pitchFamily="34" charset="0"/>
                </a:rPr>
                <a:t>Banks      1000</a:t>
              </a:r>
            </a:p>
            <a:p>
              <a:pPr eaLnBrk="1" fontAlgn="base" hangingPunct="1">
                <a:spcBef>
                  <a:spcPct val="0"/>
                </a:spcBef>
                <a:spcAft>
                  <a:spcPct val="0"/>
                </a:spcAft>
              </a:pPr>
              <a:r>
                <a:rPr lang="nl-NL" b="1" dirty="0">
                  <a:solidFill>
                    <a:srgbClr val="000000"/>
                  </a:solidFill>
                  <a:latin typeface="Calibri" pitchFamily="34" charset="0"/>
                </a:rPr>
                <a:t>T-</a:t>
              </a:r>
              <a:r>
                <a:rPr lang="nl-NL" b="1" dirty="0" err="1">
                  <a:solidFill>
                    <a:srgbClr val="000000"/>
                  </a:solidFill>
                  <a:latin typeface="Calibri" pitchFamily="34" charset="0"/>
                </a:rPr>
                <a:t>liabi</a:t>
              </a:r>
              <a:r>
                <a:rPr lang="nl-NL" b="1" dirty="0">
                  <a:solidFill>
                    <a:srgbClr val="000000"/>
                  </a:solidFill>
                  <a:latin typeface="Calibri" pitchFamily="34" charset="0"/>
                </a:rPr>
                <a:t>.     1000</a:t>
              </a:r>
            </a:p>
            <a:p>
              <a:pPr eaLnBrk="1" fontAlgn="base" hangingPunct="1">
                <a:spcBef>
                  <a:spcPct val="0"/>
                </a:spcBef>
                <a:spcAft>
                  <a:spcPct val="0"/>
                </a:spcAft>
              </a:pPr>
              <a:r>
                <a:rPr lang="nl-NL" dirty="0" err="1">
                  <a:solidFill>
                    <a:srgbClr val="000000"/>
                  </a:solidFill>
                  <a:latin typeface="Calibri" pitchFamily="34" charset="0"/>
                </a:rPr>
                <a:t>Other</a:t>
              </a:r>
              <a:r>
                <a:rPr lang="nl-NL" dirty="0">
                  <a:solidFill>
                    <a:srgbClr val="000000"/>
                  </a:solidFill>
                  <a:latin typeface="Calibri" pitchFamily="34" charset="0"/>
                </a:rPr>
                <a:t>       1000</a:t>
              </a:r>
            </a:p>
            <a:p>
              <a:pPr eaLnBrk="1" fontAlgn="base" hangingPunct="1">
                <a:spcBef>
                  <a:spcPct val="0"/>
                </a:spcBef>
                <a:spcAft>
                  <a:spcPct val="0"/>
                </a:spcAft>
              </a:pPr>
              <a:r>
                <a:rPr lang="nl-NL" dirty="0">
                  <a:solidFill>
                    <a:srgbClr val="000000"/>
                  </a:solidFill>
                  <a:latin typeface="Calibri" pitchFamily="34" charset="0"/>
                </a:rPr>
                <a:t>Total         </a:t>
              </a:r>
              <a:r>
                <a:rPr lang="nl-NL" dirty="0" smtClean="0">
                  <a:solidFill>
                    <a:srgbClr val="000000"/>
                  </a:solidFill>
                  <a:latin typeface="Calibri" pitchFamily="34" charset="0"/>
                </a:rPr>
                <a:t>30</a:t>
              </a:r>
              <a:r>
                <a:rPr lang="nl-NL" dirty="0" smtClean="0">
                  <a:solidFill>
                    <a:srgbClr val="000000"/>
                  </a:solidFill>
                  <a:latin typeface="Calibri" pitchFamily="34" charset="0"/>
                </a:rPr>
                <a:t>00</a:t>
              </a:r>
              <a:endParaRPr lang="nl-NL" dirty="0">
                <a:solidFill>
                  <a:srgbClr val="000000"/>
                </a:solidFill>
                <a:latin typeface="Calibri" pitchFamily="34" charset="0"/>
              </a:endParaRPr>
            </a:p>
          </p:txBody>
        </p:sp>
        <p:sp>
          <p:nvSpPr>
            <p:cNvPr id="108567" name="Tekstvak 29"/>
            <p:cNvSpPr txBox="1">
              <a:spLocks noChangeArrowheads="1"/>
            </p:cNvSpPr>
            <p:nvPr/>
          </p:nvSpPr>
          <p:spPr bwMode="auto">
            <a:xfrm>
              <a:off x="4994904" y="1823635"/>
              <a:ext cx="1368152" cy="129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dirty="0" err="1">
                  <a:solidFill>
                    <a:srgbClr val="000000"/>
                  </a:solidFill>
                  <a:latin typeface="Calibri" pitchFamily="34" charset="0"/>
                </a:rPr>
                <a:t>Assets</a:t>
              </a:r>
              <a:r>
                <a:rPr lang="nl-NL" dirty="0">
                  <a:solidFill>
                    <a:srgbClr val="000000"/>
                  </a:solidFill>
                  <a:latin typeface="Calibri" pitchFamily="34" charset="0"/>
                </a:rPr>
                <a:t>  2000</a:t>
              </a:r>
            </a:p>
            <a:p>
              <a:pPr eaLnBrk="1" fontAlgn="base" hangingPunct="1">
                <a:spcBef>
                  <a:spcPct val="0"/>
                </a:spcBef>
                <a:spcAft>
                  <a:spcPct val="0"/>
                </a:spcAft>
              </a:pPr>
              <a:r>
                <a:rPr lang="nl-NL" dirty="0">
                  <a:solidFill>
                    <a:srgbClr val="000000"/>
                  </a:solidFill>
                  <a:latin typeface="Calibri" pitchFamily="34" charset="0"/>
                </a:rPr>
                <a:t>LTRO    1000</a:t>
              </a:r>
            </a:p>
            <a:p>
              <a:pPr eaLnBrk="1" fontAlgn="base" hangingPunct="1">
                <a:spcBef>
                  <a:spcPct val="0"/>
                </a:spcBef>
                <a:spcAft>
                  <a:spcPct val="0"/>
                </a:spcAft>
              </a:pPr>
              <a:endParaRPr lang="nl-NL" dirty="0">
                <a:solidFill>
                  <a:srgbClr val="000000"/>
                </a:solidFill>
                <a:latin typeface="Calibri" pitchFamily="34" charset="0"/>
              </a:endParaRPr>
            </a:p>
            <a:p>
              <a:pPr eaLnBrk="1" fontAlgn="base" hangingPunct="1">
                <a:spcBef>
                  <a:spcPct val="0"/>
                </a:spcBef>
                <a:spcAft>
                  <a:spcPct val="0"/>
                </a:spcAft>
              </a:pPr>
              <a:r>
                <a:rPr lang="nl-NL" dirty="0">
                  <a:solidFill>
                    <a:srgbClr val="000000"/>
                  </a:solidFill>
                  <a:latin typeface="Calibri" pitchFamily="34" charset="0"/>
                </a:rPr>
                <a:t>Total    </a:t>
              </a:r>
              <a:r>
                <a:rPr lang="nl-NL" dirty="0" smtClean="0">
                  <a:solidFill>
                    <a:srgbClr val="000000"/>
                  </a:solidFill>
                  <a:latin typeface="Calibri" pitchFamily="34" charset="0"/>
                </a:rPr>
                <a:t>30</a:t>
              </a:r>
              <a:r>
                <a:rPr lang="nl-NL" dirty="0" smtClean="0">
                  <a:solidFill>
                    <a:srgbClr val="000000"/>
                  </a:solidFill>
                  <a:latin typeface="Calibri" pitchFamily="34" charset="0"/>
                </a:rPr>
                <a:t>00</a:t>
              </a:r>
              <a:endParaRPr lang="nl-NL" dirty="0">
                <a:solidFill>
                  <a:srgbClr val="000000"/>
                </a:solidFill>
                <a:latin typeface="Calibri" pitchFamily="34" charset="0"/>
              </a:endParaRPr>
            </a:p>
          </p:txBody>
        </p:sp>
      </p:grpSp>
      <p:grpSp>
        <p:nvGrpSpPr>
          <p:cNvPr id="108549" name="Groep 8"/>
          <p:cNvGrpSpPr>
            <a:grpSpLocks/>
          </p:cNvGrpSpPr>
          <p:nvPr/>
        </p:nvGrpSpPr>
        <p:grpSpPr bwMode="auto">
          <a:xfrm>
            <a:off x="492125" y="4016375"/>
            <a:ext cx="3698875" cy="1787525"/>
            <a:chOff x="9315" y="4101510"/>
            <a:chExt cx="3698589" cy="1786853"/>
          </a:xfrm>
        </p:grpSpPr>
        <p:cxnSp>
          <p:nvCxnSpPr>
            <p:cNvPr id="1027" name="Rechte verbindingslijn 1026"/>
            <p:cNvCxnSpPr/>
            <p:nvPr/>
          </p:nvCxnSpPr>
          <p:spPr>
            <a:xfrm>
              <a:off x="1744319" y="4471259"/>
              <a:ext cx="4762" cy="1364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2" name="Rechte verbindingslijn 1031"/>
            <p:cNvCxnSpPr/>
            <p:nvPr/>
          </p:nvCxnSpPr>
          <p:spPr>
            <a:xfrm>
              <a:off x="9315" y="4471259"/>
              <a:ext cx="3471595" cy="0"/>
            </a:xfrm>
            <a:prstGeom prst="line">
              <a:avLst/>
            </a:prstGeom>
          </p:spPr>
          <p:style>
            <a:lnRef idx="1">
              <a:schemeClr val="accent1"/>
            </a:lnRef>
            <a:fillRef idx="0">
              <a:schemeClr val="accent1"/>
            </a:fillRef>
            <a:effectRef idx="0">
              <a:schemeClr val="accent1"/>
            </a:effectRef>
            <a:fontRef idx="minor">
              <a:schemeClr val="tx1"/>
            </a:fontRef>
          </p:style>
        </p:cxnSp>
        <p:sp>
          <p:nvSpPr>
            <p:cNvPr id="108560" name="Tekstvak 1033"/>
            <p:cNvSpPr txBox="1">
              <a:spLocks noChangeArrowheads="1"/>
            </p:cNvSpPr>
            <p:nvPr/>
          </p:nvSpPr>
          <p:spPr bwMode="auto">
            <a:xfrm>
              <a:off x="1316474" y="4101510"/>
              <a:ext cx="1260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  ECB</a:t>
              </a:r>
            </a:p>
          </p:txBody>
        </p:sp>
        <p:sp>
          <p:nvSpPr>
            <p:cNvPr id="108561" name="Tekstvak 1037"/>
            <p:cNvSpPr txBox="1">
              <a:spLocks noChangeArrowheads="1"/>
            </p:cNvSpPr>
            <p:nvPr/>
          </p:nvSpPr>
          <p:spPr bwMode="auto">
            <a:xfrm>
              <a:off x="1820530" y="4688034"/>
              <a:ext cx="18873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Liabilities   1000</a:t>
              </a:r>
            </a:p>
            <a:p>
              <a:pPr eaLnBrk="1" fontAlgn="base" hangingPunct="1">
                <a:spcBef>
                  <a:spcPct val="0"/>
                </a:spcBef>
                <a:spcAft>
                  <a:spcPct val="0"/>
                </a:spcAft>
              </a:pPr>
              <a:r>
                <a:rPr lang="nl-NL" b="1">
                  <a:solidFill>
                    <a:srgbClr val="000000"/>
                  </a:solidFill>
                  <a:latin typeface="Calibri" pitchFamily="34" charset="0"/>
                </a:rPr>
                <a:t>Target NL     400</a:t>
              </a:r>
            </a:p>
            <a:p>
              <a:pPr eaLnBrk="1" fontAlgn="base" hangingPunct="1">
                <a:spcBef>
                  <a:spcPct val="0"/>
                </a:spcBef>
                <a:spcAft>
                  <a:spcPct val="0"/>
                </a:spcAft>
              </a:pPr>
              <a:r>
                <a:rPr lang="nl-NL" b="1">
                  <a:solidFill>
                    <a:srgbClr val="000000"/>
                  </a:solidFill>
                  <a:latin typeface="Calibri" pitchFamily="34" charset="0"/>
                </a:rPr>
                <a:t>Target DE     600</a:t>
              </a:r>
            </a:p>
            <a:p>
              <a:pPr eaLnBrk="1" fontAlgn="base" hangingPunct="1">
                <a:spcBef>
                  <a:spcPct val="0"/>
                </a:spcBef>
                <a:spcAft>
                  <a:spcPct val="0"/>
                </a:spcAft>
              </a:pPr>
              <a:r>
                <a:rPr lang="nl-NL">
                  <a:solidFill>
                    <a:srgbClr val="000000"/>
                  </a:solidFill>
                  <a:latin typeface="Calibri" pitchFamily="34" charset="0"/>
                </a:rPr>
                <a:t>Total           2000</a:t>
              </a:r>
            </a:p>
          </p:txBody>
        </p:sp>
        <p:sp>
          <p:nvSpPr>
            <p:cNvPr id="108562" name="Tekstvak 1038"/>
            <p:cNvSpPr txBox="1">
              <a:spLocks noChangeArrowheads="1"/>
            </p:cNvSpPr>
            <p:nvPr/>
          </p:nvSpPr>
          <p:spPr bwMode="auto">
            <a:xfrm>
              <a:off x="92338" y="4688034"/>
              <a:ext cx="1637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Assets      1000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b="1">
                  <a:solidFill>
                    <a:srgbClr val="000000"/>
                  </a:solidFill>
                  <a:latin typeface="Calibri" pitchFamily="34" charset="0"/>
                </a:rPr>
                <a:t>Target IT   1000</a:t>
              </a:r>
            </a:p>
            <a:p>
              <a:pPr eaLnBrk="1" fontAlgn="base" hangingPunct="1">
                <a:spcBef>
                  <a:spcPct val="0"/>
                </a:spcBef>
                <a:spcAft>
                  <a:spcPct val="0"/>
                </a:spcAft>
              </a:pPr>
              <a:r>
                <a:rPr lang="nl-NL">
                  <a:solidFill>
                    <a:srgbClr val="000000"/>
                  </a:solidFill>
                  <a:latin typeface="Calibri" pitchFamily="34" charset="0"/>
                </a:rPr>
                <a:t>Total          2000</a:t>
              </a:r>
            </a:p>
          </p:txBody>
        </p:sp>
      </p:grpSp>
      <p:sp>
        <p:nvSpPr>
          <p:cNvPr id="108550" name="Tekstvak 6"/>
          <p:cNvSpPr txBox="1">
            <a:spLocks noChangeArrowheads="1"/>
          </p:cNvSpPr>
          <p:nvPr/>
        </p:nvSpPr>
        <p:spPr bwMode="auto">
          <a:xfrm>
            <a:off x="402924" y="1376607"/>
            <a:ext cx="74814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b="1" dirty="0" smtClean="0">
                <a:solidFill>
                  <a:srgbClr val="00B050"/>
                </a:solidFill>
                <a:cs typeface="Arial" pitchFamily="34" charset="0"/>
              </a:rPr>
              <a:t>Example 4: Italian bank repays money market loans: EUR 200 to a Dutch and EUR 300 to a German bank   </a:t>
            </a:r>
            <a:endParaRPr lang="en-GB" b="1" dirty="0">
              <a:solidFill>
                <a:srgbClr val="00B050"/>
              </a:solidFill>
              <a:cs typeface="Arial" pitchFamily="34" charset="0"/>
            </a:endParaRPr>
          </a:p>
        </p:txBody>
      </p:sp>
      <p:grpSp>
        <p:nvGrpSpPr>
          <p:cNvPr id="108551" name="Groep 25"/>
          <p:cNvGrpSpPr>
            <a:grpSpLocks/>
          </p:cNvGrpSpPr>
          <p:nvPr/>
        </p:nvGrpSpPr>
        <p:grpSpPr bwMode="auto">
          <a:xfrm>
            <a:off x="4967288" y="3979863"/>
            <a:ext cx="3114675" cy="1790700"/>
            <a:chOff x="4968584" y="4124358"/>
            <a:chExt cx="3113488" cy="1790325"/>
          </a:xfrm>
        </p:grpSpPr>
        <p:cxnSp>
          <p:nvCxnSpPr>
            <p:cNvPr id="31" name="Rechte verbindingslijn 30"/>
            <p:cNvCxnSpPr/>
            <p:nvPr/>
          </p:nvCxnSpPr>
          <p:spPr>
            <a:xfrm flipV="1">
              <a:off x="5049515" y="4494168"/>
              <a:ext cx="3032557" cy="3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6425354" y="4497342"/>
              <a:ext cx="0" cy="1307826"/>
            </a:xfrm>
            <a:prstGeom prst="line">
              <a:avLst/>
            </a:prstGeom>
          </p:spPr>
          <p:style>
            <a:lnRef idx="1">
              <a:schemeClr val="accent1"/>
            </a:lnRef>
            <a:fillRef idx="0">
              <a:schemeClr val="accent1"/>
            </a:fillRef>
            <a:effectRef idx="0">
              <a:schemeClr val="accent1"/>
            </a:effectRef>
            <a:fontRef idx="minor">
              <a:schemeClr val="tx1"/>
            </a:fontRef>
          </p:style>
        </p:cxnSp>
        <p:sp>
          <p:nvSpPr>
            <p:cNvPr id="108555" name="Tekstvak 32"/>
            <p:cNvSpPr txBox="1">
              <a:spLocks noChangeArrowheads="1"/>
            </p:cNvSpPr>
            <p:nvPr/>
          </p:nvSpPr>
          <p:spPr bwMode="auto">
            <a:xfrm>
              <a:off x="5652660" y="4124358"/>
              <a:ext cx="1601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Bundesbank</a:t>
              </a:r>
            </a:p>
          </p:txBody>
        </p:sp>
        <p:sp>
          <p:nvSpPr>
            <p:cNvPr id="108556" name="Tekstvak 33"/>
            <p:cNvSpPr txBox="1">
              <a:spLocks noChangeArrowheads="1"/>
            </p:cNvSpPr>
            <p:nvPr/>
          </p:nvSpPr>
          <p:spPr bwMode="auto">
            <a:xfrm>
              <a:off x="6516216" y="4714354"/>
              <a:ext cx="15658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b="1">
                  <a:solidFill>
                    <a:srgbClr val="000000"/>
                  </a:solidFill>
                  <a:latin typeface="Calibri" pitchFamily="34" charset="0"/>
                </a:rPr>
                <a:t>Banks      2600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Other       3000</a:t>
              </a:r>
            </a:p>
            <a:p>
              <a:pPr eaLnBrk="1" fontAlgn="base" hangingPunct="1">
                <a:spcBef>
                  <a:spcPct val="0"/>
                </a:spcBef>
                <a:spcAft>
                  <a:spcPct val="0"/>
                </a:spcAft>
              </a:pPr>
              <a:r>
                <a:rPr lang="nl-NL">
                  <a:solidFill>
                    <a:srgbClr val="000000"/>
                  </a:solidFill>
                  <a:latin typeface="Calibri" pitchFamily="34" charset="0"/>
                </a:rPr>
                <a:t>Total         5600</a:t>
              </a:r>
            </a:p>
          </p:txBody>
        </p:sp>
        <p:sp>
          <p:nvSpPr>
            <p:cNvPr id="108557" name="Tekstvak 34"/>
            <p:cNvSpPr txBox="1">
              <a:spLocks noChangeArrowheads="1"/>
            </p:cNvSpPr>
            <p:nvPr/>
          </p:nvSpPr>
          <p:spPr bwMode="auto">
            <a:xfrm>
              <a:off x="4968584" y="4714354"/>
              <a:ext cx="14573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a:solidFill>
                    <a:srgbClr val="000000"/>
                  </a:solidFill>
                  <a:latin typeface="Calibri" pitchFamily="34" charset="0"/>
                </a:rPr>
                <a:t>Assets    5000</a:t>
              </a:r>
            </a:p>
            <a:p>
              <a:pPr eaLnBrk="1" fontAlgn="base" hangingPunct="1">
                <a:spcBef>
                  <a:spcPct val="0"/>
                </a:spcBef>
                <a:spcAft>
                  <a:spcPct val="0"/>
                </a:spcAft>
              </a:pPr>
              <a:r>
                <a:rPr lang="nl-NL" b="1">
                  <a:solidFill>
                    <a:srgbClr val="000000"/>
                  </a:solidFill>
                  <a:latin typeface="Calibri" pitchFamily="34" charset="0"/>
                </a:rPr>
                <a:t>T-claim    600</a:t>
              </a:r>
            </a:p>
            <a:p>
              <a:pPr eaLnBrk="1" fontAlgn="base" hangingPunct="1">
                <a:spcBef>
                  <a:spcPct val="0"/>
                </a:spcBef>
                <a:spcAft>
                  <a:spcPct val="0"/>
                </a:spcAft>
              </a:pPr>
              <a:endParaRPr lang="nl-NL">
                <a:solidFill>
                  <a:srgbClr val="000000"/>
                </a:solidFill>
                <a:latin typeface="Calibri" pitchFamily="34" charset="0"/>
              </a:endParaRPr>
            </a:p>
            <a:p>
              <a:pPr eaLnBrk="1" fontAlgn="base" hangingPunct="1">
                <a:spcBef>
                  <a:spcPct val="0"/>
                </a:spcBef>
                <a:spcAft>
                  <a:spcPct val="0"/>
                </a:spcAft>
              </a:pPr>
              <a:r>
                <a:rPr lang="nl-NL">
                  <a:solidFill>
                    <a:srgbClr val="000000"/>
                  </a:solidFill>
                  <a:latin typeface="Calibri" pitchFamily="34" charset="0"/>
                </a:rPr>
                <a:t>Total      5600</a:t>
              </a:r>
            </a:p>
          </p:txBody>
        </p:sp>
      </p:grpSp>
      <p:sp>
        <p:nvSpPr>
          <p:cNvPr id="108552" name="Tijdelijke aanduiding voor dianummer 6"/>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ACBAE4-F53C-490D-8DC9-D5C9105A7E34}" type="slidenum">
              <a:rPr lang="nl-NL" smtClean="0">
                <a:solidFill>
                  <a:srgbClr val="003876"/>
                </a:solidFill>
              </a:rPr>
              <a:pPr eaLnBrk="1" hangingPunct="1"/>
              <a:t>46</a:t>
            </a:fld>
            <a:endParaRPr lang="nl-NL" smtClean="0">
              <a:solidFill>
                <a:srgbClr val="003876"/>
              </a:solidFill>
            </a:endParaRPr>
          </a:p>
        </p:txBody>
      </p:sp>
    </p:spTree>
    <p:extLst>
      <p:ext uri="{BB962C8B-B14F-4D97-AF65-F5344CB8AC3E}">
        <p14:creationId xmlns:p14="http://schemas.microsoft.com/office/powerpoint/2010/main" val="41882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el 1"/>
          <p:cNvSpPr>
            <a:spLocks noGrp="1"/>
          </p:cNvSpPr>
          <p:nvPr>
            <p:ph type="title"/>
          </p:nvPr>
        </p:nvSpPr>
        <p:spPr/>
        <p:txBody>
          <a:bodyPr/>
          <a:lstStyle/>
          <a:p>
            <a:r>
              <a:rPr lang="nl-NL" smtClean="0">
                <a:solidFill>
                  <a:srgbClr val="0066FF"/>
                </a:solidFill>
              </a:rPr>
              <a:t>Target balances</a:t>
            </a:r>
          </a:p>
        </p:txBody>
      </p:sp>
      <p:pic>
        <p:nvPicPr>
          <p:cNvPr id="1095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84313"/>
            <a:ext cx="7259637"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2" name="Tijdelijke aanduiding voor dianumm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719EF-1BD7-4651-B5C0-DAA52E0E4BF5}" type="slidenum">
              <a:rPr lang="nl-NL" smtClean="0">
                <a:solidFill>
                  <a:srgbClr val="003876"/>
                </a:solidFill>
              </a:rPr>
              <a:pPr eaLnBrk="1" hangingPunct="1"/>
              <a:t>47</a:t>
            </a:fld>
            <a:endParaRPr lang="nl-NL" smtClean="0">
              <a:solidFill>
                <a:srgbClr val="003876"/>
              </a:solidFill>
            </a:endParaRPr>
          </a:p>
        </p:txBody>
      </p:sp>
    </p:spTree>
    <p:extLst>
      <p:ext uri="{BB962C8B-B14F-4D97-AF65-F5344CB8AC3E}">
        <p14:creationId xmlns:p14="http://schemas.microsoft.com/office/powerpoint/2010/main" val="2199184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el 1"/>
          <p:cNvSpPr>
            <a:spLocks noGrp="1"/>
          </p:cNvSpPr>
          <p:nvPr>
            <p:ph type="title"/>
          </p:nvPr>
        </p:nvSpPr>
        <p:spPr>
          <a:xfrm>
            <a:off x="468313" y="241300"/>
            <a:ext cx="8229600" cy="1143000"/>
          </a:xfrm>
        </p:spPr>
        <p:txBody>
          <a:bodyPr/>
          <a:lstStyle/>
          <a:p>
            <a:r>
              <a:rPr lang="nl-NL" dirty="0" smtClean="0">
                <a:solidFill>
                  <a:srgbClr val="3366FF"/>
                </a:solidFill>
              </a:rPr>
              <a:t>Target </a:t>
            </a:r>
            <a:r>
              <a:rPr lang="nl-NL" dirty="0" err="1" smtClean="0">
                <a:solidFill>
                  <a:srgbClr val="3366FF"/>
                </a:solidFill>
              </a:rPr>
              <a:t>balances</a:t>
            </a:r>
            <a:r>
              <a:rPr lang="nl-NL" dirty="0" smtClean="0">
                <a:solidFill>
                  <a:srgbClr val="3366FF"/>
                </a:solidFill>
              </a:rPr>
              <a:t> of euro area </a:t>
            </a:r>
            <a:r>
              <a:rPr lang="nl-NL" dirty="0" err="1" smtClean="0">
                <a:solidFill>
                  <a:srgbClr val="3366FF"/>
                </a:solidFill>
              </a:rPr>
              <a:t>NCBs</a:t>
            </a:r>
            <a:r>
              <a:rPr lang="nl-NL" dirty="0" smtClean="0">
                <a:solidFill>
                  <a:srgbClr val="3366FF"/>
                </a:solidFill>
              </a:rPr>
              <a:t>  </a:t>
            </a:r>
            <a:r>
              <a:rPr lang="nl-NL" sz="2400" dirty="0" smtClean="0">
                <a:solidFill>
                  <a:srgbClr val="3366FF"/>
                </a:solidFill>
              </a:rPr>
              <a:t>(</a:t>
            </a:r>
            <a:r>
              <a:rPr lang="nl-NL" sz="2400" dirty="0" err="1" smtClean="0">
                <a:solidFill>
                  <a:srgbClr val="3366FF"/>
                </a:solidFill>
              </a:rPr>
              <a:t>year</a:t>
            </a:r>
            <a:r>
              <a:rPr lang="nl-NL" sz="2400" dirty="0" smtClean="0">
                <a:solidFill>
                  <a:srgbClr val="3366FF"/>
                </a:solidFill>
              </a:rPr>
              <a:t> end) </a:t>
            </a:r>
          </a:p>
        </p:txBody>
      </p:sp>
      <p:pic>
        <p:nvPicPr>
          <p:cNvPr id="1167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412875"/>
            <a:ext cx="6913563"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40" name="Tijdelijke aanduiding voor dianumm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FD31BFF-84AF-47D7-89BB-3B3D3C1B6248}" type="slidenum">
              <a:rPr lang="nl-NL" smtClean="0">
                <a:solidFill>
                  <a:srgbClr val="003876"/>
                </a:solidFill>
              </a:rPr>
              <a:pPr eaLnBrk="1" hangingPunct="1"/>
              <a:t>48</a:t>
            </a:fld>
            <a:endParaRPr lang="nl-NL" smtClean="0">
              <a:solidFill>
                <a:srgbClr val="003876"/>
              </a:solidFill>
            </a:endParaRPr>
          </a:p>
        </p:txBody>
      </p:sp>
    </p:spTree>
    <p:extLst>
      <p:ext uri="{BB962C8B-B14F-4D97-AF65-F5344CB8AC3E}">
        <p14:creationId xmlns:p14="http://schemas.microsoft.com/office/powerpoint/2010/main" val="29323465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5275"/>
            <a:ext cx="4257675" cy="626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5868144" y="2564904"/>
            <a:ext cx="2880320" cy="2246769"/>
          </a:xfrm>
          <a:prstGeom prst="rect">
            <a:avLst/>
          </a:prstGeom>
          <a:noFill/>
        </p:spPr>
        <p:txBody>
          <a:bodyPr wrap="square" rtlCol="0">
            <a:spAutoFit/>
          </a:bodyPr>
          <a:lstStyle/>
          <a:p>
            <a:r>
              <a:rPr lang="en-GB" sz="2800" dirty="0" smtClean="0">
                <a:solidFill>
                  <a:srgbClr val="003876"/>
                </a:solidFill>
                <a:latin typeface="+mn-lt"/>
              </a:rPr>
              <a:t>TARGET 2 balances of euro are NCBs have become more unbalanced</a:t>
            </a:r>
            <a:endParaRPr lang="en-GB" sz="2800" dirty="0">
              <a:solidFill>
                <a:srgbClr val="003876"/>
              </a:solidFill>
              <a:latin typeface="+mn-lt"/>
            </a:endParaRPr>
          </a:p>
        </p:txBody>
      </p:sp>
    </p:spTree>
    <p:extLst>
      <p:ext uri="{BB962C8B-B14F-4D97-AF65-F5344CB8AC3E}">
        <p14:creationId xmlns:p14="http://schemas.microsoft.com/office/powerpoint/2010/main" val="2661550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1839" y="620688"/>
            <a:ext cx="8136904" cy="707886"/>
          </a:xfrm>
          <a:prstGeom prst="rect">
            <a:avLst/>
          </a:prstGeom>
          <a:noFill/>
        </p:spPr>
        <p:txBody>
          <a:bodyPr wrap="square" rtlCol="0">
            <a:spAutoFit/>
          </a:bodyPr>
          <a:lstStyle/>
          <a:p>
            <a:pPr algn="ctr"/>
            <a:r>
              <a:rPr lang="nl-NL" sz="4000" b="1" dirty="0">
                <a:solidFill>
                  <a:srgbClr val="3366FF"/>
                </a:solidFill>
                <a:latin typeface="+mj-lt"/>
                <a:ea typeface="+mj-ea"/>
                <a:cs typeface="+mj-cs"/>
              </a:rPr>
              <a:t>Concept of Central Bank Money</a:t>
            </a:r>
          </a:p>
        </p:txBody>
      </p:sp>
      <p:sp>
        <p:nvSpPr>
          <p:cNvPr id="3" name="Tekstvak 2"/>
          <p:cNvSpPr txBox="1"/>
          <p:nvPr/>
        </p:nvSpPr>
        <p:spPr>
          <a:xfrm>
            <a:off x="683568" y="1628800"/>
            <a:ext cx="7890023" cy="4093428"/>
          </a:xfrm>
          <a:prstGeom prst="rect">
            <a:avLst/>
          </a:prstGeom>
          <a:noFill/>
        </p:spPr>
        <p:txBody>
          <a:bodyPr wrap="square" rtlCol="0">
            <a:spAutoFit/>
          </a:bodyPr>
          <a:lstStyle/>
          <a:p>
            <a:pPr marL="285750" indent="-285750">
              <a:spcBef>
                <a:spcPct val="20000"/>
              </a:spcBef>
              <a:buFont typeface="Arial" pitchFamily="34" charset="0"/>
              <a:buChar char="•"/>
              <a:defRPr/>
            </a:pPr>
            <a:r>
              <a:rPr lang="en-GB" sz="2000" dirty="0" smtClean="0">
                <a:solidFill>
                  <a:srgbClr val="003876"/>
                </a:solidFill>
                <a:latin typeface="+mn-lt"/>
              </a:rPr>
              <a:t>Major wholesale payments can be processed by public sector systems or by private sector systems</a:t>
            </a:r>
          </a:p>
          <a:p>
            <a:pPr marL="285750" indent="-285750">
              <a:spcBef>
                <a:spcPct val="20000"/>
              </a:spcBef>
              <a:buFont typeface="Arial" pitchFamily="34" charset="0"/>
              <a:buChar char="•"/>
              <a:defRPr/>
            </a:pPr>
            <a:r>
              <a:rPr lang="en-GB" sz="2000" dirty="0" smtClean="0">
                <a:solidFill>
                  <a:srgbClr val="003876"/>
                </a:solidFill>
                <a:latin typeface="+mn-lt"/>
              </a:rPr>
              <a:t>TARGET2 is a public sector system for wholesale payments </a:t>
            </a:r>
          </a:p>
          <a:p>
            <a:pPr marL="285750" indent="-285750">
              <a:spcBef>
                <a:spcPct val="20000"/>
              </a:spcBef>
              <a:buFont typeface="Arial" pitchFamily="34" charset="0"/>
              <a:buChar char="•"/>
              <a:defRPr/>
            </a:pPr>
            <a:r>
              <a:rPr lang="en-GB" sz="2000" dirty="0" smtClean="0">
                <a:solidFill>
                  <a:srgbClr val="003876"/>
                </a:solidFill>
                <a:latin typeface="+mn-lt"/>
              </a:rPr>
              <a:t>EURO1 is a private sector system for smaller wholesale and retail systems -&gt; more efficient than public sector system</a:t>
            </a:r>
          </a:p>
          <a:p>
            <a:pPr marL="285750" indent="-285750">
              <a:spcBef>
                <a:spcPct val="20000"/>
              </a:spcBef>
              <a:buFont typeface="Arial" pitchFamily="34" charset="0"/>
              <a:buChar char="•"/>
              <a:defRPr/>
            </a:pPr>
            <a:r>
              <a:rPr lang="en-GB" sz="2000" dirty="0" smtClean="0">
                <a:solidFill>
                  <a:srgbClr val="003876"/>
                </a:solidFill>
                <a:latin typeface="+mn-lt"/>
              </a:rPr>
              <a:t>Public sector payment systems, like TARGET2, provide </a:t>
            </a:r>
            <a:r>
              <a:rPr lang="en-GB" sz="2000" u="sng" dirty="0" smtClean="0">
                <a:solidFill>
                  <a:srgbClr val="003876"/>
                </a:solidFill>
                <a:latin typeface="+mn-lt"/>
              </a:rPr>
              <a:t>additional protection</a:t>
            </a:r>
          </a:p>
          <a:p>
            <a:pPr marL="285750" indent="-285750">
              <a:spcBef>
                <a:spcPct val="20000"/>
              </a:spcBef>
              <a:buFont typeface="Arial" pitchFamily="34" charset="0"/>
              <a:buChar char="•"/>
              <a:defRPr/>
            </a:pPr>
            <a:r>
              <a:rPr lang="en-GB" sz="2000" dirty="0" smtClean="0">
                <a:solidFill>
                  <a:srgbClr val="003876"/>
                </a:solidFill>
                <a:latin typeface="+mn-lt"/>
              </a:rPr>
              <a:t>When ancillary systems (securities settlement, OTC derivatives, CLS) </a:t>
            </a:r>
            <a:r>
              <a:rPr lang="en-GB" sz="2000" dirty="0" smtClean="0">
                <a:solidFill>
                  <a:srgbClr val="003876"/>
                </a:solidFill>
              </a:rPr>
              <a:t>settle </a:t>
            </a:r>
            <a:r>
              <a:rPr lang="en-GB" sz="2000" dirty="0" smtClean="0">
                <a:solidFill>
                  <a:srgbClr val="003876"/>
                </a:solidFill>
                <a:latin typeface="+mn-lt"/>
              </a:rPr>
              <a:t>in TARGET2 -&gt;settlement in </a:t>
            </a:r>
            <a:r>
              <a:rPr lang="en-GB" sz="2000" dirty="0" err="1" smtClean="0">
                <a:solidFill>
                  <a:srgbClr val="003876"/>
                </a:solidFill>
                <a:latin typeface="+mn-lt"/>
              </a:rPr>
              <a:t>CEntral</a:t>
            </a:r>
            <a:r>
              <a:rPr lang="en-GB" sz="2000" dirty="0" smtClean="0">
                <a:solidFill>
                  <a:srgbClr val="003876"/>
                </a:solidFill>
                <a:latin typeface="+mn-lt"/>
              </a:rPr>
              <a:t> Bank Money (</a:t>
            </a:r>
            <a:r>
              <a:rPr lang="en-GB" sz="2000" dirty="0" err="1" smtClean="0">
                <a:solidFill>
                  <a:srgbClr val="003876"/>
                </a:solidFill>
                <a:latin typeface="+mn-lt"/>
              </a:rPr>
              <a:t>CeBM</a:t>
            </a:r>
            <a:r>
              <a:rPr lang="en-GB" sz="2000" dirty="0" smtClean="0">
                <a:solidFill>
                  <a:srgbClr val="003876"/>
                </a:solidFill>
                <a:latin typeface="+mn-lt"/>
              </a:rPr>
              <a:t>)</a:t>
            </a:r>
          </a:p>
          <a:p>
            <a:pPr marL="285750" indent="-285750">
              <a:spcBef>
                <a:spcPct val="20000"/>
              </a:spcBef>
              <a:buFont typeface="Arial" pitchFamily="34" charset="0"/>
              <a:buChar char="•"/>
              <a:defRPr/>
            </a:pPr>
            <a:r>
              <a:rPr lang="en-GB" sz="2000" dirty="0" smtClean="0">
                <a:solidFill>
                  <a:srgbClr val="003876"/>
                </a:solidFill>
                <a:latin typeface="+mn-lt"/>
              </a:rPr>
              <a:t>Settlement in private payment systems -&gt;</a:t>
            </a:r>
            <a:r>
              <a:rPr lang="en-GB" sz="2000" dirty="0" err="1" smtClean="0">
                <a:solidFill>
                  <a:srgbClr val="003876"/>
                </a:solidFill>
                <a:latin typeface="+mn-lt"/>
              </a:rPr>
              <a:t>COmmercial</a:t>
            </a:r>
            <a:r>
              <a:rPr lang="en-GB" sz="2000" dirty="0" smtClean="0">
                <a:solidFill>
                  <a:srgbClr val="003876"/>
                </a:solidFill>
                <a:latin typeface="+mn-lt"/>
              </a:rPr>
              <a:t> Bank Money (</a:t>
            </a:r>
            <a:r>
              <a:rPr lang="en-GB" sz="2000" dirty="0" err="1" smtClean="0">
                <a:solidFill>
                  <a:srgbClr val="003876"/>
                </a:solidFill>
                <a:latin typeface="+mn-lt"/>
              </a:rPr>
              <a:t>CoBM</a:t>
            </a:r>
            <a:r>
              <a:rPr lang="en-GB" sz="2000" dirty="0" smtClean="0">
                <a:solidFill>
                  <a:srgbClr val="003876"/>
                </a:solidFill>
                <a:latin typeface="+mn-lt"/>
              </a:rPr>
              <a:t>)</a:t>
            </a:r>
            <a:endParaRPr lang="en-GB" sz="2000" dirty="0">
              <a:solidFill>
                <a:srgbClr val="003876"/>
              </a:solidFill>
              <a:latin typeface="+mn-lt"/>
            </a:endParaRPr>
          </a:p>
        </p:txBody>
      </p:sp>
    </p:spTree>
    <p:extLst>
      <p:ext uri="{BB962C8B-B14F-4D97-AF65-F5344CB8AC3E}">
        <p14:creationId xmlns:p14="http://schemas.microsoft.com/office/powerpoint/2010/main" val="22994017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Actual</a:t>
            </a:r>
            <a:r>
              <a:rPr lang="nl-NL" dirty="0" smtClean="0"/>
              <a:t> (</a:t>
            </a:r>
            <a:r>
              <a:rPr lang="nl-NL" dirty="0" err="1" smtClean="0"/>
              <a:t>Im</a:t>
            </a:r>
            <a:r>
              <a:rPr lang="nl-NL" dirty="0" smtClean="0"/>
              <a:t>)</a:t>
            </a:r>
            <a:r>
              <a:rPr lang="nl-NL" dirty="0" err="1" smtClean="0"/>
              <a:t>balances</a:t>
            </a:r>
            <a:r>
              <a:rPr lang="nl-NL" dirty="0" smtClean="0"/>
              <a:t> TARGET2</a:t>
            </a:r>
            <a:endParaRPr lang="nl-NL" dirty="0"/>
          </a:p>
        </p:txBody>
      </p:sp>
      <p:sp>
        <p:nvSpPr>
          <p:cNvPr id="3" name="Tijdelijke aanduiding voor dianummer 2"/>
          <p:cNvSpPr>
            <a:spLocks noGrp="1"/>
          </p:cNvSpPr>
          <p:nvPr>
            <p:ph type="sldNum" sz="quarter" idx="10"/>
          </p:nvPr>
        </p:nvSpPr>
        <p:spPr/>
        <p:txBody>
          <a:bodyPr/>
          <a:lstStyle/>
          <a:p>
            <a:pPr>
              <a:defRPr/>
            </a:pPr>
            <a:fld id="{9B18F672-6D30-4E35-9AD3-C1EED23A47B6}" type="slidenum">
              <a:rPr lang="nl-NL" smtClean="0"/>
              <a:pPr>
                <a:defRPr/>
              </a:pPr>
              <a:t>50</a:t>
            </a:fld>
            <a:endParaRPr lang="nl-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710565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40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el 1"/>
          <p:cNvSpPr>
            <a:spLocks noGrp="1"/>
          </p:cNvSpPr>
          <p:nvPr>
            <p:ph type="title"/>
          </p:nvPr>
        </p:nvSpPr>
        <p:spPr/>
        <p:txBody>
          <a:bodyPr/>
          <a:lstStyle/>
          <a:p>
            <a:r>
              <a:rPr lang="en-GB" dirty="0" smtClean="0">
                <a:solidFill>
                  <a:srgbClr val="0066FF"/>
                </a:solidFill>
              </a:rPr>
              <a:t>Target imbalances – root cause</a:t>
            </a:r>
          </a:p>
        </p:txBody>
      </p:sp>
      <p:sp>
        <p:nvSpPr>
          <p:cNvPr id="31747" name="Tijdelijke aanduiding voor inhoud 2"/>
          <p:cNvSpPr>
            <a:spLocks noGrp="1"/>
          </p:cNvSpPr>
          <p:nvPr>
            <p:ph idx="1"/>
          </p:nvPr>
        </p:nvSpPr>
        <p:spPr/>
        <p:txBody>
          <a:bodyPr/>
          <a:lstStyle/>
          <a:p>
            <a:pPr>
              <a:defRPr/>
            </a:pPr>
            <a:r>
              <a:rPr lang="en-GB" dirty="0" smtClean="0"/>
              <a:t>Explanation</a:t>
            </a:r>
          </a:p>
          <a:p>
            <a:pPr lvl="1">
              <a:defRPr/>
            </a:pPr>
            <a:r>
              <a:rPr lang="en-GB" dirty="0" smtClean="0"/>
              <a:t>Technical: settlement cross border payments, flows not balanced</a:t>
            </a:r>
          </a:p>
          <a:p>
            <a:pPr lvl="1">
              <a:defRPr/>
            </a:pPr>
            <a:r>
              <a:rPr lang="en-GB" dirty="0" smtClean="0"/>
              <a:t>Root cause: sovereign and banking crisis </a:t>
            </a:r>
          </a:p>
          <a:p>
            <a:pPr marL="457200" lvl="1" indent="0">
              <a:buFontTx/>
              <a:buNone/>
              <a:defRPr/>
            </a:pPr>
            <a:r>
              <a:rPr lang="en-GB" dirty="0" smtClean="0"/>
              <a:t>                net outflow of private capital, replaced    </a:t>
            </a:r>
          </a:p>
          <a:p>
            <a:pPr marL="457200" lvl="1" indent="0">
              <a:buFontTx/>
              <a:buNone/>
              <a:defRPr/>
            </a:pPr>
            <a:r>
              <a:rPr lang="en-GB" dirty="0" smtClean="0"/>
              <a:t>                by central bank funding</a:t>
            </a:r>
          </a:p>
          <a:p>
            <a:pPr marL="457200" lvl="1" indent="0">
              <a:buFontTx/>
              <a:buNone/>
              <a:defRPr/>
            </a:pPr>
            <a:endParaRPr lang="en-GB" dirty="0" smtClean="0"/>
          </a:p>
          <a:p>
            <a:pPr>
              <a:defRPr/>
            </a:pPr>
            <a:r>
              <a:rPr lang="en-GB" dirty="0" smtClean="0"/>
              <a:t>Monetary union with decentralized operations  </a:t>
            </a:r>
          </a:p>
          <a:p>
            <a:pPr lvl="2">
              <a:buFont typeface="Wingdings" pitchFamily="2" charset="2"/>
              <a:buChar char="Ø"/>
              <a:defRPr/>
            </a:pPr>
            <a:endParaRPr lang="nl-NL" dirty="0" smtClean="0"/>
          </a:p>
        </p:txBody>
      </p:sp>
      <p:sp>
        <p:nvSpPr>
          <p:cNvPr id="110596" name="PIJL-RECHTS 1"/>
          <p:cNvSpPr>
            <a:spLocks noChangeArrowheads="1"/>
          </p:cNvSpPr>
          <p:nvPr/>
        </p:nvSpPr>
        <p:spPr bwMode="auto">
          <a:xfrm>
            <a:off x="1476375" y="3705225"/>
            <a:ext cx="1008063" cy="327025"/>
          </a:xfrm>
          <a:prstGeom prst="rightArrow">
            <a:avLst>
              <a:gd name="adj1" fmla="val 50000"/>
              <a:gd name="adj2" fmla="val 50034"/>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110597" name="Tijdelijke aanduiding voor dianumm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91411A-0E16-410A-9EFE-B165BA80EAEA}" type="slidenum">
              <a:rPr lang="nl-NL" smtClean="0">
                <a:solidFill>
                  <a:srgbClr val="003876"/>
                </a:solidFill>
              </a:rPr>
              <a:pPr eaLnBrk="1" hangingPunct="1"/>
              <a:t>51</a:t>
            </a:fld>
            <a:endParaRPr lang="nl-NL" smtClean="0">
              <a:solidFill>
                <a:srgbClr val="003876"/>
              </a:solidFill>
            </a:endParaRPr>
          </a:p>
        </p:txBody>
      </p:sp>
    </p:spTree>
    <p:extLst>
      <p:ext uri="{BB962C8B-B14F-4D97-AF65-F5344CB8AC3E}">
        <p14:creationId xmlns:p14="http://schemas.microsoft.com/office/powerpoint/2010/main" val="36110452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el 3"/>
          <p:cNvSpPr>
            <a:spLocks noGrp="1"/>
          </p:cNvSpPr>
          <p:nvPr>
            <p:ph type="title"/>
          </p:nvPr>
        </p:nvSpPr>
        <p:spPr/>
        <p:txBody>
          <a:bodyPr/>
          <a:lstStyle/>
          <a:p>
            <a:r>
              <a:rPr lang="nl-NL" smtClean="0">
                <a:solidFill>
                  <a:srgbClr val="0066FF"/>
                </a:solidFill>
              </a:rPr>
              <a:t>Target balances of NCB’s</a:t>
            </a:r>
            <a:br>
              <a:rPr lang="nl-NL" smtClean="0">
                <a:solidFill>
                  <a:srgbClr val="0066FF"/>
                </a:solidFill>
              </a:rPr>
            </a:br>
            <a:endParaRPr lang="nl-NL" smtClean="0">
              <a:solidFill>
                <a:srgbClr val="0066FF"/>
              </a:solidFill>
            </a:endParaRPr>
          </a:p>
        </p:txBody>
      </p:sp>
      <p:pic>
        <p:nvPicPr>
          <p:cNvPr id="1116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45" y="1340768"/>
            <a:ext cx="8705850"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0" name="Tijdelijke aanduiding voor dianumm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3699CA-62B8-4175-A21C-D489CF64C501}" type="slidenum">
              <a:rPr lang="nl-NL" smtClean="0">
                <a:solidFill>
                  <a:srgbClr val="003876"/>
                </a:solidFill>
              </a:rPr>
              <a:pPr eaLnBrk="1" hangingPunct="1"/>
              <a:t>52</a:t>
            </a:fld>
            <a:endParaRPr lang="nl-NL" smtClean="0">
              <a:solidFill>
                <a:srgbClr val="003876"/>
              </a:solidFill>
            </a:endParaRPr>
          </a:p>
        </p:txBody>
      </p:sp>
      <p:sp>
        <p:nvSpPr>
          <p:cNvPr id="2" name="Tekstvak 1"/>
          <p:cNvSpPr txBox="1"/>
          <p:nvPr/>
        </p:nvSpPr>
        <p:spPr>
          <a:xfrm>
            <a:off x="222151" y="5009400"/>
            <a:ext cx="6480720" cy="1323439"/>
          </a:xfrm>
          <a:prstGeom prst="rect">
            <a:avLst/>
          </a:prstGeom>
          <a:noFill/>
        </p:spPr>
        <p:txBody>
          <a:bodyPr wrap="square" rtlCol="0">
            <a:spAutoFit/>
          </a:bodyPr>
          <a:lstStyle/>
          <a:p>
            <a:pPr marL="342900" indent="-342900">
              <a:buFont typeface="Arial" pitchFamily="34" charset="0"/>
              <a:buChar char="•"/>
            </a:pPr>
            <a:r>
              <a:rPr lang="en-GB" sz="2000" dirty="0" smtClean="0">
                <a:solidFill>
                  <a:srgbClr val="003876"/>
                </a:solidFill>
                <a:latin typeface="+mn-lt"/>
              </a:rPr>
              <a:t>NCB net payment outflow will lead to TARGET2 liability</a:t>
            </a:r>
          </a:p>
          <a:p>
            <a:pPr marL="342900" indent="-342900">
              <a:buFont typeface="Arial" pitchFamily="34" charset="0"/>
              <a:buChar char="•"/>
            </a:pPr>
            <a:r>
              <a:rPr lang="en-GB" sz="2000" dirty="0" smtClean="0">
                <a:solidFill>
                  <a:srgbClr val="003876"/>
                </a:solidFill>
                <a:latin typeface="+mn-lt"/>
              </a:rPr>
              <a:t>NCB net receipt of cross border payments will result in TARGET2 claim</a:t>
            </a:r>
            <a:endParaRPr lang="en-GB" sz="2000" dirty="0">
              <a:solidFill>
                <a:srgbClr val="003876"/>
              </a:solidFill>
              <a:latin typeface="+mn-lt"/>
            </a:endParaRPr>
          </a:p>
        </p:txBody>
      </p:sp>
    </p:spTree>
    <p:extLst>
      <p:ext uri="{BB962C8B-B14F-4D97-AF65-F5344CB8AC3E}">
        <p14:creationId xmlns:p14="http://schemas.microsoft.com/office/powerpoint/2010/main" val="41389139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49" y="605667"/>
            <a:ext cx="8512339" cy="559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3"/>
          <p:cNvSpPr txBox="1">
            <a:spLocks noChangeArrowheads="1"/>
          </p:cNvSpPr>
          <p:nvPr/>
        </p:nvSpPr>
        <p:spPr bwMode="auto">
          <a:xfrm>
            <a:off x="426815" y="6205374"/>
            <a:ext cx="8424936" cy="400110"/>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NL" sz="1100" dirty="0" smtClean="0">
                <a:solidFill>
                  <a:srgbClr val="000000"/>
                </a:solidFill>
              </a:rPr>
              <a:t>Source: Website </a:t>
            </a:r>
            <a:r>
              <a:rPr lang="nl-NL" sz="1100" dirty="0">
                <a:solidFill>
                  <a:srgbClr val="000000"/>
                </a:solidFill>
              </a:rPr>
              <a:t>Bundesbank, </a:t>
            </a:r>
            <a:r>
              <a:rPr lang="nl-NL" sz="900" dirty="0">
                <a:solidFill>
                  <a:srgbClr val="000000"/>
                </a:solidFill>
              </a:rPr>
              <a:t>http://www.bundesbank.de/Navigation/EN/Statistics/Time_series_databases/Macro_economic_time_series/its_details_charts_node.html?tsId=BBK01.EU8148B</a:t>
            </a:r>
          </a:p>
        </p:txBody>
      </p:sp>
      <p:sp>
        <p:nvSpPr>
          <p:cNvPr id="6" name="Tekstvak 6"/>
          <p:cNvSpPr txBox="1">
            <a:spLocks noChangeArrowheads="1"/>
          </p:cNvSpPr>
          <p:nvPr/>
        </p:nvSpPr>
        <p:spPr bwMode="auto">
          <a:xfrm>
            <a:off x="4103688" y="3973513"/>
            <a:ext cx="136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sz="1200" dirty="0">
                <a:solidFill>
                  <a:srgbClr val="000000"/>
                </a:solidFill>
              </a:rPr>
              <a:t>Start crisis in August 2007</a:t>
            </a:r>
          </a:p>
        </p:txBody>
      </p:sp>
      <p:cxnSp>
        <p:nvCxnSpPr>
          <p:cNvPr id="7" name="Rechte verbindingslijn met pijl 8"/>
          <p:cNvCxnSpPr>
            <a:cxnSpLocks noChangeShapeType="1"/>
          </p:cNvCxnSpPr>
          <p:nvPr/>
        </p:nvCxnSpPr>
        <p:spPr bwMode="auto">
          <a:xfrm>
            <a:off x="4932040" y="4365104"/>
            <a:ext cx="432048" cy="893634"/>
          </a:xfrm>
          <a:prstGeom prst="straightConnector1">
            <a:avLst/>
          </a:prstGeom>
          <a:noFill/>
          <a:ln w="12700" cap="rnd"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kstvak 9"/>
          <p:cNvSpPr txBox="1"/>
          <p:nvPr/>
        </p:nvSpPr>
        <p:spPr>
          <a:xfrm>
            <a:off x="4519049" y="2060848"/>
            <a:ext cx="3253722" cy="307777"/>
          </a:xfrm>
          <a:prstGeom prst="rect">
            <a:avLst/>
          </a:prstGeom>
          <a:noFill/>
        </p:spPr>
        <p:txBody>
          <a:bodyPr wrap="square" rtlCol="0">
            <a:spAutoFit/>
          </a:bodyPr>
          <a:lstStyle/>
          <a:p>
            <a:r>
              <a:rPr lang="nl-NL" sz="1400" dirty="0" smtClean="0"/>
              <a:t>Balance end of September </a:t>
            </a:r>
            <a:r>
              <a:rPr lang="nl-NL" sz="1400" dirty="0" err="1" smtClean="0"/>
              <a:t>Eur</a:t>
            </a:r>
            <a:r>
              <a:rPr lang="nl-NL" sz="1400" dirty="0" smtClean="0"/>
              <a:t> 695 </a:t>
            </a:r>
            <a:r>
              <a:rPr lang="nl-NL" sz="1400" dirty="0" err="1" smtClean="0"/>
              <a:t>bn</a:t>
            </a:r>
            <a:r>
              <a:rPr lang="nl-NL" sz="1400" dirty="0" smtClean="0"/>
              <a:t>. </a:t>
            </a:r>
            <a:endParaRPr lang="nl-NL" sz="1400" dirty="0"/>
          </a:p>
        </p:txBody>
      </p:sp>
    </p:spTree>
    <p:extLst>
      <p:ext uri="{BB962C8B-B14F-4D97-AF65-F5344CB8AC3E}">
        <p14:creationId xmlns:p14="http://schemas.microsoft.com/office/powerpoint/2010/main" val="28622867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GB" dirty="0" smtClean="0">
                <a:solidFill>
                  <a:srgbClr val="0066FF"/>
                </a:solidFill>
              </a:rPr>
              <a:t>Target balances - developments</a:t>
            </a:r>
          </a:p>
        </p:txBody>
      </p:sp>
      <p:sp>
        <p:nvSpPr>
          <p:cNvPr id="117763" name="Rectangle 3"/>
          <p:cNvSpPr>
            <a:spLocks noGrp="1" noChangeArrowheads="1"/>
          </p:cNvSpPr>
          <p:nvPr>
            <p:ph type="body" idx="1"/>
          </p:nvPr>
        </p:nvSpPr>
        <p:spPr/>
        <p:txBody>
          <a:bodyPr/>
          <a:lstStyle/>
          <a:p>
            <a:pPr eaLnBrk="1" hangingPunct="1"/>
            <a:r>
              <a:rPr lang="en-GB" u="sng" dirty="0" smtClean="0"/>
              <a:t>Before the crisis</a:t>
            </a:r>
            <a:r>
              <a:rPr lang="en-GB" dirty="0" smtClean="0"/>
              <a:t>: stable because cross-border payments broadly balanced</a:t>
            </a:r>
          </a:p>
          <a:p>
            <a:pPr eaLnBrk="1" hangingPunct="1"/>
            <a:r>
              <a:rPr lang="en-GB" u="sng" dirty="0" smtClean="0"/>
              <a:t>Since crisis </a:t>
            </a:r>
            <a:r>
              <a:rPr lang="en-GB" dirty="0" smtClean="0"/>
              <a:t>unbalanced, interbank transactions ceased</a:t>
            </a:r>
          </a:p>
          <a:p>
            <a:pPr eaLnBrk="1" hangingPunct="1"/>
            <a:r>
              <a:rPr lang="en-GB" dirty="0" smtClean="0"/>
              <a:t>Impairment of market funding led to more central bank funding (e.g. LTRO’s)  </a:t>
            </a:r>
          </a:p>
          <a:p>
            <a:pPr eaLnBrk="1" hangingPunct="1"/>
            <a:r>
              <a:rPr lang="en-GB" dirty="0" smtClean="0"/>
              <a:t>TARGET2 imbalances will decrease once vulnerable countries and their banks regain market access </a:t>
            </a:r>
          </a:p>
          <a:p>
            <a:pPr eaLnBrk="1" hangingPunct="1">
              <a:buFontTx/>
              <a:buNone/>
            </a:pPr>
            <a:endParaRPr lang="nl-NL" sz="3600" dirty="0" smtClean="0"/>
          </a:p>
        </p:txBody>
      </p:sp>
      <p:sp>
        <p:nvSpPr>
          <p:cNvPr id="117764" name="Tijdelijke aanduiding voor dianumm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EA7FF4-B89E-4414-86C2-D5DE13276B52}" type="slidenum">
              <a:rPr lang="nl-NL" smtClean="0">
                <a:solidFill>
                  <a:srgbClr val="003876"/>
                </a:solidFill>
              </a:rPr>
              <a:pPr eaLnBrk="1" hangingPunct="1"/>
              <a:t>54</a:t>
            </a:fld>
            <a:endParaRPr lang="nl-NL" smtClean="0">
              <a:solidFill>
                <a:srgbClr val="003876"/>
              </a:solidFill>
            </a:endParaRPr>
          </a:p>
        </p:txBody>
      </p:sp>
    </p:spTree>
    <p:extLst>
      <p:ext uri="{BB962C8B-B14F-4D97-AF65-F5344CB8AC3E}">
        <p14:creationId xmlns:p14="http://schemas.microsoft.com/office/powerpoint/2010/main" val="790486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el 1"/>
          <p:cNvSpPr>
            <a:spLocks noGrp="1"/>
          </p:cNvSpPr>
          <p:nvPr>
            <p:ph type="title"/>
          </p:nvPr>
        </p:nvSpPr>
        <p:spPr/>
        <p:txBody>
          <a:bodyPr/>
          <a:lstStyle/>
          <a:p>
            <a:r>
              <a:rPr lang="nl-NL" sz="5400" smtClean="0">
                <a:solidFill>
                  <a:srgbClr val="3D6BFF"/>
                </a:solidFill>
              </a:rPr>
              <a:t>Target balances </a:t>
            </a:r>
          </a:p>
        </p:txBody>
      </p:sp>
      <p:pic>
        <p:nvPicPr>
          <p:cNvPr id="1187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28775"/>
            <a:ext cx="27717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88" name="Tekstvak 4"/>
          <p:cNvSpPr txBox="1">
            <a:spLocks noChangeArrowheads="1"/>
          </p:cNvSpPr>
          <p:nvPr/>
        </p:nvSpPr>
        <p:spPr bwMode="auto">
          <a:xfrm>
            <a:off x="4079711" y="2927159"/>
            <a:ext cx="4392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nl-NL" sz="4000" dirty="0">
                <a:solidFill>
                  <a:srgbClr val="000000"/>
                </a:solidFill>
              </a:rPr>
              <a:t>QUESTIONS?</a:t>
            </a:r>
          </a:p>
        </p:txBody>
      </p:sp>
      <p:sp>
        <p:nvSpPr>
          <p:cNvPr id="118789" name="Tijdelijke aanduiding voor dianummer 7"/>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34D272-6A68-4AD4-9CBE-FA405387CE1F}" type="slidenum">
              <a:rPr lang="nl-NL" smtClean="0">
                <a:solidFill>
                  <a:srgbClr val="003876"/>
                </a:solidFill>
              </a:rPr>
              <a:pPr eaLnBrk="1" hangingPunct="1"/>
              <a:t>55</a:t>
            </a:fld>
            <a:endParaRPr lang="nl-NL" smtClean="0">
              <a:solidFill>
                <a:srgbClr val="003876"/>
              </a:solidFill>
            </a:endParaRPr>
          </a:p>
        </p:txBody>
      </p:sp>
    </p:spTree>
    <p:extLst>
      <p:ext uri="{BB962C8B-B14F-4D97-AF65-F5344CB8AC3E}">
        <p14:creationId xmlns:p14="http://schemas.microsoft.com/office/powerpoint/2010/main" val="1275599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10"/>
          </p:nvPr>
        </p:nvSpPr>
        <p:spPr>
          <a:xfrm>
            <a:off x="7019925" y="5661025"/>
            <a:ext cx="1671638" cy="9366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fld id="{789BF984-1F22-4F41-977C-561CB1917995}" type="slidenum">
              <a:rPr lang="en-US" smtClean="0">
                <a:solidFill>
                  <a:srgbClr val="003876"/>
                </a:solidFill>
              </a:rPr>
              <a:pPr algn="ctr" eaLnBrk="1" hangingPunct="1"/>
              <a:t>6</a:t>
            </a:fld>
            <a:endParaRPr lang="en-US" smtClean="0">
              <a:solidFill>
                <a:srgbClr val="003876"/>
              </a:solidFill>
            </a:endParaRPr>
          </a:p>
        </p:txBody>
      </p:sp>
      <p:sp>
        <p:nvSpPr>
          <p:cNvPr id="8195" name="Rectangle 2"/>
          <p:cNvSpPr>
            <a:spLocks noGrp="1" noChangeArrowheads="1"/>
          </p:cNvSpPr>
          <p:nvPr>
            <p:ph type="title"/>
          </p:nvPr>
        </p:nvSpPr>
        <p:spPr>
          <a:xfrm>
            <a:off x="1547664" y="404813"/>
            <a:ext cx="5188099" cy="636587"/>
          </a:xfrm>
        </p:spPr>
        <p:txBody>
          <a:bodyPr/>
          <a:lstStyle/>
          <a:p>
            <a:pPr algn="l" eaLnBrk="1" hangingPunct="1"/>
            <a:r>
              <a:rPr lang="en-US" sz="4400" dirty="0" smtClean="0">
                <a:solidFill>
                  <a:srgbClr val="3D6BFF"/>
                </a:solidFill>
              </a:rPr>
              <a:t>TARGET</a:t>
            </a:r>
            <a:r>
              <a:rPr lang="en-US" sz="4000" dirty="0" smtClean="0">
                <a:solidFill>
                  <a:schemeClr val="bg1"/>
                </a:solidFill>
              </a:rPr>
              <a:t>GET2</a:t>
            </a:r>
            <a:endParaRPr lang="nl-NL" sz="4000" dirty="0" smtClean="0">
              <a:solidFill>
                <a:schemeClr val="bg1"/>
              </a:solidFill>
            </a:endParaRPr>
          </a:p>
        </p:txBody>
      </p:sp>
      <p:sp>
        <p:nvSpPr>
          <p:cNvPr id="40963" name="Rectangle 3"/>
          <p:cNvSpPr>
            <a:spLocks noGrp="1" noChangeArrowheads="1"/>
          </p:cNvSpPr>
          <p:nvPr>
            <p:ph type="body" idx="1"/>
          </p:nvPr>
        </p:nvSpPr>
        <p:spPr>
          <a:xfrm>
            <a:off x="1187624" y="1458913"/>
            <a:ext cx="4967982" cy="3529013"/>
          </a:xfrm>
        </p:spPr>
        <p:txBody>
          <a:bodyPr/>
          <a:lstStyle/>
          <a:p>
            <a:pPr eaLnBrk="1" hangingPunct="1">
              <a:buFont typeface="Times New Roman" pitchFamily="18" charset="0"/>
              <a:buChar char="•"/>
              <a:defRPr/>
            </a:pPr>
            <a:r>
              <a:rPr lang="en-US" b="1" u="sng" dirty="0" smtClean="0">
                <a:solidFill>
                  <a:srgbClr val="3D6BFF"/>
                </a:solidFill>
                <a:latin typeface="+mj-lt"/>
              </a:rPr>
              <a:t>T</a:t>
            </a:r>
            <a:r>
              <a:rPr lang="en-US" dirty="0" smtClean="0">
                <a:latin typeface="+mj-lt"/>
              </a:rPr>
              <a:t>rans European </a:t>
            </a:r>
          </a:p>
          <a:p>
            <a:pPr eaLnBrk="1" hangingPunct="1">
              <a:buFont typeface="Times New Roman" pitchFamily="18" charset="0"/>
              <a:buChar char="•"/>
              <a:defRPr/>
            </a:pPr>
            <a:r>
              <a:rPr lang="en-US" b="1" u="sng" dirty="0" smtClean="0">
                <a:solidFill>
                  <a:srgbClr val="3D6BFF"/>
                </a:solidFill>
                <a:latin typeface="+mj-lt"/>
              </a:rPr>
              <a:t>A</a:t>
            </a:r>
            <a:r>
              <a:rPr lang="en-US" dirty="0" smtClean="0">
                <a:latin typeface="+mj-lt"/>
              </a:rPr>
              <a:t>utomated </a:t>
            </a:r>
          </a:p>
          <a:p>
            <a:pPr eaLnBrk="1" hangingPunct="1">
              <a:buFont typeface="Times New Roman" pitchFamily="18" charset="0"/>
              <a:buChar char="•"/>
              <a:defRPr/>
            </a:pPr>
            <a:r>
              <a:rPr lang="en-US" b="1" u="sng" dirty="0" smtClean="0">
                <a:solidFill>
                  <a:srgbClr val="3D6BFF"/>
                </a:solidFill>
                <a:latin typeface="+mj-lt"/>
              </a:rPr>
              <a:t>R</a:t>
            </a:r>
            <a:r>
              <a:rPr lang="en-US" dirty="0" smtClean="0">
                <a:latin typeface="+mj-lt"/>
              </a:rPr>
              <a:t>eal-Time </a:t>
            </a:r>
          </a:p>
          <a:p>
            <a:pPr eaLnBrk="1" hangingPunct="1">
              <a:buFont typeface="Times New Roman" pitchFamily="18" charset="0"/>
              <a:buChar char="•"/>
              <a:defRPr/>
            </a:pPr>
            <a:r>
              <a:rPr lang="en-US" b="1" u="sng" dirty="0" smtClean="0">
                <a:solidFill>
                  <a:srgbClr val="3D6BFF"/>
                </a:solidFill>
                <a:latin typeface="+mj-lt"/>
              </a:rPr>
              <a:t>G</a:t>
            </a:r>
            <a:r>
              <a:rPr lang="en-US" dirty="0" smtClean="0">
                <a:latin typeface="+mj-lt"/>
              </a:rPr>
              <a:t>ross Settlement </a:t>
            </a:r>
          </a:p>
          <a:p>
            <a:pPr eaLnBrk="1" hangingPunct="1">
              <a:buFont typeface="Times New Roman" pitchFamily="18" charset="0"/>
              <a:buChar char="•"/>
              <a:defRPr/>
            </a:pPr>
            <a:r>
              <a:rPr lang="en-US" b="1" u="sng" dirty="0" smtClean="0">
                <a:solidFill>
                  <a:srgbClr val="3D6BFF"/>
                </a:solidFill>
                <a:latin typeface="+mj-lt"/>
              </a:rPr>
              <a:t>E</a:t>
            </a:r>
            <a:r>
              <a:rPr lang="en-US" dirty="0" smtClean="0">
                <a:latin typeface="+mj-lt"/>
              </a:rPr>
              <a:t>xpress </a:t>
            </a:r>
          </a:p>
          <a:p>
            <a:pPr eaLnBrk="1" hangingPunct="1">
              <a:buFont typeface="Times New Roman" pitchFamily="18" charset="0"/>
              <a:buChar char="•"/>
              <a:defRPr/>
            </a:pPr>
            <a:r>
              <a:rPr lang="en-US" b="1" u="sng" dirty="0" smtClean="0">
                <a:solidFill>
                  <a:srgbClr val="3D6BFF"/>
                </a:solidFill>
                <a:latin typeface="+mj-lt"/>
              </a:rPr>
              <a:t>T</a:t>
            </a:r>
            <a:r>
              <a:rPr lang="en-US" dirty="0" smtClean="0">
                <a:latin typeface="+mj-lt"/>
              </a:rPr>
              <a:t>ransfer system</a:t>
            </a:r>
            <a:endParaRPr lang="en-US" dirty="0" smtClean="0">
              <a:latin typeface="Times New Roman" pitchFamily="18" charset="0"/>
            </a:endParaRPr>
          </a:p>
          <a:p>
            <a:pPr eaLnBrk="1" hangingPunct="1">
              <a:defRPr/>
            </a:pPr>
            <a:endParaRPr lang="nl-NL" sz="2400" dirty="0" smtClean="0">
              <a:latin typeface="Times New Roman" pitchFamily="18" charset="0"/>
            </a:endParaRPr>
          </a:p>
        </p:txBody>
      </p:sp>
      <p:sp>
        <p:nvSpPr>
          <p:cNvPr id="2" name="Tijdelijke aanduiding voor dianummer 1"/>
          <p:cNvSpPr txBox="1">
            <a:spLocks noGrp="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DBBEDC51-15E8-4ADB-8366-7B4F42501105}" type="slidenum">
              <a:rPr lang="en-US" sz="1200">
                <a:solidFill>
                  <a:srgbClr val="CC9933"/>
                </a:solidFill>
                <a:latin typeface="+mn-lt"/>
              </a:rPr>
              <a:pPr algn="r">
                <a:buClr>
                  <a:srgbClr val="000000"/>
                </a:buClr>
                <a:buSzPct val="100000"/>
                <a:buFont typeface="Times New Roman" pitchFamily="18" charset="0"/>
                <a:buNone/>
                <a:tabLst>
                  <a:tab pos="723900" algn="l"/>
                </a:tabLst>
                <a:defRPr/>
              </a:pPr>
              <a:t>6</a:t>
            </a:fld>
            <a:endParaRPr lang="en-US" sz="1200">
              <a:solidFill>
                <a:srgbClr val="CC9933"/>
              </a:solidFill>
              <a:latin typeface="+mn-lt"/>
            </a:endParaRPr>
          </a:p>
        </p:txBody>
      </p:sp>
      <p:pic>
        <p:nvPicPr>
          <p:cNvPr id="8198" name="Picture 8" descr="targ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60350"/>
            <a:ext cx="1743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1"/>
          <p:cNvSpPr txBox="1">
            <a:spLocks noChangeArrowheads="1"/>
          </p:cNvSpPr>
          <p:nvPr/>
        </p:nvSpPr>
        <p:spPr bwMode="auto">
          <a:xfrm>
            <a:off x="1547813" y="4940301"/>
            <a:ext cx="5184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nl-NL" dirty="0">
              <a:solidFill>
                <a:srgbClr val="000000"/>
              </a:solidFill>
            </a:endParaRPr>
          </a:p>
          <a:p>
            <a:pPr eaLnBrk="1" fontAlgn="base" hangingPunct="1">
              <a:spcBef>
                <a:spcPct val="0"/>
              </a:spcBef>
              <a:spcAft>
                <a:spcPct val="0"/>
              </a:spcAft>
            </a:pPr>
            <a:r>
              <a:rPr lang="nl-NL" dirty="0">
                <a:solidFill>
                  <a:srgbClr val="000000"/>
                </a:solidFill>
              </a:rPr>
              <a:t>http://www.ecb.int/paym/t2/html/index.en.html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Grp="1" noChangeArrowheads="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D419EE87-B032-461C-8B23-C68547C0F88D}" type="slidenum">
              <a:rPr lang="en-US" sz="1200">
                <a:solidFill>
                  <a:srgbClr val="CC9933"/>
                </a:solidFill>
                <a:latin typeface="+mn-lt"/>
              </a:rPr>
              <a:pPr algn="r">
                <a:buClr>
                  <a:srgbClr val="000000"/>
                </a:buClr>
                <a:buSzPct val="100000"/>
                <a:buFont typeface="Times New Roman" pitchFamily="18" charset="0"/>
                <a:buNone/>
                <a:tabLst>
                  <a:tab pos="723900" algn="l"/>
                </a:tabLst>
                <a:defRPr/>
              </a:pPr>
              <a:t>7</a:t>
            </a:fld>
            <a:endParaRPr lang="en-US" sz="1200">
              <a:solidFill>
                <a:srgbClr val="CC9933"/>
              </a:solidFill>
              <a:latin typeface="+mn-lt"/>
            </a:endParaRPr>
          </a:p>
        </p:txBody>
      </p:sp>
      <p:sp>
        <p:nvSpPr>
          <p:cNvPr id="9219" name="Rectangle 2"/>
          <p:cNvSpPr>
            <a:spLocks noGrp="1" noChangeArrowheads="1"/>
          </p:cNvSpPr>
          <p:nvPr>
            <p:ph type="title" idx="4294967295"/>
          </p:nvPr>
        </p:nvSpPr>
        <p:spPr>
          <a:xfrm>
            <a:off x="467544" y="420687"/>
            <a:ext cx="6264275" cy="636588"/>
          </a:xfrm>
        </p:spPr>
        <p:txBody>
          <a:bodyPr/>
          <a:lstStyle/>
          <a:p>
            <a:pPr algn="l" eaLnBrk="1" hangingPunct="1"/>
            <a:r>
              <a:rPr lang="nl-NL" sz="4400" dirty="0" smtClean="0">
                <a:solidFill>
                  <a:srgbClr val="3D6BFF"/>
                </a:solidFill>
              </a:rPr>
              <a:t>TARGET2: </a:t>
            </a:r>
            <a:r>
              <a:rPr lang="nl-NL" sz="4400" dirty="0" err="1" smtClean="0">
                <a:solidFill>
                  <a:srgbClr val="3D6BFF"/>
                </a:solidFill>
              </a:rPr>
              <a:t>What</a:t>
            </a:r>
            <a:r>
              <a:rPr lang="nl-NL" sz="4400" dirty="0" smtClean="0">
                <a:solidFill>
                  <a:srgbClr val="3D6BFF"/>
                </a:solidFill>
              </a:rPr>
              <a:t> is </a:t>
            </a:r>
            <a:r>
              <a:rPr lang="nl-NL" sz="4400" dirty="0" err="1" smtClean="0">
                <a:solidFill>
                  <a:srgbClr val="3D6BFF"/>
                </a:solidFill>
              </a:rPr>
              <a:t>it</a:t>
            </a:r>
            <a:r>
              <a:rPr lang="nl-NL" sz="4400" dirty="0" smtClean="0">
                <a:solidFill>
                  <a:srgbClr val="3D6BFF"/>
                </a:solidFill>
              </a:rPr>
              <a:t>?</a:t>
            </a:r>
          </a:p>
        </p:txBody>
      </p:sp>
      <p:sp>
        <p:nvSpPr>
          <p:cNvPr id="40963" name="Rectangle 3"/>
          <p:cNvSpPr>
            <a:spLocks noGrp="1" noChangeArrowheads="1"/>
          </p:cNvSpPr>
          <p:nvPr>
            <p:ph type="body" idx="4294967295"/>
          </p:nvPr>
        </p:nvSpPr>
        <p:spPr>
          <a:xfrm>
            <a:off x="468313" y="1341438"/>
            <a:ext cx="8208962" cy="4803775"/>
          </a:xfrm>
        </p:spPr>
        <p:txBody>
          <a:bodyPr/>
          <a:lstStyle/>
          <a:p>
            <a:pPr eaLnBrk="1" hangingPunct="1">
              <a:buFont typeface="Times New Roman" pitchFamily="18" charset="0"/>
              <a:buChar char="•"/>
              <a:defRPr/>
            </a:pPr>
            <a:r>
              <a:rPr lang="en-GB" sz="2400" dirty="0" smtClean="0"/>
              <a:t>Real Time Gross Settlement (RTGS) system owned and operated by the euro system. Built by 3 NCBs (</a:t>
            </a:r>
            <a:r>
              <a:rPr lang="en-GB" sz="2000" dirty="0" err="1" smtClean="0"/>
              <a:t>Bundesbank</a:t>
            </a:r>
            <a:r>
              <a:rPr lang="en-GB" sz="2000" dirty="0" smtClean="0"/>
              <a:t>, </a:t>
            </a:r>
            <a:r>
              <a:rPr lang="en-GB" sz="2000" dirty="0" err="1" smtClean="0"/>
              <a:t>Banque</a:t>
            </a:r>
            <a:r>
              <a:rPr lang="en-GB" sz="2000" dirty="0" smtClean="0"/>
              <a:t> de France, </a:t>
            </a:r>
            <a:r>
              <a:rPr lang="en-GB" sz="2000" dirty="0" err="1" smtClean="0"/>
              <a:t>Banca</a:t>
            </a:r>
            <a:r>
              <a:rPr lang="en-GB" sz="2000" dirty="0" smtClean="0"/>
              <a:t> </a:t>
            </a:r>
            <a:r>
              <a:rPr lang="en-GB" sz="2000" dirty="0" err="1" smtClean="0"/>
              <a:t>d’Italia</a:t>
            </a:r>
            <a:r>
              <a:rPr lang="en-GB" sz="2400" dirty="0" smtClean="0"/>
              <a:t>)</a:t>
            </a:r>
          </a:p>
          <a:p>
            <a:pPr eaLnBrk="1" hangingPunct="1">
              <a:buFont typeface="Times New Roman" pitchFamily="18" charset="0"/>
              <a:buChar char="•"/>
              <a:defRPr/>
            </a:pPr>
            <a:endParaRPr lang="en-GB" sz="2400" dirty="0" smtClean="0"/>
          </a:p>
          <a:p>
            <a:pPr eaLnBrk="1" hangingPunct="1">
              <a:buFont typeface="Times New Roman" pitchFamily="18" charset="0"/>
              <a:buChar char="•"/>
              <a:defRPr/>
            </a:pPr>
            <a:r>
              <a:rPr lang="en-GB" sz="2400" dirty="0" smtClean="0"/>
              <a:t>Used for large value euro payments. </a:t>
            </a:r>
          </a:p>
          <a:p>
            <a:pPr eaLnBrk="1" hangingPunct="1">
              <a:buFont typeface="Times New Roman" pitchFamily="18" charset="0"/>
              <a:buChar char="•"/>
              <a:defRPr/>
            </a:pPr>
            <a:endParaRPr lang="en-GB" sz="2400" dirty="0" smtClean="0"/>
          </a:p>
          <a:p>
            <a:pPr eaLnBrk="1" hangingPunct="1">
              <a:buFont typeface="Times New Roman" pitchFamily="18" charset="0"/>
              <a:buChar char="•"/>
              <a:defRPr/>
            </a:pPr>
            <a:r>
              <a:rPr lang="en-GB" sz="2400" dirty="0" smtClean="0"/>
              <a:t>Technically centralised (1 system): uniform functionality, uniform pricing, high availability</a:t>
            </a:r>
          </a:p>
          <a:p>
            <a:pPr eaLnBrk="1" hangingPunct="1">
              <a:buFont typeface="Times New Roman" pitchFamily="18" charset="0"/>
              <a:buChar char="•"/>
              <a:defRPr/>
            </a:pPr>
            <a:endParaRPr lang="en-GB" sz="2400" dirty="0" smtClean="0"/>
          </a:p>
          <a:p>
            <a:pPr eaLnBrk="1" hangingPunct="1">
              <a:buFont typeface="Times New Roman" pitchFamily="18" charset="0"/>
              <a:buChar char="•"/>
              <a:defRPr/>
            </a:pPr>
            <a:r>
              <a:rPr lang="en-GB" sz="2400" dirty="0" smtClean="0"/>
              <a:t>Legally decentralised (maximally harmonised), business relation with ‘own’ Central Bank</a:t>
            </a:r>
          </a:p>
          <a:p>
            <a:pPr marL="0" indent="0" eaLnBrk="1" hangingPunct="1">
              <a:buFontTx/>
              <a:buNone/>
              <a:defRPr/>
            </a:pPr>
            <a:endParaRPr lang="en-GB" sz="2400" dirty="0" smtClean="0"/>
          </a:p>
        </p:txBody>
      </p:sp>
      <p:sp>
        <p:nvSpPr>
          <p:cNvPr id="2" name="Tijdelijke aanduiding voor dianummer 1"/>
          <p:cNvSpPr txBox="1">
            <a:spLocks noGrp="1"/>
          </p:cNvSpPr>
          <p:nvPr/>
        </p:nvSpPr>
        <p:spPr bwMode="auto">
          <a:xfrm>
            <a:off x="7913688" y="6257925"/>
            <a:ext cx="763587" cy="355600"/>
          </a:xfrm>
          <a:prstGeom prst="rect">
            <a:avLst/>
          </a:prstGeom>
          <a:noFill/>
          <a:extLst/>
        </p:spPr>
        <p:txBody>
          <a:bodyPr lIns="90000" tIns="46800" rIns="90000" bIns="46800"/>
          <a:lstStyle/>
          <a:p>
            <a:pPr algn="r">
              <a:buClr>
                <a:srgbClr val="000000"/>
              </a:buClr>
              <a:buSzPct val="100000"/>
              <a:buFont typeface="Times New Roman" pitchFamily="18" charset="0"/>
              <a:buNone/>
              <a:tabLst>
                <a:tab pos="723900" algn="l"/>
              </a:tabLst>
              <a:defRPr/>
            </a:pPr>
            <a:fld id="{1B7DB4B1-06F7-4718-A959-0E30DB32A433}" type="slidenum">
              <a:rPr lang="en-US" sz="1200">
                <a:solidFill>
                  <a:srgbClr val="CC9933"/>
                </a:solidFill>
                <a:latin typeface="+mn-lt"/>
              </a:rPr>
              <a:pPr algn="r">
                <a:buClr>
                  <a:srgbClr val="000000"/>
                </a:buClr>
                <a:buSzPct val="100000"/>
                <a:buFont typeface="Times New Roman" pitchFamily="18" charset="0"/>
                <a:buNone/>
                <a:tabLst>
                  <a:tab pos="723900" algn="l"/>
                </a:tabLst>
                <a:defRPr/>
              </a:pPr>
              <a:t>7</a:t>
            </a:fld>
            <a:endParaRPr lang="en-US" sz="1200">
              <a:solidFill>
                <a:srgbClr val="CC9933"/>
              </a:solidFill>
              <a:latin typeface="+mn-lt"/>
            </a:endParaRPr>
          </a:p>
        </p:txBody>
      </p:sp>
      <p:pic>
        <p:nvPicPr>
          <p:cNvPr id="9222" name="Picture 4" descr="target2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304800"/>
            <a:ext cx="1066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55588" y="188913"/>
            <a:ext cx="8204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fontAlgn="base">
              <a:spcBef>
                <a:spcPct val="0"/>
              </a:spcBef>
              <a:spcAft>
                <a:spcPct val="0"/>
              </a:spcAft>
              <a:defRPr/>
            </a:pPr>
            <a:r>
              <a:rPr lang="en-GB" sz="4000" b="1" kern="0" dirty="0" smtClean="0">
                <a:solidFill>
                  <a:srgbClr val="3D6BFF"/>
                </a:solidFill>
              </a:rPr>
              <a:t>TARGET2: Participating countries</a:t>
            </a:r>
            <a:r>
              <a:rPr lang="en-GB" sz="4000" b="1" dirty="0" smtClean="0">
                <a:solidFill>
                  <a:srgbClr val="3D6BFF"/>
                </a:solidFill>
              </a:rPr>
              <a:t>     </a:t>
            </a:r>
            <a:endParaRPr lang="en-GB" sz="4000" b="1" dirty="0">
              <a:solidFill>
                <a:srgbClr val="3D6BFF"/>
              </a:solidFill>
            </a:endParaRPr>
          </a:p>
        </p:txBody>
      </p:sp>
      <p:sp>
        <p:nvSpPr>
          <p:cNvPr id="97283" name="Rectangle 3"/>
          <p:cNvSpPr>
            <a:spLocks noChangeArrowheads="1"/>
          </p:cNvSpPr>
          <p:nvPr/>
        </p:nvSpPr>
        <p:spPr bwMode="auto">
          <a:xfrm>
            <a:off x="255588" y="765175"/>
            <a:ext cx="8397875" cy="5868988"/>
          </a:xfrm>
          <a:prstGeom prst="rect">
            <a:avLst/>
          </a:prstGeom>
          <a:solidFill>
            <a:srgbClr val="B3E2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fontAlgn="base">
              <a:spcBef>
                <a:spcPct val="0"/>
              </a:spcBef>
              <a:spcAft>
                <a:spcPct val="0"/>
              </a:spcAft>
            </a:pPr>
            <a:endParaRPr lang="nl-NL">
              <a:solidFill>
                <a:srgbClr val="000000"/>
              </a:solidFill>
            </a:endParaRPr>
          </a:p>
        </p:txBody>
      </p:sp>
      <p:sp>
        <p:nvSpPr>
          <p:cNvPr id="97284" name="Freeform 4"/>
          <p:cNvSpPr>
            <a:spLocks/>
          </p:cNvSpPr>
          <p:nvPr/>
        </p:nvSpPr>
        <p:spPr bwMode="auto">
          <a:xfrm>
            <a:off x="3695700" y="4441825"/>
            <a:ext cx="809625" cy="433388"/>
          </a:xfrm>
          <a:custGeom>
            <a:avLst/>
            <a:gdLst>
              <a:gd name="T0" fmla="*/ 2147483647 w 510"/>
              <a:gd name="T1" fmla="*/ 2147483647 h 273"/>
              <a:gd name="T2" fmla="*/ 2147483647 w 510"/>
              <a:gd name="T3" fmla="*/ 2147483647 h 273"/>
              <a:gd name="T4" fmla="*/ 0 w 510"/>
              <a:gd name="T5" fmla="*/ 2147483647 h 273"/>
              <a:gd name="T6" fmla="*/ 0 w 510"/>
              <a:gd name="T7" fmla="*/ 2147483647 h 273"/>
              <a:gd name="T8" fmla="*/ 2147483647 w 510"/>
              <a:gd name="T9" fmla="*/ 2147483647 h 273"/>
              <a:gd name="T10" fmla="*/ 2147483647 w 510"/>
              <a:gd name="T11" fmla="*/ 2147483647 h 273"/>
              <a:gd name="T12" fmla="*/ 2147483647 w 510"/>
              <a:gd name="T13" fmla="*/ 2147483647 h 273"/>
              <a:gd name="T14" fmla="*/ 2147483647 w 510"/>
              <a:gd name="T15" fmla="*/ 2147483647 h 273"/>
              <a:gd name="T16" fmla="*/ 2147483647 w 510"/>
              <a:gd name="T17" fmla="*/ 2147483647 h 273"/>
              <a:gd name="T18" fmla="*/ 2147483647 w 510"/>
              <a:gd name="T19" fmla="*/ 2147483647 h 273"/>
              <a:gd name="T20" fmla="*/ 2147483647 w 510"/>
              <a:gd name="T21" fmla="*/ 2147483647 h 273"/>
              <a:gd name="T22" fmla="*/ 2147483647 w 510"/>
              <a:gd name="T23" fmla="*/ 2147483647 h 273"/>
              <a:gd name="T24" fmla="*/ 2147483647 w 510"/>
              <a:gd name="T25" fmla="*/ 2147483647 h 273"/>
              <a:gd name="T26" fmla="*/ 2147483647 w 510"/>
              <a:gd name="T27" fmla="*/ 2147483647 h 273"/>
              <a:gd name="T28" fmla="*/ 2147483647 w 510"/>
              <a:gd name="T29" fmla="*/ 2147483647 h 273"/>
              <a:gd name="T30" fmla="*/ 2147483647 w 510"/>
              <a:gd name="T31" fmla="*/ 0 h 273"/>
              <a:gd name="T32" fmla="*/ 2147483647 w 510"/>
              <a:gd name="T33" fmla="*/ 0 h 273"/>
              <a:gd name="T34" fmla="*/ 2147483647 w 510"/>
              <a:gd name="T35" fmla="*/ 2147483647 h 273"/>
              <a:gd name="T36" fmla="*/ 2147483647 w 510"/>
              <a:gd name="T37" fmla="*/ 2147483647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0" h="273">
                <a:moveTo>
                  <a:pt x="85" y="31"/>
                </a:moveTo>
                <a:lnTo>
                  <a:pt x="30" y="89"/>
                </a:lnTo>
                <a:lnTo>
                  <a:pt x="0" y="166"/>
                </a:lnTo>
                <a:lnTo>
                  <a:pt x="0" y="212"/>
                </a:lnTo>
                <a:lnTo>
                  <a:pt x="70" y="232"/>
                </a:lnTo>
                <a:lnTo>
                  <a:pt x="137" y="255"/>
                </a:lnTo>
                <a:lnTo>
                  <a:pt x="226" y="272"/>
                </a:lnTo>
                <a:lnTo>
                  <a:pt x="341" y="255"/>
                </a:lnTo>
                <a:lnTo>
                  <a:pt x="415" y="235"/>
                </a:lnTo>
                <a:lnTo>
                  <a:pt x="479" y="183"/>
                </a:lnTo>
                <a:lnTo>
                  <a:pt x="500" y="135"/>
                </a:lnTo>
                <a:lnTo>
                  <a:pt x="509" y="89"/>
                </a:lnTo>
                <a:lnTo>
                  <a:pt x="469" y="54"/>
                </a:lnTo>
                <a:lnTo>
                  <a:pt x="411" y="31"/>
                </a:lnTo>
                <a:lnTo>
                  <a:pt x="360" y="20"/>
                </a:lnTo>
                <a:lnTo>
                  <a:pt x="302" y="0"/>
                </a:lnTo>
                <a:lnTo>
                  <a:pt x="222" y="0"/>
                </a:lnTo>
                <a:lnTo>
                  <a:pt x="149" y="9"/>
                </a:lnTo>
                <a:lnTo>
                  <a:pt x="85" y="31"/>
                </a:lnTo>
              </a:path>
            </a:pathLst>
          </a:custGeom>
          <a:solidFill>
            <a:srgbClr val="EAEAEA"/>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85" name="Freeform 5"/>
          <p:cNvSpPr>
            <a:spLocks/>
          </p:cNvSpPr>
          <p:nvPr/>
        </p:nvSpPr>
        <p:spPr bwMode="auto">
          <a:xfrm>
            <a:off x="4670425" y="765175"/>
            <a:ext cx="4294063" cy="5880100"/>
          </a:xfrm>
          <a:custGeom>
            <a:avLst/>
            <a:gdLst>
              <a:gd name="T0" fmla="*/ 2147483647 w 2615"/>
              <a:gd name="T1" fmla="*/ 2147483647 h 3718"/>
              <a:gd name="T2" fmla="*/ 2147483647 w 2615"/>
              <a:gd name="T3" fmla="*/ 2147483647 h 3718"/>
              <a:gd name="T4" fmla="*/ 2147483647 w 2615"/>
              <a:gd name="T5" fmla="*/ 2147483647 h 3718"/>
              <a:gd name="T6" fmla="*/ 2147483647 w 2615"/>
              <a:gd name="T7" fmla="*/ 2147483647 h 3718"/>
              <a:gd name="T8" fmla="*/ 2147483647 w 2615"/>
              <a:gd name="T9" fmla="*/ 2147483647 h 3718"/>
              <a:gd name="T10" fmla="*/ 2147483647 w 2615"/>
              <a:gd name="T11" fmla="*/ 2147483647 h 3718"/>
              <a:gd name="T12" fmla="*/ 2147483647 w 2615"/>
              <a:gd name="T13" fmla="*/ 2147483647 h 3718"/>
              <a:gd name="T14" fmla="*/ 2147483647 w 2615"/>
              <a:gd name="T15" fmla="*/ 2147483647 h 3718"/>
              <a:gd name="T16" fmla="*/ 2147483647 w 2615"/>
              <a:gd name="T17" fmla="*/ 2147483647 h 3718"/>
              <a:gd name="T18" fmla="*/ 2147483647 w 2615"/>
              <a:gd name="T19" fmla="*/ 2147483647 h 3718"/>
              <a:gd name="T20" fmla="*/ 2147483647 w 2615"/>
              <a:gd name="T21" fmla="*/ 2147483647 h 3718"/>
              <a:gd name="T22" fmla="*/ 2147483647 w 2615"/>
              <a:gd name="T23" fmla="*/ 2147483647 h 3718"/>
              <a:gd name="T24" fmla="*/ 2147483647 w 2615"/>
              <a:gd name="T25" fmla="*/ 2147483647 h 3718"/>
              <a:gd name="T26" fmla="*/ 2147483647 w 2615"/>
              <a:gd name="T27" fmla="*/ 2147483647 h 3718"/>
              <a:gd name="T28" fmla="*/ 2147483647 w 2615"/>
              <a:gd name="T29" fmla="*/ 2147483647 h 3718"/>
              <a:gd name="T30" fmla="*/ 2147483647 w 2615"/>
              <a:gd name="T31" fmla="*/ 2147483647 h 3718"/>
              <a:gd name="T32" fmla="*/ 2147483647 w 2615"/>
              <a:gd name="T33" fmla="*/ 2147483647 h 3718"/>
              <a:gd name="T34" fmla="*/ 2147483647 w 2615"/>
              <a:gd name="T35" fmla="*/ 2147483647 h 3718"/>
              <a:gd name="T36" fmla="*/ 2147483647 w 2615"/>
              <a:gd name="T37" fmla="*/ 2147483647 h 3718"/>
              <a:gd name="T38" fmla="*/ 2147483647 w 2615"/>
              <a:gd name="T39" fmla="*/ 2147483647 h 3718"/>
              <a:gd name="T40" fmla="*/ 2147483647 w 2615"/>
              <a:gd name="T41" fmla="*/ 2147483647 h 3718"/>
              <a:gd name="T42" fmla="*/ 2147483647 w 2615"/>
              <a:gd name="T43" fmla="*/ 2147483647 h 3718"/>
              <a:gd name="T44" fmla="*/ 2147483647 w 2615"/>
              <a:gd name="T45" fmla="*/ 2147483647 h 3718"/>
              <a:gd name="T46" fmla="*/ 2147483647 w 2615"/>
              <a:gd name="T47" fmla="*/ 2147483647 h 3718"/>
              <a:gd name="T48" fmla="*/ 2147483647 w 2615"/>
              <a:gd name="T49" fmla="*/ 2147483647 h 3718"/>
              <a:gd name="T50" fmla="*/ 2147483647 w 2615"/>
              <a:gd name="T51" fmla="*/ 2147483647 h 3718"/>
              <a:gd name="T52" fmla="*/ 2147483647 w 2615"/>
              <a:gd name="T53" fmla="*/ 2147483647 h 3718"/>
              <a:gd name="T54" fmla="*/ 2147483647 w 2615"/>
              <a:gd name="T55" fmla="*/ 2147483647 h 3718"/>
              <a:gd name="T56" fmla="*/ 2147483647 w 2615"/>
              <a:gd name="T57" fmla="*/ 2147483647 h 3718"/>
              <a:gd name="T58" fmla="*/ 2147483647 w 2615"/>
              <a:gd name="T59" fmla="*/ 2147483647 h 3718"/>
              <a:gd name="T60" fmla="*/ 2147483647 w 2615"/>
              <a:gd name="T61" fmla="*/ 2147483647 h 3718"/>
              <a:gd name="T62" fmla="*/ 2147483647 w 2615"/>
              <a:gd name="T63" fmla="*/ 2147483647 h 3718"/>
              <a:gd name="T64" fmla="*/ 2147483647 w 2615"/>
              <a:gd name="T65" fmla="*/ 2147483647 h 3718"/>
              <a:gd name="T66" fmla="*/ 2147483647 w 2615"/>
              <a:gd name="T67" fmla="*/ 2147483647 h 3718"/>
              <a:gd name="T68" fmla="*/ 2147483647 w 2615"/>
              <a:gd name="T69" fmla="*/ 2147483647 h 3718"/>
              <a:gd name="T70" fmla="*/ 2147483647 w 2615"/>
              <a:gd name="T71" fmla="*/ 2147483647 h 3718"/>
              <a:gd name="T72" fmla="*/ 2147483647 w 2615"/>
              <a:gd name="T73" fmla="*/ 2147483647 h 3718"/>
              <a:gd name="T74" fmla="*/ 2147483647 w 2615"/>
              <a:gd name="T75" fmla="*/ 2147483647 h 3718"/>
              <a:gd name="T76" fmla="*/ 2147483647 w 2615"/>
              <a:gd name="T77" fmla="*/ 2147483647 h 3718"/>
              <a:gd name="T78" fmla="*/ 2147483647 w 2615"/>
              <a:gd name="T79" fmla="*/ 2147483647 h 3718"/>
              <a:gd name="T80" fmla="*/ 2147483647 w 2615"/>
              <a:gd name="T81" fmla="*/ 2147483647 h 3718"/>
              <a:gd name="T82" fmla="*/ 2147483647 w 2615"/>
              <a:gd name="T83" fmla="*/ 2147483647 h 3718"/>
              <a:gd name="T84" fmla="*/ 2147483647 w 2615"/>
              <a:gd name="T85" fmla="*/ 2147483647 h 3718"/>
              <a:gd name="T86" fmla="*/ 2147483647 w 2615"/>
              <a:gd name="T87" fmla="*/ 2147483647 h 3718"/>
              <a:gd name="T88" fmla="*/ 2147483647 w 2615"/>
              <a:gd name="T89" fmla="*/ 2147483647 h 3718"/>
              <a:gd name="T90" fmla="*/ 2147483647 w 2615"/>
              <a:gd name="T91" fmla="*/ 2147483647 h 3718"/>
              <a:gd name="T92" fmla="*/ 2147483647 w 2615"/>
              <a:gd name="T93" fmla="*/ 2147483647 h 3718"/>
              <a:gd name="T94" fmla="*/ 2147483647 w 2615"/>
              <a:gd name="T95" fmla="*/ 2147483647 h 3718"/>
              <a:gd name="T96" fmla="*/ 2147483647 w 2615"/>
              <a:gd name="T97" fmla="*/ 2147483647 h 3718"/>
              <a:gd name="T98" fmla="*/ 2147483647 w 2615"/>
              <a:gd name="T99" fmla="*/ 2147483647 h 3718"/>
              <a:gd name="T100" fmla="*/ 2147483647 w 2615"/>
              <a:gd name="T101" fmla="*/ 2147483647 h 3718"/>
              <a:gd name="T102" fmla="*/ 2147483647 w 2615"/>
              <a:gd name="T103" fmla="*/ 2147483647 h 3718"/>
              <a:gd name="T104" fmla="*/ 2147483647 w 2615"/>
              <a:gd name="T105" fmla="*/ 2147483647 h 3718"/>
              <a:gd name="T106" fmla="*/ 2147483647 w 2615"/>
              <a:gd name="T107" fmla="*/ 2147483647 h 3718"/>
              <a:gd name="T108" fmla="*/ 2147483647 w 2615"/>
              <a:gd name="T109" fmla="*/ 2147483647 h 3718"/>
              <a:gd name="T110" fmla="*/ 2147483647 w 2615"/>
              <a:gd name="T111" fmla="*/ 2147483647 h 3718"/>
              <a:gd name="T112" fmla="*/ 2147483647 w 2615"/>
              <a:gd name="T113" fmla="*/ 2147483647 h 3718"/>
              <a:gd name="T114" fmla="*/ 2147483647 w 2615"/>
              <a:gd name="T115" fmla="*/ 2147483647 h 3718"/>
              <a:gd name="T116" fmla="*/ 2147483647 w 2615"/>
              <a:gd name="T117" fmla="*/ 2147483647 h 3718"/>
              <a:gd name="T118" fmla="*/ 2147483647 w 2615"/>
              <a:gd name="T119" fmla="*/ 2147483647 h 3718"/>
              <a:gd name="T120" fmla="*/ 2147483647 w 2615"/>
              <a:gd name="T121" fmla="*/ 0 h 3718"/>
              <a:gd name="T122" fmla="*/ 2147483647 w 2615"/>
              <a:gd name="T123" fmla="*/ 2147483647 h 37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15" h="3718">
                <a:moveTo>
                  <a:pt x="1518" y="256"/>
                </a:moveTo>
                <a:lnTo>
                  <a:pt x="1478" y="244"/>
                </a:lnTo>
                <a:lnTo>
                  <a:pt x="1441" y="232"/>
                </a:lnTo>
                <a:lnTo>
                  <a:pt x="1438" y="206"/>
                </a:lnTo>
                <a:lnTo>
                  <a:pt x="1454" y="183"/>
                </a:lnTo>
                <a:lnTo>
                  <a:pt x="1486" y="168"/>
                </a:lnTo>
                <a:lnTo>
                  <a:pt x="1469" y="130"/>
                </a:lnTo>
                <a:lnTo>
                  <a:pt x="1438" y="115"/>
                </a:lnTo>
                <a:lnTo>
                  <a:pt x="1401" y="125"/>
                </a:lnTo>
                <a:lnTo>
                  <a:pt x="1361" y="130"/>
                </a:lnTo>
                <a:lnTo>
                  <a:pt x="1324" y="130"/>
                </a:lnTo>
                <a:lnTo>
                  <a:pt x="1349" y="149"/>
                </a:lnTo>
                <a:lnTo>
                  <a:pt x="1373" y="176"/>
                </a:lnTo>
                <a:lnTo>
                  <a:pt x="1401" y="214"/>
                </a:lnTo>
                <a:lnTo>
                  <a:pt x="1405" y="244"/>
                </a:lnTo>
                <a:lnTo>
                  <a:pt x="1401" y="268"/>
                </a:lnTo>
                <a:lnTo>
                  <a:pt x="1425" y="275"/>
                </a:lnTo>
                <a:lnTo>
                  <a:pt x="1446" y="290"/>
                </a:lnTo>
                <a:lnTo>
                  <a:pt x="1454" y="321"/>
                </a:lnTo>
                <a:lnTo>
                  <a:pt x="1462" y="351"/>
                </a:lnTo>
                <a:lnTo>
                  <a:pt x="1462" y="378"/>
                </a:lnTo>
                <a:lnTo>
                  <a:pt x="1425" y="351"/>
                </a:lnTo>
                <a:lnTo>
                  <a:pt x="1389" y="356"/>
                </a:lnTo>
                <a:lnTo>
                  <a:pt x="1365" y="390"/>
                </a:lnTo>
                <a:lnTo>
                  <a:pt x="1336" y="432"/>
                </a:lnTo>
                <a:lnTo>
                  <a:pt x="1312" y="463"/>
                </a:lnTo>
                <a:lnTo>
                  <a:pt x="1312" y="492"/>
                </a:lnTo>
                <a:lnTo>
                  <a:pt x="1344" y="531"/>
                </a:lnTo>
                <a:lnTo>
                  <a:pt x="1352" y="555"/>
                </a:lnTo>
                <a:lnTo>
                  <a:pt x="1319" y="577"/>
                </a:lnTo>
                <a:lnTo>
                  <a:pt x="1291" y="565"/>
                </a:lnTo>
                <a:lnTo>
                  <a:pt x="1246" y="562"/>
                </a:lnTo>
                <a:lnTo>
                  <a:pt x="1223" y="555"/>
                </a:lnTo>
                <a:lnTo>
                  <a:pt x="1203" y="567"/>
                </a:lnTo>
                <a:lnTo>
                  <a:pt x="1197" y="573"/>
                </a:lnTo>
                <a:lnTo>
                  <a:pt x="1197" y="580"/>
                </a:lnTo>
                <a:lnTo>
                  <a:pt x="1199" y="597"/>
                </a:lnTo>
                <a:lnTo>
                  <a:pt x="1218" y="619"/>
                </a:lnTo>
                <a:lnTo>
                  <a:pt x="1260" y="619"/>
                </a:lnTo>
                <a:lnTo>
                  <a:pt x="1283" y="638"/>
                </a:lnTo>
                <a:lnTo>
                  <a:pt x="1295" y="662"/>
                </a:lnTo>
                <a:lnTo>
                  <a:pt x="1251" y="672"/>
                </a:lnTo>
                <a:lnTo>
                  <a:pt x="1206" y="662"/>
                </a:lnTo>
                <a:lnTo>
                  <a:pt x="1182" y="643"/>
                </a:lnTo>
                <a:lnTo>
                  <a:pt x="1141" y="650"/>
                </a:lnTo>
                <a:lnTo>
                  <a:pt x="1124" y="608"/>
                </a:lnTo>
                <a:lnTo>
                  <a:pt x="1101" y="558"/>
                </a:lnTo>
                <a:lnTo>
                  <a:pt x="1089" y="519"/>
                </a:lnTo>
                <a:lnTo>
                  <a:pt x="1063" y="470"/>
                </a:lnTo>
                <a:lnTo>
                  <a:pt x="1016" y="446"/>
                </a:lnTo>
                <a:lnTo>
                  <a:pt x="971" y="417"/>
                </a:lnTo>
                <a:lnTo>
                  <a:pt x="1004" y="412"/>
                </a:lnTo>
                <a:lnTo>
                  <a:pt x="1052" y="424"/>
                </a:lnTo>
                <a:lnTo>
                  <a:pt x="1101" y="443"/>
                </a:lnTo>
                <a:lnTo>
                  <a:pt x="1178" y="451"/>
                </a:lnTo>
                <a:lnTo>
                  <a:pt x="1243" y="443"/>
                </a:lnTo>
                <a:lnTo>
                  <a:pt x="1291" y="412"/>
                </a:lnTo>
                <a:lnTo>
                  <a:pt x="1312" y="363"/>
                </a:lnTo>
                <a:lnTo>
                  <a:pt x="1312" y="317"/>
                </a:lnTo>
                <a:lnTo>
                  <a:pt x="1275" y="264"/>
                </a:lnTo>
                <a:lnTo>
                  <a:pt x="1211" y="229"/>
                </a:lnTo>
                <a:lnTo>
                  <a:pt x="1113" y="206"/>
                </a:lnTo>
                <a:lnTo>
                  <a:pt x="1049" y="188"/>
                </a:lnTo>
                <a:lnTo>
                  <a:pt x="950" y="171"/>
                </a:lnTo>
                <a:lnTo>
                  <a:pt x="873" y="168"/>
                </a:lnTo>
                <a:lnTo>
                  <a:pt x="840" y="159"/>
                </a:lnTo>
                <a:lnTo>
                  <a:pt x="836" y="171"/>
                </a:lnTo>
                <a:lnTo>
                  <a:pt x="811" y="170"/>
                </a:lnTo>
                <a:lnTo>
                  <a:pt x="814" y="188"/>
                </a:lnTo>
                <a:lnTo>
                  <a:pt x="785" y="213"/>
                </a:lnTo>
                <a:lnTo>
                  <a:pt x="790" y="231"/>
                </a:lnTo>
                <a:lnTo>
                  <a:pt x="782" y="237"/>
                </a:lnTo>
                <a:lnTo>
                  <a:pt x="729" y="217"/>
                </a:lnTo>
                <a:lnTo>
                  <a:pt x="699" y="366"/>
                </a:lnTo>
                <a:lnTo>
                  <a:pt x="768" y="611"/>
                </a:lnTo>
                <a:lnTo>
                  <a:pt x="837" y="864"/>
                </a:lnTo>
                <a:lnTo>
                  <a:pt x="845" y="1074"/>
                </a:lnTo>
                <a:lnTo>
                  <a:pt x="882" y="1090"/>
                </a:lnTo>
                <a:lnTo>
                  <a:pt x="910" y="1059"/>
                </a:lnTo>
                <a:lnTo>
                  <a:pt x="901" y="1101"/>
                </a:lnTo>
                <a:lnTo>
                  <a:pt x="930" y="1112"/>
                </a:lnTo>
                <a:lnTo>
                  <a:pt x="955" y="1117"/>
                </a:lnTo>
                <a:lnTo>
                  <a:pt x="1016" y="1132"/>
                </a:lnTo>
                <a:lnTo>
                  <a:pt x="979" y="1139"/>
                </a:lnTo>
                <a:lnTo>
                  <a:pt x="950" y="1135"/>
                </a:lnTo>
                <a:lnTo>
                  <a:pt x="918" y="1154"/>
                </a:lnTo>
                <a:lnTo>
                  <a:pt x="894" y="1162"/>
                </a:lnTo>
                <a:lnTo>
                  <a:pt x="894" y="1197"/>
                </a:lnTo>
                <a:lnTo>
                  <a:pt x="805" y="1273"/>
                </a:lnTo>
                <a:lnTo>
                  <a:pt x="768" y="1422"/>
                </a:lnTo>
                <a:lnTo>
                  <a:pt x="788" y="1495"/>
                </a:lnTo>
                <a:lnTo>
                  <a:pt x="674" y="1545"/>
                </a:lnTo>
                <a:lnTo>
                  <a:pt x="598" y="1567"/>
                </a:lnTo>
                <a:lnTo>
                  <a:pt x="528" y="1640"/>
                </a:lnTo>
                <a:lnTo>
                  <a:pt x="545" y="1674"/>
                </a:lnTo>
                <a:lnTo>
                  <a:pt x="500" y="1682"/>
                </a:lnTo>
                <a:lnTo>
                  <a:pt x="476" y="1682"/>
                </a:lnTo>
                <a:lnTo>
                  <a:pt x="479" y="1709"/>
                </a:lnTo>
                <a:lnTo>
                  <a:pt x="463" y="1728"/>
                </a:lnTo>
                <a:lnTo>
                  <a:pt x="0" y="2584"/>
                </a:lnTo>
                <a:lnTo>
                  <a:pt x="29" y="2691"/>
                </a:lnTo>
                <a:lnTo>
                  <a:pt x="41" y="2702"/>
                </a:lnTo>
                <a:lnTo>
                  <a:pt x="61" y="2672"/>
                </a:lnTo>
                <a:lnTo>
                  <a:pt x="81" y="2656"/>
                </a:lnTo>
                <a:lnTo>
                  <a:pt x="107" y="2674"/>
                </a:lnTo>
                <a:lnTo>
                  <a:pt x="112" y="2718"/>
                </a:lnTo>
                <a:lnTo>
                  <a:pt x="128" y="2769"/>
                </a:lnTo>
                <a:lnTo>
                  <a:pt x="195" y="2837"/>
                </a:lnTo>
                <a:lnTo>
                  <a:pt x="269" y="2870"/>
                </a:lnTo>
                <a:lnTo>
                  <a:pt x="415" y="2969"/>
                </a:lnTo>
                <a:lnTo>
                  <a:pt x="454" y="2999"/>
                </a:lnTo>
                <a:lnTo>
                  <a:pt x="473" y="3042"/>
                </a:lnTo>
                <a:lnTo>
                  <a:pt x="467" y="3127"/>
                </a:lnTo>
                <a:lnTo>
                  <a:pt x="467" y="3167"/>
                </a:lnTo>
                <a:lnTo>
                  <a:pt x="512" y="3200"/>
                </a:lnTo>
                <a:lnTo>
                  <a:pt x="504" y="3227"/>
                </a:lnTo>
                <a:lnTo>
                  <a:pt x="577" y="3243"/>
                </a:lnTo>
                <a:lnTo>
                  <a:pt x="854" y="3005"/>
                </a:lnTo>
                <a:lnTo>
                  <a:pt x="1227" y="2601"/>
                </a:lnTo>
                <a:lnTo>
                  <a:pt x="1228" y="2565"/>
                </a:lnTo>
                <a:lnTo>
                  <a:pt x="1255" y="2541"/>
                </a:lnTo>
                <a:lnTo>
                  <a:pt x="1272" y="2512"/>
                </a:lnTo>
                <a:lnTo>
                  <a:pt x="1295" y="2474"/>
                </a:lnTo>
                <a:lnTo>
                  <a:pt x="1319" y="2436"/>
                </a:lnTo>
                <a:lnTo>
                  <a:pt x="1340" y="2421"/>
                </a:lnTo>
                <a:lnTo>
                  <a:pt x="1373" y="2421"/>
                </a:lnTo>
                <a:lnTo>
                  <a:pt x="1410" y="2428"/>
                </a:lnTo>
                <a:lnTo>
                  <a:pt x="1474" y="2462"/>
                </a:lnTo>
                <a:lnTo>
                  <a:pt x="1499" y="2448"/>
                </a:lnTo>
                <a:lnTo>
                  <a:pt x="1527" y="2455"/>
                </a:lnTo>
                <a:lnTo>
                  <a:pt x="1511" y="2477"/>
                </a:lnTo>
                <a:lnTo>
                  <a:pt x="1468" y="2522"/>
                </a:lnTo>
                <a:lnTo>
                  <a:pt x="1444" y="2544"/>
                </a:lnTo>
                <a:lnTo>
                  <a:pt x="1508" y="2558"/>
                </a:lnTo>
                <a:lnTo>
                  <a:pt x="1532" y="2586"/>
                </a:lnTo>
                <a:lnTo>
                  <a:pt x="1527" y="2620"/>
                </a:lnTo>
                <a:lnTo>
                  <a:pt x="1569" y="2599"/>
                </a:lnTo>
                <a:lnTo>
                  <a:pt x="1600" y="2565"/>
                </a:lnTo>
                <a:lnTo>
                  <a:pt x="1649" y="2550"/>
                </a:lnTo>
                <a:lnTo>
                  <a:pt x="1673" y="2528"/>
                </a:lnTo>
                <a:lnTo>
                  <a:pt x="1652" y="2497"/>
                </a:lnTo>
                <a:lnTo>
                  <a:pt x="1628" y="2477"/>
                </a:lnTo>
                <a:lnTo>
                  <a:pt x="1591" y="2458"/>
                </a:lnTo>
                <a:lnTo>
                  <a:pt x="1560" y="2451"/>
                </a:lnTo>
                <a:lnTo>
                  <a:pt x="1591" y="2431"/>
                </a:lnTo>
                <a:lnTo>
                  <a:pt x="1620" y="2428"/>
                </a:lnTo>
                <a:lnTo>
                  <a:pt x="1645" y="2413"/>
                </a:lnTo>
                <a:lnTo>
                  <a:pt x="1673" y="2394"/>
                </a:lnTo>
                <a:lnTo>
                  <a:pt x="1713" y="2370"/>
                </a:lnTo>
                <a:lnTo>
                  <a:pt x="1750" y="2355"/>
                </a:lnTo>
                <a:lnTo>
                  <a:pt x="1790" y="2336"/>
                </a:lnTo>
                <a:lnTo>
                  <a:pt x="1811" y="2321"/>
                </a:lnTo>
                <a:lnTo>
                  <a:pt x="1831" y="2275"/>
                </a:lnTo>
                <a:lnTo>
                  <a:pt x="1863" y="2260"/>
                </a:lnTo>
                <a:lnTo>
                  <a:pt x="1856" y="2294"/>
                </a:lnTo>
                <a:lnTo>
                  <a:pt x="1844" y="2317"/>
                </a:lnTo>
                <a:lnTo>
                  <a:pt x="1868" y="2321"/>
                </a:lnTo>
                <a:lnTo>
                  <a:pt x="1917" y="2317"/>
                </a:lnTo>
                <a:lnTo>
                  <a:pt x="1889" y="2344"/>
                </a:lnTo>
                <a:lnTo>
                  <a:pt x="1847" y="2360"/>
                </a:lnTo>
                <a:lnTo>
                  <a:pt x="1816" y="2375"/>
                </a:lnTo>
                <a:lnTo>
                  <a:pt x="1851" y="2394"/>
                </a:lnTo>
                <a:lnTo>
                  <a:pt x="1872" y="2416"/>
                </a:lnTo>
                <a:lnTo>
                  <a:pt x="1831" y="2436"/>
                </a:lnTo>
                <a:lnTo>
                  <a:pt x="1816" y="2458"/>
                </a:lnTo>
                <a:lnTo>
                  <a:pt x="1807" y="2485"/>
                </a:lnTo>
                <a:lnTo>
                  <a:pt x="1840" y="2512"/>
                </a:lnTo>
                <a:lnTo>
                  <a:pt x="1875" y="2531"/>
                </a:lnTo>
                <a:lnTo>
                  <a:pt x="1921" y="2558"/>
                </a:lnTo>
                <a:lnTo>
                  <a:pt x="1978" y="2584"/>
                </a:lnTo>
                <a:lnTo>
                  <a:pt x="2034" y="2611"/>
                </a:lnTo>
                <a:lnTo>
                  <a:pt x="2091" y="2638"/>
                </a:lnTo>
                <a:lnTo>
                  <a:pt x="2131" y="2662"/>
                </a:lnTo>
                <a:lnTo>
                  <a:pt x="2168" y="2684"/>
                </a:lnTo>
                <a:lnTo>
                  <a:pt x="2201" y="2715"/>
                </a:lnTo>
                <a:lnTo>
                  <a:pt x="2226" y="2754"/>
                </a:lnTo>
                <a:lnTo>
                  <a:pt x="1908" y="3399"/>
                </a:lnTo>
                <a:lnTo>
                  <a:pt x="1908" y="3499"/>
                </a:lnTo>
                <a:lnTo>
                  <a:pt x="1936" y="3594"/>
                </a:lnTo>
                <a:lnTo>
                  <a:pt x="1905" y="3717"/>
                </a:lnTo>
                <a:lnTo>
                  <a:pt x="2614" y="3717"/>
                </a:lnTo>
                <a:lnTo>
                  <a:pt x="2611" y="0"/>
                </a:lnTo>
                <a:lnTo>
                  <a:pt x="1712" y="0"/>
                </a:lnTo>
                <a:lnTo>
                  <a:pt x="1646" y="9"/>
                </a:lnTo>
                <a:lnTo>
                  <a:pt x="1612" y="49"/>
                </a:lnTo>
                <a:lnTo>
                  <a:pt x="1573" y="107"/>
                </a:lnTo>
                <a:lnTo>
                  <a:pt x="1550" y="155"/>
                </a:lnTo>
                <a:lnTo>
                  <a:pt x="1518" y="256"/>
                </a:lnTo>
              </a:path>
            </a:pathLst>
          </a:custGeom>
          <a:solidFill>
            <a:srgbClr val="EAEAEA"/>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86" name="Freeform 6"/>
          <p:cNvSpPr>
            <a:spLocks/>
          </p:cNvSpPr>
          <p:nvPr/>
        </p:nvSpPr>
        <p:spPr bwMode="auto">
          <a:xfrm>
            <a:off x="4068763" y="823913"/>
            <a:ext cx="1898650" cy="2044700"/>
          </a:xfrm>
          <a:custGeom>
            <a:avLst/>
            <a:gdLst>
              <a:gd name="T0" fmla="*/ 2147483647 w 1196"/>
              <a:gd name="T1" fmla="*/ 2147483647 h 1288"/>
              <a:gd name="T2" fmla="*/ 2147483647 w 1196"/>
              <a:gd name="T3" fmla="*/ 2147483647 h 1288"/>
              <a:gd name="T4" fmla="*/ 2147483647 w 1196"/>
              <a:gd name="T5" fmla="*/ 2147483647 h 1288"/>
              <a:gd name="T6" fmla="*/ 2147483647 w 1196"/>
              <a:gd name="T7" fmla="*/ 2147483647 h 1288"/>
              <a:gd name="T8" fmla="*/ 2147483647 w 1196"/>
              <a:gd name="T9" fmla="*/ 2147483647 h 1288"/>
              <a:gd name="T10" fmla="*/ 0 w 1196"/>
              <a:gd name="T11" fmla="*/ 2147483647 h 1288"/>
              <a:gd name="T12" fmla="*/ 2147483647 w 1196"/>
              <a:gd name="T13" fmla="*/ 2147483647 h 1288"/>
              <a:gd name="T14" fmla="*/ 2147483647 w 1196"/>
              <a:gd name="T15" fmla="*/ 2147483647 h 1288"/>
              <a:gd name="T16" fmla="*/ 2147483647 w 1196"/>
              <a:gd name="T17" fmla="*/ 2147483647 h 1288"/>
              <a:gd name="T18" fmla="*/ 2147483647 w 1196"/>
              <a:gd name="T19" fmla="*/ 2147483647 h 1288"/>
              <a:gd name="T20" fmla="*/ 2147483647 w 1196"/>
              <a:gd name="T21" fmla="*/ 2147483647 h 1288"/>
              <a:gd name="T22" fmla="*/ 2147483647 w 1196"/>
              <a:gd name="T23" fmla="*/ 2147483647 h 1288"/>
              <a:gd name="T24" fmla="*/ 2147483647 w 1196"/>
              <a:gd name="T25" fmla="*/ 2147483647 h 1288"/>
              <a:gd name="T26" fmla="*/ 2147483647 w 1196"/>
              <a:gd name="T27" fmla="*/ 2147483647 h 1288"/>
              <a:gd name="T28" fmla="*/ 2147483647 w 1196"/>
              <a:gd name="T29" fmla="*/ 2147483647 h 1288"/>
              <a:gd name="T30" fmla="*/ 2147483647 w 1196"/>
              <a:gd name="T31" fmla="*/ 2147483647 h 1288"/>
              <a:gd name="T32" fmla="*/ 2147483647 w 1196"/>
              <a:gd name="T33" fmla="*/ 2147483647 h 1288"/>
              <a:gd name="T34" fmla="*/ 2147483647 w 1196"/>
              <a:gd name="T35" fmla="*/ 2147483647 h 1288"/>
              <a:gd name="T36" fmla="*/ 2147483647 w 1196"/>
              <a:gd name="T37" fmla="*/ 2147483647 h 1288"/>
              <a:gd name="T38" fmla="*/ 2147483647 w 1196"/>
              <a:gd name="T39" fmla="*/ 2147483647 h 1288"/>
              <a:gd name="T40" fmla="*/ 2147483647 w 1196"/>
              <a:gd name="T41" fmla="*/ 2147483647 h 1288"/>
              <a:gd name="T42" fmla="*/ 2147483647 w 1196"/>
              <a:gd name="T43" fmla="*/ 2147483647 h 1288"/>
              <a:gd name="T44" fmla="*/ 2147483647 w 1196"/>
              <a:gd name="T45" fmla="*/ 2147483647 h 1288"/>
              <a:gd name="T46" fmla="*/ 2147483647 w 1196"/>
              <a:gd name="T47" fmla="*/ 2147483647 h 1288"/>
              <a:gd name="T48" fmla="*/ 2147483647 w 1196"/>
              <a:gd name="T49" fmla="*/ 2147483647 h 1288"/>
              <a:gd name="T50" fmla="*/ 2147483647 w 1196"/>
              <a:gd name="T51" fmla="*/ 2147483647 h 1288"/>
              <a:gd name="T52" fmla="*/ 2147483647 w 1196"/>
              <a:gd name="T53" fmla="*/ 2147483647 h 1288"/>
              <a:gd name="T54" fmla="*/ 2147483647 w 1196"/>
              <a:gd name="T55" fmla="*/ 2147483647 h 1288"/>
              <a:gd name="T56" fmla="*/ 2147483647 w 1196"/>
              <a:gd name="T57" fmla="*/ 2147483647 h 1288"/>
              <a:gd name="T58" fmla="*/ 2147483647 w 1196"/>
              <a:gd name="T59" fmla="*/ 2147483647 h 1288"/>
              <a:gd name="T60" fmla="*/ 2147483647 w 1196"/>
              <a:gd name="T61" fmla="*/ 2147483647 h 1288"/>
              <a:gd name="T62" fmla="*/ 2147483647 w 1196"/>
              <a:gd name="T63" fmla="*/ 2147483647 h 1288"/>
              <a:gd name="T64" fmla="*/ 2147483647 w 1196"/>
              <a:gd name="T65" fmla="*/ 2147483647 h 1288"/>
              <a:gd name="T66" fmla="*/ 2147483647 w 1196"/>
              <a:gd name="T67" fmla="*/ 2147483647 h 1288"/>
              <a:gd name="T68" fmla="*/ 2147483647 w 1196"/>
              <a:gd name="T69" fmla="*/ 0 h 1288"/>
              <a:gd name="T70" fmla="*/ 2147483647 w 1196"/>
              <a:gd name="T71" fmla="*/ 2147483647 h 1288"/>
              <a:gd name="T72" fmla="*/ 2147483647 w 1196"/>
              <a:gd name="T73" fmla="*/ 2147483647 h 1288"/>
              <a:gd name="T74" fmla="*/ 2147483647 w 1196"/>
              <a:gd name="T75" fmla="*/ 2147483647 h 1288"/>
              <a:gd name="T76" fmla="*/ 2147483647 w 1196"/>
              <a:gd name="T77" fmla="*/ 2147483647 h 1288"/>
              <a:gd name="T78" fmla="*/ 2147483647 w 1196"/>
              <a:gd name="T79" fmla="*/ 2147483647 h 1288"/>
              <a:gd name="T80" fmla="*/ 2147483647 w 1196"/>
              <a:gd name="T81" fmla="*/ 2147483647 h 1288"/>
              <a:gd name="T82" fmla="*/ 2147483647 w 1196"/>
              <a:gd name="T83" fmla="*/ 2147483647 h 1288"/>
              <a:gd name="T84" fmla="*/ 2147483647 w 1196"/>
              <a:gd name="T85" fmla="*/ 2147483647 h 1288"/>
              <a:gd name="T86" fmla="*/ 2147483647 w 1196"/>
              <a:gd name="T87" fmla="*/ 2147483647 h 1288"/>
              <a:gd name="T88" fmla="*/ 2147483647 w 1196"/>
              <a:gd name="T89" fmla="*/ 2147483647 h 1288"/>
              <a:gd name="T90" fmla="*/ 2147483647 w 1196"/>
              <a:gd name="T91" fmla="*/ 2147483647 h 1288"/>
              <a:gd name="T92" fmla="*/ 2147483647 w 1196"/>
              <a:gd name="T93" fmla="*/ 2147483647 h 1288"/>
              <a:gd name="T94" fmla="*/ 2147483647 w 1196"/>
              <a:gd name="T95" fmla="*/ 2147483647 h 1288"/>
              <a:gd name="T96" fmla="*/ 2147483647 w 1196"/>
              <a:gd name="T97" fmla="*/ 2147483647 h 1288"/>
              <a:gd name="T98" fmla="*/ 2147483647 w 1196"/>
              <a:gd name="T99" fmla="*/ 2147483647 h 1288"/>
              <a:gd name="T100" fmla="*/ 2147483647 w 1196"/>
              <a:gd name="T101" fmla="*/ 2147483647 h 1288"/>
              <a:gd name="T102" fmla="*/ 2147483647 w 1196"/>
              <a:gd name="T103" fmla="*/ 2147483647 h 1288"/>
              <a:gd name="T104" fmla="*/ 2147483647 w 1196"/>
              <a:gd name="T105" fmla="*/ 2147483647 h 1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96" h="1288">
                <a:moveTo>
                  <a:pt x="302" y="1174"/>
                </a:moveTo>
                <a:lnTo>
                  <a:pt x="298" y="1144"/>
                </a:lnTo>
                <a:lnTo>
                  <a:pt x="284" y="1154"/>
                </a:lnTo>
                <a:lnTo>
                  <a:pt x="288" y="1180"/>
                </a:lnTo>
                <a:lnTo>
                  <a:pt x="278" y="1199"/>
                </a:lnTo>
                <a:lnTo>
                  <a:pt x="268" y="1205"/>
                </a:lnTo>
                <a:lnTo>
                  <a:pt x="250" y="1211"/>
                </a:lnTo>
                <a:lnTo>
                  <a:pt x="242" y="1199"/>
                </a:lnTo>
                <a:lnTo>
                  <a:pt x="235" y="1213"/>
                </a:lnTo>
                <a:lnTo>
                  <a:pt x="219" y="1222"/>
                </a:lnTo>
                <a:lnTo>
                  <a:pt x="205" y="1234"/>
                </a:lnTo>
                <a:lnTo>
                  <a:pt x="189" y="1249"/>
                </a:lnTo>
                <a:lnTo>
                  <a:pt x="177" y="1259"/>
                </a:lnTo>
                <a:lnTo>
                  <a:pt x="155" y="1270"/>
                </a:lnTo>
                <a:lnTo>
                  <a:pt x="134" y="1280"/>
                </a:lnTo>
                <a:lnTo>
                  <a:pt x="110" y="1287"/>
                </a:lnTo>
                <a:lnTo>
                  <a:pt x="86" y="1283"/>
                </a:lnTo>
                <a:lnTo>
                  <a:pt x="63" y="1274"/>
                </a:lnTo>
                <a:lnTo>
                  <a:pt x="53" y="1261"/>
                </a:lnTo>
                <a:lnTo>
                  <a:pt x="45" y="1245"/>
                </a:lnTo>
                <a:lnTo>
                  <a:pt x="29" y="1232"/>
                </a:lnTo>
                <a:lnTo>
                  <a:pt x="15" y="1207"/>
                </a:lnTo>
                <a:lnTo>
                  <a:pt x="6" y="1194"/>
                </a:lnTo>
                <a:lnTo>
                  <a:pt x="17" y="1176"/>
                </a:lnTo>
                <a:lnTo>
                  <a:pt x="37" y="1188"/>
                </a:lnTo>
                <a:lnTo>
                  <a:pt x="37" y="1167"/>
                </a:lnTo>
                <a:lnTo>
                  <a:pt x="51" y="1142"/>
                </a:lnTo>
                <a:lnTo>
                  <a:pt x="39" y="1130"/>
                </a:lnTo>
                <a:lnTo>
                  <a:pt x="19" y="1146"/>
                </a:lnTo>
                <a:lnTo>
                  <a:pt x="0" y="1154"/>
                </a:lnTo>
                <a:lnTo>
                  <a:pt x="2" y="1128"/>
                </a:lnTo>
                <a:lnTo>
                  <a:pt x="10" y="1109"/>
                </a:lnTo>
                <a:lnTo>
                  <a:pt x="17" y="1100"/>
                </a:lnTo>
                <a:lnTo>
                  <a:pt x="21" y="1087"/>
                </a:lnTo>
                <a:lnTo>
                  <a:pt x="31" y="1061"/>
                </a:lnTo>
                <a:lnTo>
                  <a:pt x="19" y="1054"/>
                </a:lnTo>
                <a:lnTo>
                  <a:pt x="17" y="1033"/>
                </a:lnTo>
                <a:lnTo>
                  <a:pt x="26" y="1023"/>
                </a:lnTo>
                <a:lnTo>
                  <a:pt x="15" y="1020"/>
                </a:lnTo>
                <a:lnTo>
                  <a:pt x="31" y="1008"/>
                </a:lnTo>
                <a:lnTo>
                  <a:pt x="35" y="995"/>
                </a:lnTo>
                <a:lnTo>
                  <a:pt x="22" y="983"/>
                </a:lnTo>
                <a:lnTo>
                  <a:pt x="26" y="966"/>
                </a:lnTo>
                <a:lnTo>
                  <a:pt x="35" y="953"/>
                </a:lnTo>
                <a:lnTo>
                  <a:pt x="31" y="933"/>
                </a:lnTo>
                <a:lnTo>
                  <a:pt x="49" y="920"/>
                </a:lnTo>
                <a:lnTo>
                  <a:pt x="41" y="911"/>
                </a:lnTo>
                <a:lnTo>
                  <a:pt x="45" y="895"/>
                </a:lnTo>
                <a:lnTo>
                  <a:pt x="49" y="868"/>
                </a:lnTo>
                <a:lnTo>
                  <a:pt x="67" y="866"/>
                </a:lnTo>
                <a:lnTo>
                  <a:pt x="71" y="851"/>
                </a:lnTo>
                <a:lnTo>
                  <a:pt x="90" y="849"/>
                </a:lnTo>
                <a:lnTo>
                  <a:pt x="112" y="844"/>
                </a:lnTo>
                <a:lnTo>
                  <a:pt x="128" y="842"/>
                </a:lnTo>
                <a:lnTo>
                  <a:pt x="122" y="825"/>
                </a:lnTo>
                <a:lnTo>
                  <a:pt x="132" y="819"/>
                </a:lnTo>
                <a:lnTo>
                  <a:pt x="153" y="821"/>
                </a:lnTo>
                <a:lnTo>
                  <a:pt x="166" y="825"/>
                </a:lnTo>
                <a:lnTo>
                  <a:pt x="162" y="809"/>
                </a:lnTo>
                <a:lnTo>
                  <a:pt x="148" y="806"/>
                </a:lnTo>
                <a:lnTo>
                  <a:pt x="159" y="796"/>
                </a:lnTo>
                <a:lnTo>
                  <a:pt x="171" y="792"/>
                </a:lnTo>
                <a:lnTo>
                  <a:pt x="185" y="792"/>
                </a:lnTo>
                <a:lnTo>
                  <a:pt x="201" y="794"/>
                </a:lnTo>
                <a:lnTo>
                  <a:pt x="209" y="784"/>
                </a:lnTo>
                <a:lnTo>
                  <a:pt x="217" y="771"/>
                </a:lnTo>
                <a:lnTo>
                  <a:pt x="242" y="761"/>
                </a:lnTo>
                <a:lnTo>
                  <a:pt x="224" y="756"/>
                </a:lnTo>
                <a:lnTo>
                  <a:pt x="209" y="759"/>
                </a:lnTo>
                <a:lnTo>
                  <a:pt x="213" y="748"/>
                </a:lnTo>
                <a:lnTo>
                  <a:pt x="240" y="739"/>
                </a:lnTo>
                <a:lnTo>
                  <a:pt x="258" y="737"/>
                </a:lnTo>
                <a:lnTo>
                  <a:pt x="270" y="742"/>
                </a:lnTo>
                <a:lnTo>
                  <a:pt x="302" y="737"/>
                </a:lnTo>
                <a:lnTo>
                  <a:pt x="309" y="725"/>
                </a:lnTo>
                <a:lnTo>
                  <a:pt x="319" y="708"/>
                </a:lnTo>
                <a:lnTo>
                  <a:pt x="343" y="687"/>
                </a:lnTo>
                <a:lnTo>
                  <a:pt x="360" y="670"/>
                </a:lnTo>
                <a:lnTo>
                  <a:pt x="371" y="660"/>
                </a:lnTo>
                <a:lnTo>
                  <a:pt x="392" y="639"/>
                </a:lnTo>
                <a:lnTo>
                  <a:pt x="410" y="622"/>
                </a:lnTo>
                <a:lnTo>
                  <a:pt x="434" y="584"/>
                </a:lnTo>
                <a:lnTo>
                  <a:pt x="453" y="553"/>
                </a:lnTo>
                <a:lnTo>
                  <a:pt x="463" y="526"/>
                </a:lnTo>
                <a:lnTo>
                  <a:pt x="479" y="496"/>
                </a:lnTo>
                <a:lnTo>
                  <a:pt x="493" y="477"/>
                </a:lnTo>
                <a:lnTo>
                  <a:pt x="503" y="456"/>
                </a:lnTo>
                <a:lnTo>
                  <a:pt x="513" y="430"/>
                </a:lnTo>
                <a:lnTo>
                  <a:pt x="532" y="415"/>
                </a:lnTo>
                <a:lnTo>
                  <a:pt x="542" y="404"/>
                </a:lnTo>
                <a:lnTo>
                  <a:pt x="558" y="377"/>
                </a:lnTo>
                <a:lnTo>
                  <a:pt x="578" y="362"/>
                </a:lnTo>
                <a:lnTo>
                  <a:pt x="589" y="356"/>
                </a:lnTo>
                <a:lnTo>
                  <a:pt x="572" y="348"/>
                </a:lnTo>
                <a:lnTo>
                  <a:pt x="574" y="335"/>
                </a:lnTo>
                <a:lnTo>
                  <a:pt x="589" y="320"/>
                </a:lnTo>
                <a:lnTo>
                  <a:pt x="601" y="308"/>
                </a:lnTo>
                <a:lnTo>
                  <a:pt x="623" y="299"/>
                </a:lnTo>
                <a:lnTo>
                  <a:pt x="619" y="287"/>
                </a:lnTo>
                <a:lnTo>
                  <a:pt x="593" y="289"/>
                </a:lnTo>
                <a:lnTo>
                  <a:pt x="569" y="296"/>
                </a:lnTo>
                <a:lnTo>
                  <a:pt x="544" y="299"/>
                </a:lnTo>
                <a:lnTo>
                  <a:pt x="516" y="312"/>
                </a:lnTo>
                <a:lnTo>
                  <a:pt x="503" y="322"/>
                </a:lnTo>
                <a:lnTo>
                  <a:pt x="495" y="335"/>
                </a:lnTo>
                <a:lnTo>
                  <a:pt x="489" y="322"/>
                </a:lnTo>
                <a:lnTo>
                  <a:pt x="507" y="299"/>
                </a:lnTo>
                <a:lnTo>
                  <a:pt x="532" y="285"/>
                </a:lnTo>
                <a:lnTo>
                  <a:pt x="550" y="274"/>
                </a:lnTo>
                <a:lnTo>
                  <a:pt x="571" y="270"/>
                </a:lnTo>
                <a:lnTo>
                  <a:pt x="578" y="256"/>
                </a:lnTo>
                <a:lnTo>
                  <a:pt x="560" y="251"/>
                </a:lnTo>
                <a:lnTo>
                  <a:pt x="569" y="234"/>
                </a:lnTo>
                <a:lnTo>
                  <a:pt x="582" y="226"/>
                </a:lnTo>
                <a:lnTo>
                  <a:pt x="601" y="213"/>
                </a:lnTo>
                <a:lnTo>
                  <a:pt x="613" y="207"/>
                </a:lnTo>
                <a:lnTo>
                  <a:pt x="623" y="196"/>
                </a:lnTo>
                <a:lnTo>
                  <a:pt x="627" y="210"/>
                </a:lnTo>
                <a:lnTo>
                  <a:pt x="627" y="228"/>
                </a:lnTo>
                <a:lnTo>
                  <a:pt x="643" y="237"/>
                </a:lnTo>
                <a:lnTo>
                  <a:pt x="658" y="239"/>
                </a:lnTo>
                <a:lnTo>
                  <a:pt x="670" y="234"/>
                </a:lnTo>
                <a:lnTo>
                  <a:pt x="658" y="216"/>
                </a:lnTo>
                <a:lnTo>
                  <a:pt x="658" y="196"/>
                </a:lnTo>
                <a:lnTo>
                  <a:pt x="672" y="176"/>
                </a:lnTo>
                <a:lnTo>
                  <a:pt x="688" y="167"/>
                </a:lnTo>
                <a:lnTo>
                  <a:pt x="702" y="163"/>
                </a:lnTo>
                <a:lnTo>
                  <a:pt x="718" y="142"/>
                </a:lnTo>
                <a:lnTo>
                  <a:pt x="733" y="121"/>
                </a:lnTo>
                <a:lnTo>
                  <a:pt x="751" y="117"/>
                </a:lnTo>
                <a:lnTo>
                  <a:pt x="771" y="134"/>
                </a:lnTo>
                <a:lnTo>
                  <a:pt x="787" y="127"/>
                </a:lnTo>
                <a:lnTo>
                  <a:pt x="793" y="108"/>
                </a:lnTo>
                <a:lnTo>
                  <a:pt x="802" y="98"/>
                </a:lnTo>
                <a:lnTo>
                  <a:pt x="812" y="115"/>
                </a:lnTo>
                <a:lnTo>
                  <a:pt x="824" y="121"/>
                </a:lnTo>
                <a:lnTo>
                  <a:pt x="836" y="115"/>
                </a:lnTo>
                <a:lnTo>
                  <a:pt x="826" y="108"/>
                </a:lnTo>
                <a:lnTo>
                  <a:pt x="834" y="92"/>
                </a:lnTo>
                <a:lnTo>
                  <a:pt x="854" y="90"/>
                </a:lnTo>
                <a:lnTo>
                  <a:pt x="869" y="84"/>
                </a:lnTo>
                <a:lnTo>
                  <a:pt x="877" y="73"/>
                </a:lnTo>
                <a:lnTo>
                  <a:pt x="865" y="71"/>
                </a:lnTo>
                <a:lnTo>
                  <a:pt x="854" y="65"/>
                </a:lnTo>
                <a:lnTo>
                  <a:pt x="867" y="50"/>
                </a:lnTo>
                <a:lnTo>
                  <a:pt x="881" y="42"/>
                </a:lnTo>
                <a:lnTo>
                  <a:pt x="897" y="44"/>
                </a:lnTo>
                <a:lnTo>
                  <a:pt x="889" y="56"/>
                </a:lnTo>
                <a:lnTo>
                  <a:pt x="903" y="58"/>
                </a:lnTo>
                <a:lnTo>
                  <a:pt x="909" y="44"/>
                </a:lnTo>
                <a:lnTo>
                  <a:pt x="923" y="39"/>
                </a:lnTo>
                <a:lnTo>
                  <a:pt x="938" y="42"/>
                </a:lnTo>
                <a:lnTo>
                  <a:pt x="938" y="31"/>
                </a:lnTo>
                <a:lnTo>
                  <a:pt x="938" y="17"/>
                </a:lnTo>
                <a:lnTo>
                  <a:pt x="950" y="14"/>
                </a:lnTo>
                <a:lnTo>
                  <a:pt x="966" y="4"/>
                </a:lnTo>
                <a:lnTo>
                  <a:pt x="982" y="23"/>
                </a:lnTo>
                <a:lnTo>
                  <a:pt x="976" y="36"/>
                </a:lnTo>
                <a:lnTo>
                  <a:pt x="966" y="60"/>
                </a:lnTo>
                <a:lnTo>
                  <a:pt x="966" y="77"/>
                </a:lnTo>
                <a:lnTo>
                  <a:pt x="964" y="98"/>
                </a:lnTo>
                <a:lnTo>
                  <a:pt x="976" y="100"/>
                </a:lnTo>
                <a:lnTo>
                  <a:pt x="980" y="88"/>
                </a:lnTo>
                <a:lnTo>
                  <a:pt x="984" y="75"/>
                </a:lnTo>
                <a:lnTo>
                  <a:pt x="986" y="61"/>
                </a:lnTo>
                <a:lnTo>
                  <a:pt x="992" y="41"/>
                </a:lnTo>
                <a:lnTo>
                  <a:pt x="998" y="29"/>
                </a:lnTo>
                <a:lnTo>
                  <a:pt x="1007" y="17"/>
                </a:lnTo>
                <a:lnTo>
                  <a:pt x="1019" y="31"/>
                </a:lnTo>
                <a:lnTo>
                  <a:pt x="1019" y="50"/>
                </a:lnTo>
                <a:lnTo>
                  <a:pt x="1025" y="61"/>
                </a:lnTo>
                <a:lnTo>
                  <a:pt x="1039" y="46"/>
                </a:lnTo>
                <a:lnTo>
                  <a:pt x="1035" y="27"/>
                </a:lnTo>
                <a:lnTo>
                  <a:pt x="1035" y="10"/>
                </a:lnTo>
                <a:lnTo>
                  <a:pt x="1043" y="0"/>
                </a:lnTo>
                <a:lnTo>
                  <a:pt x="1061" y="0"/>
                </a:lnTo>
                <a:lnTo>
                  <a:pt x="1074" y="14"/>
                </a:lnTo>
                <a:lnTo>
                  <a:pt x="1069" y="33"/>
                </a:lnTo>
                <a:lnTo>
                  <a:pt x="1078" y="48"/>
                </a:lnTo>
                <a:lnTo>
                  <a:pt x="1088" y="39"/>
                </a:lnTo>
                <a:lnTo>
                  <a:pt x="1092" y="27"/>
                </a:lnTo>
                <a:lnTo>
                  <a:pt x="1096" y="12"/>
                </a:lnTo>
                <a:lnTo>
                  <a:pt x="1108" y="14"/>
                </a:lnTo>
                <a:lnTo>
                  <a:pt x="1124" y="17"/>
                </a:lnTo>
                <a:lnTo>
                  <a:pt x="1138" y="25"/>
                </a:lnTo>
                <a:lnTo>
                  <a:pt x="1165" y="39"/>
                </a:lnTo>
                <a:lnTo>
                  <a:pt x="1181" y="50"/>
                </a:lnTo>
                <a:lnTo>
                  <a:pt x="1169" y="63"/>
                </a:lnTo>
                <a:lnTo>
                  <a:pt x="1157" y="77"/>
                </a:lnTo>
                <a:lnTo>
                  <a:pt x="1145" y="86"/>
                </a:lnTo>
                <a:lnTo>
                  <a:pt x="1126" y="88"/>
                </a:lnTo>
                <a:lnTo>
                  <a:pt x="1098" y="84"/>
                </a:lnTo>
                <a:lnTo>
                  <a:pt x="1119" y="92"/>
                </a:lnTo>
                <a:lnTo>
                  <a:pt x="1140" y="96"/>
                </a:lnTo>
                <a:lnTo>
                  <a:pt x="1165" y="103"/>
                </a:lnTo>
                <a:lnTo>
                  <a:pt x="1181" y="108"/>
                </a:lnTo>
                <a:lnTo>
                  <a:pt x="1195" y="111"/>
                </a:lnTo>
                <a:lnTo>
                  <a:pt x="1193" y="122"/>
                </a:lnTo>
                <a:lnTo>
                  <a:pt x="1161" y="121"/>
                </a:lnTo>
                <a:lnTo>
                  <a:pt x="1169" y="142"/>
                </a:lnTo>
                <a:lnTo>
                  <a:pt x="1149" y="157"/>
                </a:lnTo>
                <a:lnTo>
                  <a:pt x="1138" y="167"/>
                </a:lnTo>
                <a:lnTo>
                  <a:pt x="1147" y="182"/>
                </a:lnTo>
                <a:lnTo>
                  <a:pt x="1138" y="191"/>
                </a:lnTo>
                <a:lnTo>
                  <a:pt x="1122" y="184"/>
                </a:lnTo>
                <a:lnTo>
                  <a:pt x="1138" y="142"/>
                </a:lnTo>
                <a:lnTo>
                  <a:pt x="1116" y="121"/>
                </a:lnTo>
                <a:lnTo>
                  <a:pt x="1063" y="90"/>
                </a:lnTo>
                <a:lnTo>
                  <a:pt x="1049" y="115"/>
                </a:lnTo>
                <a:lnTo>
                  <a:pt x="1025" y="109"/>
                </a:lnTo>
                <a:lnTo>
                  <a:pt x="1005" y="144"/>
                </a:lnTo>
                <a:lnTo>
                  <a:pt x="1005" y="176"/>
                </a:lnTo>
                <a:lnTo>
                  <a:pt x="994" y="193"/>
                </a:lnTo>
                <a:lnTo>
                  <a:pt x="1015" y="207"/>
                </a:lnTo>
                <a:lnTo>
                  <a:pt x="1003" y="224"/>
                </a:lnTo>
                <a:lnTo>
                  <a:pt x="984" y="232"/>
                </a:lnTo>
                <a:lnTo>
                  <a:pt x="984" y="262"/>
                </a:lnTo>
                <a:lnTo>
                  <a:pt x="964" y="237"/>
                </a:lnTo>
                <a:lnTo>
                  <a:pt x="936" y="234"/>
                </a:lnTo>
                <a:lnTo>
                  <a:pt x="911" y="249"/>
                </a:lnTo>
                <a:lnTo>
                  <a:pt x="875" y="236"/>
                </a:lnTo>
                <a:lnTo>
                  <a:pt x="850" y="193"/>
                </a:lnTo>
                <a:lnTo>
                  <a:pt x="834" y="186"/>
                </a:lnTo>
                <a:lnTo>
                  <a:pt x="826" y="215"/>
                </a:lnTo>
                <a:lnTo>
                  <a:pt x="804" y="210"/>
                </a:lnTo>
                <a:lnTo>
                  <a:pt x="781" y="218"/>
                </a:lnTo>
                <a:lnTo>
                  <a:pt x="793" y="247"/>
                </a:lnTo>
                <a:lnTo>
                  <a:pt x="781" y="264"/>
                </a:lnTo>
                <a:lnTo>
                  <a:pt x="791" y="277"/>
                </a:lnTo>
                <a:lnTo>
                  <a:pt x="781" y="289"/>
                </a:lnTo>
                <a:lnTo>
                  <a:pt x="741" y="272"/>
                </a:lnTo>
                <a:lnTo>
                  <a:pt x="714" y="276"/>
                </a:lnTo>
                <a:lnTo>
                  <a:pt x="698" y="327"/>
                </a:lnTo>
                <a:lnTo>
                  <a:pt x="674" y="308"/>
                </a:lnTo>
                <a:lnTo>
                  <a:pt x="647" y="333"/>
                </a:lnTo>
                <a:lnTo>
                  <a:pt x="640" y="370"/>
                </a:lnTo>
                <a:lnTo>
                  <a:pt x="623" y="383"/>
                </a:lnTo>
                <a:lnTo>
                  <a:pt x="638" y="417"/>
                </a:lnTo>
                <a:lnTo>
                  <a:pt x="589" y="475"/>
                </a:lnTo>
                <a:lnTo>
                  <a:pt x="595" y="494"/>
                </a:lnTo>
                <a:lnTo>
                  <a:pt x="552" y="509"/>
                </a:lnTo>
                <a:lnTo>
                  <a:pt x="540" y="604"/>
                </a:lnTo>
                <a:lnTo>
                  <a:pt x="503" y="662"/>
                </a:lnTo>
                <a:lnTo>
                  <a:pt x="522" y="677"/>
                </a:lnTo>
                <a:lnTo>
                  <a:pt x="526" y="700"/>
                </a:lnTo>
                <a:lnTo>
                  <a:pt x="509" y="719"/>
                </a:lnTo>
                <a:lnTo>
                  <a:pt x="467" y="711"/>
                </a:lnTo>
                <a:lnTo>
                  <a:pt x="418" y="756"/>
                </a:lnTo>
                <a:lnTo>
                  <a:pt x="414" y="821"/>
                </a:lnTo>
                <a:lnTo>
                  <a:pt x="404" y="857"/>
                </a:lnTo>
                <a:lnTo>
                  <a:pt x="412" y="897"/>
                </a:lnTo>
                <a:lnTo>
                  <a:pt x="402" y="943"/>
                </a:lnTo>
                <a:lnTo>
                  <a:pt x="433" y="985"/>
                </a:lnTo>
                <a:lnTo>
                  <a:pt x="422" y="1012"/>
                </a:lnTo>
                <a:lnTo>
                  <a:pt x="400" y="1012"/>
                </a:lnTo>
                <a:lnTo>
                  <a:pt x="416" y="1071"/>
                </a:lnTo>
                <a:lnTo>
                  <a:pt x="388" y="1117"/>
                </a:lnTo>
                <a:lnTo>
                  <a:pt x="364" y="1127"/>
                </a:lnTo>
                <a:lnTo>
                  <a:pt x="373" y="1142"/>
                </a:lnTo>
                <a:lnTo>
                  <a:pt x="362" y="1157"/>
                </a:lnTo>
                <a:lnTo>
                  <a:pt x="353" y="1203"/>
                </a:lnTo>
                <a:lnTo>
                  <a:pt x="337" y="1214"/>
                </a:lnTo>
                <a:lnTo>
                  <a:pt x="325" y="1194"/>
                </a:lnTo>
                <a:lnTo>
                  <a:pt x="311" y="1201"/>
                </a:lnTo>
                <a:lnTo>
                  <a:pt x="302" y="1174"/>
                </a:lnTo>
              </a:path>
            </a:pathLst>
          </a:custGeom>
          <a:solidFill>
            <a:srgbClr val="EAEAEA"/>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87" name="Freeform 7"/>
          <p:cNvSpPr>
            <a:spLocks/>
          </p:cNvSpPr>
          <p:nvPr/>
        </p:nvSpPr>
        <p:spPr bwMode="auto">
          <a:xfrm>
            <a:off x="1568450" y="4946650"/>
            <a:ext cx="574675" cy="817563"/>
          </a:xfrm>
          <a:custGeom>
            <a:avLst/>
            <a:gdLst>
              <a:gd name="T0" fmla="*/ 2147483647 w 362"/>
              <a:gd name="T1" fmla="*/ 2147483647 h 515"/>
              <a:gd name="T2" fmla="*/ 2147483647 w 362"/>
              <a:gd name="T3" fmla="*/ 2147483647 h 515"/>
              <a:gd name="T4" fmla="*/ 2147483647 w 362"/>
              <a:gd name="T5" fmla="*/ 2147483647 h 515"/>
              <a:gd name="T6" fmla="*/ 2147483647 w 362"/>
              <a:gd name="T7" fmla="*/ 2147483647 h 515"/>
              <a:gd name="T8" fmla="*/ 2147483647 w 362"/>
              <a:gd name="T9" fmla="*/ 2147483647 h 515"/>
              <a:gd name="T10" fmla="*/ 2147483647 w 362"/>
              <a:gd name="T11" fmla="*/ 2147483647 h 515"/>
              <a:gd name="T12" fmla="*/ 2147483647 w 362"/>
              <a:gd name="T13" fmla="*/ 2147483647 h 515"/>
              <a:gd name="T14" fmla="*/ 2147483647 w 362"/>
              <a:gd name="T15" fmla="*/ 2147483647 h 515"/>
              <a:gd name="T16" fmla="*/ 2147483647 w 362"/>
              <a:gd name="T17" fmla="*/ 2147483647 h 515"/>
              <a:gd name="T18" fmla="*/ 2147483647 w 362"/>
              <a:gd name="T19" fmla="*/ 2147483647 h 515"/>
              <a:gd name="T20" fmla="*/ 2147483647 w 362"/>
              <a:gd name="T21" fmla="*/ 2147483647 h 515"/>
              <a:gd name="T22" fmla="*/ 2147483647 w 362"/>
              <a:gd name="T23" fmla="*/ 2147483647 h 515"/>
              <a:gd name="T24" fmla="*/ 0 w 362"/>
              <a:gd name="T25" fmla="*/ 2147483647 h 515"/>
              <a:gd name="T26" fmla="*/ 2147483647 w 362"/>
              <a:gd name="T27" fmla="*/ 2147483647 h 515"/>
              <a:gd name="T28" fmla="*/ 2147483647 w 362"/>
              <a:gd name="T29" fmla="*/ 2147483647 h 515"/>
              <a:gd name="T30" fmla="*/ 2147483647 w 362"/>
              <a:gd name="T31" fmla="*/ 2147483647 h 515"/>
              <a:gd name="T32" fmla="*/ 2147483647 w 362"/>
              <a:gd name="T33" fmla="*/ 2147483647 h 515"/>
              <a:gd name="T34" fmla="*/ 2147483647 w 362"/>
              <a:gd name="T35" fmla="*/ 2147483647 h 515"/>
              <a:gd name="T36" fmla="*/ 2147483647 w 362"/>
              <a:gd name="T37" fmla="*/ 2147483647 h 515"/>
              <a:gd name="T38" fmla="*/ 2147483647 w 362"/>
              <a:gd name="T39" fmla="*/ 2147483647 h 515"/>
              <a:gd name="T40" fmla="*/ 2147483647 w 362"/>
              <a:gd name="T41" fmla="*/ 2147483647 h 515"/>
              <a:gd name="T42" fmla="*/ 2147483647 w 362"/>
              <a:gd name="T43" fmla="*/ 2147483647 h 515"/>
              <a:gd name="T44" fmla="*/ 2147483647 w 362"/>
              <a:gd name="T45" fmla="*/ 2147483647 h 515"/>
              <a:gd name="T46" fmla="*/ 2147483647 w 362"/>
              <a:gd name="T47" fmla="*/ 2147483647 h 515"/>
              <a:gd name="T48" fmla="*/ 2147483647 w 362"/>
              <a:gd name="T49" fmla="*/ 2147483647 h 515"/>
              <a:gd name="T50" fmla="*/ 2147483647 w 362"/>
              <a:gd name="T51" fmla="*/ 2147483647 h 515"/>
              <a:gd name="T52" fmla="*/ 2147483647 w 362"/>
              <a:gd name="T53" fmla="*/ 2147483647 h 515"/>
              <a:gd name="T54" fmla="*/ 2147483647 w 362"/>
              <a:gd name="T55" fmla="*/ 2147483647 h 515"/>
              <a:gd name="T56" fmla="*/ 2147483647 w 362"/>
              <a:gd name="T57" fmla="*/ 2147483647 h 515"/>
              <a:gd name="T58" fmla="*/ 2147483647 w 362"/>
              <a:gd name="T59" fmla="*/ 2147483647 h 515"/>
              <a:gd name="T60" fmla="*/ 2147483647 w 362"/>
              <a:gd name="T61" fmla="*/ 2147483647 h 515"/>
              <a:gd name="T62" fmla="*/ 2147483647 w 362"/>
              <a:gd name="T63" fmla="*/ 2147483647 h 515"/>
              <a:gd name="T64" fmla="*/ 2147483647 w 362"/>
              <a:gd name="T65" fmla="*/ 2147483647 h 515"/>
              <a:gd name="T66" fmla="*/ 2147483647 w 362"/>
              <a:gd name="T67" fmla="*/ 2147483647 h 515"/>
              <a:gd name="T68" fmla="*/ 2147483647 w 362"/>
              <a:gd name="T69" fmla="*/ 2147483647 h 515"/>
              <a:gd name="T70" fmla="*/ 2147483647 w 362"/>
              <a:gd name="T71" fmla="*/ 2147483647 h 515"/>
              <a:gd name="T72" fmla="*/ 2147483647 w 362"/>
              <a:gd name="T73" fmla="*/ 2147483647 h 515"/>
              <a:gd name="T74" fmla="*/ 2147483647 w 362"/>
              <a:gd name="T75" fmla="*/ 2147483647 h 515"/>
              <a:gd name="T76" fmla="*/ 2147483647 w 362"/>
              <a:gd name="T77" fmla="*/ 2147483647 h 515"/>
              <a:gd name="T78" fmla="*/ 2147483647 w 362"/>
              <a:gd name="T79" fmla="*/ 0 h 515"/>
              <a:gd name="T80" fmla="*/ 2147483647 w 362"/>
              <a:gd name="T81" fmla="*/ 2147483647 h 5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2" h="515">
                <a:moveTo>
                  <a:pt x="168" y="15"/>
                </a:moveTo>
                <a:lnTo>
                  <a:pt x="160" y="73"/>
                </a:lnTo>
                <a:lnTo>
                  <a:pt x="144" y="130"/>
                </a:lnTo>
                <a:lnTo>
                  <a:pt x="112" y="180"/>
                </a:lnTo>
                <a:lnTo>
                  <a:pt x="89" y="218"/>
                </a:lnTo>
                <a:lnTo>
                  <a:pt x="49" y="248"/>
                </a:lnTo>
                <a:lnTo>
                  <a:pt x="18" y="298"/>
                </a:lnTo>
                <a:lnTo>
                  <a:pt x="32" y="315"/>
                </a:lnTo>
                <a:lnTo>
                  <a:pt x="22" y="342"/>
                </a:lnTo>
                <a:lnTo>
                  <a:pt x="61" y="350"/>
                </a:lnTo>
                <a:lnTo>
                  <a:pt x="37" y="397"/>
                </a:lnTo>
                <a:lnTo>
                  <a:pt x="32" y="434"/>
                </a:lnTo>
                <a:lnTo>
                  <a:pt x="0" y="487"/>
                </a:lnTo>
                <a:lnTo>
                  <a:pt x="55" y="491"/>
                </a:lnTo>
                <a:lnTo>
                  <a:pt x="83" y="514"/>
                </a:lnTo>
                <a:lnTo>
                  <a:pt x="132" y="506"/>
                </a:lnTo>
                <a:lnTo>
                  <a:pt x="136" y="464"/>
                </a:lnTo>
                <a:lnTo>
                  <a:pt x="170" y="432"/>
                </a:lnTo>
                <a:lnTo>
                  <a:pt x="193" y="432"/>
                </a:lnTo>
                <a:lnTo>
                  <a:pt x="205" y="417"/>
                </a:lnTo>
                <a:lnTo>
                  <a:pt x="183" y="411"/>
                </a:lnTo>
                <a:lnTo>
                  <a:pt x="176" y="382"/>
                </a:lnTo>
                <a:lnTo>
                  <a:pt x="193" y="363"/>
                </a:lnTo>
                <a:lnTo>
                  <a:pt x="225" y="336"/>
                </a:lnTo>
                <a:lnTo>
                  <a:pt x="193" y="264"/>
                </a:lnTo>
                <a:lnTo>
                  <a:pt x="233" y="271"/>
                </a:lnTo>
                <a:lnTo>
                  <a:pt x="264" y="246"/>
                </a:lnTo>
                <a:lnTo>
                  <a:pt x="254" y="220"/>
                </a:lnTo>
                <a:lnTo>
                  <a:pt x="278" y="214"/>
                </a:lnTo>
                <a:lnTo>
                  <a:pt x="294" y="157"/>
                </a:lnTo>
                <a:lnTo>
                  <a:pt x="290" y="138"/>
                </a:lnTo>
                <a:lnTo>
                  <a:pt x="361" y="111"/>
                </a:lnTo>
                <a:lnTo>
                  <a:pt x="341" y="92"/>
                </a:lnTo>
                <a:lnTo>
                  <a:pt x="349" y="65"/>
                </a:lnTo>
                <a:lnTo>
                  <a:pt x="314" y="50"/>
                </a:lnTo>
                <a:lnTo>
                  <a:pt x="282" y="55"/>
                </a:lnTo>
                <a:lnTo>
                  <a:pt x="254" y="38"/>
                </a:lnTo>
                <a:lnTo>
                  <a:pt x="227" y="36"/>
                </a:lnTo>
                <a:lnTo>
                  <a:pt x="227" y="13"/>
                </a:lnTo>
                <a:lnTo>
                  <a:pt x="209" y="0"/>
                </a:lnTo>
                <a:lnTo>
                  <a:pt x="168" y="15"/>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88" name="Freeform 8"/>
          <p:cNvSpPr>
            <a:spLocks/>
          </p:cNvSpPr>
          <p:nvPr/>
        </p:nvSpPr>
        <p:spPr bwMode="auto">
          <a:xfrm>
            <a:off x="1777206" y="4717129"/>
            <a:ext cx="1544637" cy="1290637"/>
          </a:xfrm>
          <a:custGeom>
            <a:avLst/>
            <a:gdLst>
              <a:gd name="T0" fmla="*/ 2147483647 w 973"/>
              <a:gd name="T1" fmla="*/ 2147483647 h 813"/>
              <a:gd name="T2" fmla="*/ 2147483647 w 973"/>
              <a:gd name="T3" fmla="*/ 2147483647 h 813"/>
              <a:gd name="T4" fmla="*/ 2147483647 w 973"/>
              <a:gd name="T5" fmla="*/ 2147483647 h 813"/>
              <a:gd name="T6" fmla="*/ 2147483647 w 973"/>
              <a:gd name="T7" fmla="*/ 2147483647 h 813"/>
              <a:gd name="T8" fmla="*/ 2147483647 w 973"/>
              <a:gd name="T9" fmla="*/ 2147483647 h 813"/>
              <a:gd name="T10" fmla="*/ 2147483647 w 973"/>
              <a:gd name="T11" fmla="*/ 2147483647 h 813"/>
              <a:gd name="T12" fmla="*/ 2147483647 w 973"/>
              <a:gd name="T13" fmla="*/ 2147483647 h 813"/>
              <a:gd name="T14" fmla="*/ 2147483647 w 973"/>
              <a:gd name="T15" fmla="*/ 2147483647 h 813"/>
              <a:gd name="T16" fmla="*/ 2147483647 w 973"/>
              <a:gd name="T17" fmla="*/ 2147483647 h 813"/>
              <a:gd name="T18" fmla="*/ 2147483647 w 973"/>
              <a:gd name="T19" fmla="*/ 2147483647 h 813"/>
              <a:gd name="T20" fmla="*/ 2147483647 w 973"/>
              <a:gd name="T21" fmla="*/ 2147483647 h 813"/>
              <a:gd name="T22" fmla="*/ 2147483647 w 973"/>
              <a:gd name="T23" fmla="*/ 2147483647 h 813"/>
              <a:gd name="T24" fmla="*/ 2147483647 w 973"/>
              <a:gd name="T25" fmla="*/ 2147483647 h 813"/>
              <a:gd name="T26" fmla="*/ 2147483647 w 973"/>
              <a:gd name="T27" fmla="*/ 2147483647 h 813"/>
              <a:gd name="T28" fmla="*/ 2147483647 w 973"/>
              <a:gd name="T29" fmla="*/ 2147483647 h 813"/>
              <a:gd name="T30" fmla="*/ 2147483647 w 973"/>
              <a:gd name="T31" fmla="*/ 2147483647 h 813"/>
              <a:gd name="T32" fmla="*/ 2147483647 w 973"/>
              <a:gd name="T33" fmla="*/ 2147483647 h 813"/>
              <a:gd name="T34" fmla="*/ 2147483647 w 973"/>
              <a:gd name="T35" fmla="*/ 2147483647 h 813"/>
              <a:gd name="T36" fmla="*/ 2147483647 w 973"/>
              <a:gd name="T37" fmla="*/ 2147483647 h 813"/>
              <a:gd name="T38" fmla="*/ 2147483647 w 973"/>
              <a:gd name="T39" fmla="*/ 2147483647 h 813"/>
              <a:gd name="T40" fmla="*/ 2147483647 w 973"/>
              <a:gd name="T41" fmla="*/ 2147483647 h 813"/>
              <a:gd name="T42" fmla="*/ 2147483647 w 973"/>
              <a:gd name="T43" fmla="*/ 2147483647 h 813"/>
              <a:gd name="T44" fmla="*/ 2147483647 w 973"/>
              <a:gd name="T45" fmla="*/ 2147483647 h 813"/>
              <a:gd name="T46" fmla="*/ 2147483647 w 973"/>
              <a:gd name="T47" fmla="*/ 2147483647 h 813"/>
              <a:gd name="T48" fmla="*/ 2147483647 w 973"/>
              <a:gd name="T49" fmla="*/ 2147483647 h 813"/>
              <a:gd name="T50" fmla="*/ 2147483647 w 973"/>
              <a:gd name="T51" fmla="*/ 2147483647 h 813"/>
              <a:gd name="T52" fmla="*/ 2147483647 w 973"/>
              <a:gd name="T53" fmla="*/ 2147483647 h 813"/>
              <a:gd name="T54" fmla="*/ 2147483647 w 973"/>
              <a:gd name="T55" fmla="*/ 2147483647 h 813"/>
              <a:gd name="T56" fmla="*/ 2147483647 w 973"/>
              <a:gd name="T57" fmla="*/ 2147483647 h 813"/>
              <a:gd name="T58" fmla="*/ 2147483647 w 973"/>
              <a:gd name="T59" fmla="*/ 2147483647 h 813"/>
              <a:gd name="T60" fmla="*/ 2147483647 w 973"/>
              <a:gd name="T61" fmla="*/ 2147483647 h 813"/>
              <a:gd name="T62" fmla="*/ 2147483647 w 973"/>
              <a:gd name="T63" fmla="*/ 2147483647 h 813"/>
              <a:gd name="T64" fmla="*/ 2147483647 w 973"/>
              <a:gd name="T65" fmla="*/ 2147483647 h 813"/>
              <a:gd name="T66" fmla="*/ 2147483647 w 973"/>
              <a:gd name="T67" fmla="*/ 2147483647 h 813"/>
              <a:gd name="T68" fmla="*/ 2147483647 w 973"/>
              <a:gd name="T69" fmla="*/ 2147483647 h 813"/>
              <a:gd name="T70" fmla="*/ 2147483647 w 973"/>
              <a:gd name="T71" fmla="*/ 2147483647 h 813"/>
              <a:gd name="T72" fmla="*/ 2147483647 w 973"/>
              <a:gd name="T73" fmla="*/ 2147483647 h 8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73" h="813">
                <a:moveTo>
                  <a:pt x="53" y="36"/>
                </a:moveTo>
                <a:lnTo>
                  <a:pt x="91" y="19"/>
                </a:lnTo>
                <a:lnTo>
                  <a:pt x="144" y="25"/>
                </a:lnTo>
                <a:lnTo>
                  <a:pt x="148" y="4"/>
                </a:lnTo>
                <a:lnTo>
                  <a:pt x="187" y="0"/>
                </a:lnTo>
                <a:lnTo>
                  <a:pt x="237" y="36"/>
                </a:lnTo>
                <a:lnTo>
                  <a:pt x="317" y="57"/>
                </a:lnTo>
                <a:lnTo>
                  <a:pt x="412" y="109"/>
                </a:lnTo>
                <a:lnTo>
                  <a:pt x="481" y="118"/>
                </a:lnTo>
                <a:lnTo>
                  <a:pt x="532" y="141"/>
                </a:lnTo>
                <a:lnTo>
                  <a:pt x="542" y="136"/>
                </a:lnTo>
                <a:lnTo>
                  <a:pt x="595" y="164"/>
                </a:lnTo>
                <a:lnTo>
                  <a:pt x="623" y="162"/>
                </a:lnTo>
                <a:lnTo>
                  <a:pt x="649" y="183"/>
                </a:lnTo>
                <a:lnTo>
                  <a:pt x="639" y="199"/>
                </a:lnTo>
                <a:lnTo>
                  <a:pt x="690" y="225"/>
                </a:lnTo>
                <a:lnTo>
                  <a:pt x="696" y="243"/>
                </a:lnTo>
                <a:lnTo>
                  <a:pt x="726" y="248"/>
                </a:lnTo>
                <a:lnTo>
                  <a:pt x="785" y="273"/>
                </a:lnTo>
                <a:lnTo>
                  <a:pt x="800" y="260"/>
                </a:lnTo>
                <a:lnTo>
                  <a:pt x="879" y="310"/>
                </a:lnTo>
                <a:lnTo>
                  <a:pt x="919" y="331"/>
                </a:lnTo>
                <a:lnTo>
                  <a:pt x="972" y="329"/>
                </a:lnTo>
                <a:lnTo>
                  <a:pt x="972" y="365"/>
                </a:lnTo>
                <a:lnTo>
                  <a:pt x="948" y="405"/>
                </a:lnTo>
                <a:lnTo>
                  <a:pt x="873" y="434"/>
                </a:lnTo>
                <a:lnTo>
                  <a:pt x="775" y="445"/>
                </a:lnTo>
                <a:lnTo>
                  <a:pt x="633" y="575"/>
                </a:lnTo>
                <a:lnTo>
                  <a:pt x="635" y="619"/>
                </a:lnTo>
                <a:lnTo>
                  <a:pt x="662" y="652"/>
                </a:lnTo>
                <a:lnTo>
                  <a:pt x="641" y="674"/>
                </a:lnTo>
                <a:lnTo>
                  <a:pt x="593" y="695"/>
                </a:lnTo>
                <a:lnTo>
                  <a:pt x="546" y="743"/>
                </a:lnTo>
                <a:lnTo>
                  <a:pt x="544" y="760"/>
                </a:lnTo>
                <a:lnTo>
                  <a:pt x="505" y="751"/>
                </a:lnTo>
                <a:lnTo>
                  <a:pt x="422" y="812"/>
                </a:lnTo>
                <a:lnTo>
                  <a:pt x="398" y="793"/>
                </a:lnTo>
                <a:lnTo>
                  <a:pt x="367" y="806"/>
                </a:lnTo>
                <a:lnTo>
                  <a:pt x="237" y="766"/>
                </a:lnTo>
                <a:lnTo>
                  <a:pt x="197" y="781"/>
                </a:lnTo>
                <a:lnTo>
                  <a:pt x="160" y="774"/>
                </a:lnTo>
                <a:lnTo>
                  <a:pt x="118" y="804"/>
                </a:lnTo>
                <a:lnTo>
                  <a:pt x="93" y="778"/>
                </a:lnTo>
                <a:lnTo>
                  <a:pt x="71" y="722"/>
                </a:lnTo>
                <a:lnTo>
                  <a:pt x="69" y="686"/>
                </a:lnTo>
                <a:lnTo>
                  <a:pt x="45" y="657"/>
                </a:lnTo>
                <a:lnTo>
                  <a:pt x="0" y="640"/>
                </a:lnTo>
                <a:lnTo>
                  <a:pt x="8" y="596"/>
                </a:lnTo>
                <a:lnTo>
                  <a:pt x="41" y="571"/>
                </a:lnTo>
                <a:lnTo>
                  <a:pt x="63" y="571"/>
                </a:lnTo>
                <a:lnTo>
                  <a:pt x="73" y="556"/>
                </a:lnTo>
                <a:lnTo>
                  <a:pt x="55" y="548"/>
                </a:lnTo>
                <a:lnTo>
                  <a:pt x="49" y="518"/>
                </a:lnTo>
                <a:lnTo>
                  <a:pt x="93" y="472"/>
                </a:lnTo>
                <a:lnTo>
                  <a:pt x="67" y="401"/>
                </a:lnTo>
                <a:lnTo>
                  <a:pt x="108" y="409"/>
                </a:lnTo>
                <a:lnTo>
                  <a:pt x="136" y="386"/>
                </a:lnTo>
                <a:lnTo>
                  <a:pt x="124" y="357"/>
                </a:lnTo>
                <a:lnTo>
                  <a:pt x="146" y="353"/>
                </a:lnTo>
                <a:lnTo>
                  <a:pt x="164" y="290"/>
                </a:lnTo>
                <a:lnTo>
                  <a:pt x="160" y="273"/>
                </a:lnTo>
                <a:lnTo>
                  <a:pt x="231" y="250"/>
                </a:lnTo>
                <a:lnTo>
                  <a:pt x="213" y="227"/>
                </a:lnTo>
                <a:lnTo>
                  <a:pt x="219" y="203"/>
                </a:lnTo>
                <a:lnTo>
                  <a:pt x="185" y="187"/>
                </a:lnTo>
                <a:lnTo>
                  <a:pt x="152" y="195"/>
                </a:lnTo>
                <a:lnTo>
                  <a:pt x="122" y="176"/>
                </a:lnTo>
                <a:lnTo>
                  <a:pt x="97" y="176"/>
                </a:lnTo>
                <a:lnTo>
                  <a:pt x="97" y="151"/>
                </a:lnTo>
                <a:lnTo>
                  <a:pt x="77" y="139"/>
                </a:lnTo>
                <a:lnTo>
                  <a:pt x="39" y="151"/>
                </a:lnTo>
                <a:lnTo>
                  <a:pt x="57" y="120"/>
                </a:lnTo>
                <a:lnTo>
                  <a:pt x="69" y="86"/>
                </a:lnTo>
                <a:lnTo>
                  <a:pt x="53" y="36"/>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89" name="Freeform 9"/>
          <p:cNvSpPr>
            <a:spLocks/>
          </p:cNvSpPr>
          <p:nvPr/>
        </p:nvSpPr>
        <p:spPr bwMode="auto">
          <a:xfrm>
            <a:off x="2640013" y="3875088"/>
            <a:ext cx="1444625" cy="1376362"/>
          </a:xfrm>
          <a:custGeom>
            <a:avLst/>
            <a:gdLst>
              <a:gd name="T0" fmla="*/ 2147483647 w 910"/>
              <a:gd name="T1" fmla="*/ 2147483647 h 867"/>
              <a:gd name="T2" fmla="*/ 2147483647 w 910"/>
              <a:gd name="T3" fmla="*/ 2147483647 h 867"/>
              <a:gd name="T4" fmla="*/ 2147483647 w 910"/>
              <a:gd name="T5" fmla="*/ 2147483647 h 867"/>
              <a:gd name="T6" fmla="*/ 2147483647 w 910"/>
              <a:gd name="T7" fmla="*/ 2147483647 h 867"/>
              <a:gd name="T8" fmla="*/ 2147483647 w 910"/>
              <a:gd name="T9" fmla="*/ 2147483647 h 867"/>
              <a:gd name="T10" fmla="*/ 2147483647 w 910"/>
              <a:gd name="T11" fmla="*/ 2147483647 h 867"/>
              <a:gd name="T12" fmla="*/ 2147483647 w 910"/>
              <a:gd name="T13" fmla="*/ 2147483647 h 867"/>
              <a:gd name="T14" fmla="*/ 2147483647 w 910"/>
              <a:gd name="T15" fmla="*/ 2147483647 h 867"/>
              <a:gd name="T16" fmla="*/ 2147483647 w 910"/>
              <a:gd name="T17" fmla="*/ 2147483647 h 867"/>
              <a:gd name="T18" fmla="*/ 2147483647 w 910"/>
              <a:gd name="T19" fmla="*/ 2147483647 h 867"/>
              <a:gd name="T20" fmla="*/ 2147483647 w 910"/>
              <a:gd name="T21" fmla="*/ 2147483647 h 867"/>
              <a:gd name="T22" fmla="*/ 2147483647 w 910"/>
              <a:gd name="T23" fmla="*/ 2147483647 h 867"/>
              <a:gd name="T24" fmla="*/ 2147483647 w 910"/>
              <a:gd name="T25" fmla="*/ 2147483647 h 867"/>
              <a:gd name="T26" fmla="*/ 2147483647 w 910"/>
              <a:gd name="T27" fmla="*/ 2147483647 h 867"/>
              <a:gd name="T28" fmla="*/ 2147483647 w 910"/>
              <a:gd name="T29" fmla="*/ 2147483647 h 867"/>
              <a:gd name="T30" fmla="*/ 2147483647 w 910"/>
              <a:gd name="T31" fmla="*/ 2147483647 h 867"/>
              <a:gd name="T32" fmla="*/ 2147483647 w 910"/>
              <a:gd name="T33" fmla="*/ 2147483647 h 867"/>
              <a:gd name="T34" fmla="*/ 2147483647 w 910"/>
              <a:gd name="T35" fmla="*/ 2147483647 h 867"/>
              <a:gd name="T36" fmla="*/ 2147483647 w 910"/>
              <a:gd name="T37" fmla="*/ 2147483647 h 867"/>
              <a:gd name="T38" fmla="*/ 2147483647 w 910"/>
              <a:gd name="T39" fmla="*/ 2147483647 h 867"/>
              <a:gd name="T40" fmla="*/ 2147483647 w 910"/>
              <a:gd name="T41" fmla="*/ 2147483647 h 867"/>
              <a:gd name="T42" fmla="*/ 2147483647 w 910"/>
              <a:gd name="T43" fmla="*/ 2147483647 h 867"/>
              <a:gd name="T44" fmla="*/ 2147483647 w 910"/>
              <a:gd name="T45" fmla="*/ 2147483647 h 867"/>
              <a:gd name="T46" fmla="*/ 2147483647 w 910"/>
              <a:gd name="T47" fmla="*/ 2147483647 h 867"/>
              <a:gd name="T48" fmla="*/ 2147483647 w 910"/>
              <a:gd name="T49" fmla="*/ 2147483647 h 867"/>
              <a:gd name="T50" fmla="*/ 2147483647 w 910"/>
              <a:gd name="T51" fmla="*/ 2147483647 h 867"/>
              <a:gd name="T52" fmla="*/ 2147483647 w 910"/>
              <a:gd name="T53" fmla="*/ 2147483647 h 867"/>
              <a:gd name="T54" fmla="*/ 2147483647 w 910"/>
              <a:gd name="T55" fmla="*/ 2147483647 h 867"/>
              <a:gd name="T56" fmla="*/ 2147483647 w 910"/>
              <a:gd name="T57" fmla="*/ 2147483647 h 867"/>
              <a:gd name="T58" fmla="*/ 2147483647 w 910"/>
              <a:gd name="T59" fmla="*/ 2147483647 h 867"/>
              <a:gd name="T60" fmla="*/ 2147483647 w 910"/>
              <a:gd name="T61" fmla="*/ 2147483647 h 867"/>
              <a:gd name="T62" fmla="*/ 2147483647 w 910"/>
              <a:gd name="T63" fmla="*/ 2147483647 h 867"/>
              <a:gd name="T64" fmla="*/ 2147483647 w 910"/>
              <a:gd name="T65" fmla="*/ 2147483647 h 867"/>
              <a:gd name="T66" fmla="*/ 2147483647 w 910"/>
              <a:gd name="T67" fmla="*/ 2147483647 h 867"/>
              <a:gd name="T68" fmla="*/ 2147483647 w 910"/>
              <a:gd name="T69" fmla="*/ 2147483647 h 867"/>
              <a:gd name="T70" fmla="*/ 2147483647 w 910"/>
              <a:gd name="T71" fmla="*/ 2147483647 h 867"/>
              <a:gd name="T72" fmla="*/ 2147483647 w 910"/>
              <a:gd name="T73" fmla="*/ 2147483647 h 867"/>
              <a:gd name="T74" fmla="*/ 2147483647 w 910"/>
              <a:gd name="T75" fmla="*/ 2147483647 h 867"/>
              <a:gd name="T76" fmla="*/ 2147483647 w 910"/>
              <a:gd name="T77" fmla="*/ 2147483647 h 867"/>
              <a:gd name="T78" fmla="*/ 2147483647 w 910"/>
              <a:gd name="T79" fmla="*/ 2147483647 h 867"/>
              <a:gd name="T80" fmla="*/ 2147483647 w 910"/>
              <a:gd name="T81" fmla="*/ 2147483647 h 867"/>
              <a:gd name="T82" fmla="*/ 2147483647 w 910"/>
              <a:gd name="T83" fmla="*/ 2147483647 h 867"/>
              <a:gd name="T84" fmla="*/ 2147483647 w 910"/>
              <a:gd name="T85" fmla="*/ 2147483647 h 8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0" h="867">
                <a:moveTo>
                  <a:pt x="426" y="826"/>
                </a:moveTo>
                <a:lnTo>
                  <a:pt x="457" y="793"/>
                </a:lnTo>
                <a:lnTo>
                  <a:pt x="515" y="767"/>
                </a:lnTo>
                <a:lnTo>
                  <a:pt x="530" y="784"/>
                </a:lnTo>
                <a:lnTo>
                  <a:pt x="601" y="809"/>
                </a:lnTo>
                <a:lnTo>
                  <a:pt x="641" y="830"/>
                </a:lnTo>
                <a:lnTo>
                  <a:pt x="678" y="851"/>
                </a:lnTo>
                <a:lnTo>
                  <a:pt x="720" y="837"/>
                </a:lnTo>
                <a:lnTo>
                  <a:pt x="743" y="811"/>
                </a:lnTo>
                <a:lnTo>
                  <a:pt x="783" y="791"/>
                </a:lnTo>
                <a:lnTo>
                  <a:pt x="808" y="767"/>
                </a:lnTo>
                <a:lnTo>
                  <a:pt x="810" y="747"/>
                </a:lnTo>
                <a:lnTo>
                  <a:pt x="781" y="747"/>
                </a:lnTo>
                <a:lnTo>
                  <a:pt x="753" y="730"/>
                </a:lnTo>
                <a:lnTo>
                  <a:pt x="749" y="704"/>
                </a:lnTo>
                <a:lnTo>
                  <a:pt x="761" y="690"/>
                </a:lnTo>
                <a:lnTo>
                  <a:pt x="761" y="671"/>
                </a:lnTo>
                <a:lnTo>
                  <a:pt x="747" y="658"/>
                </a:lnTo>
                <a:lnTo>
                  <a:pt x="745" y="642"/>
                </a:lnTo>
                <a:lnTo>
                  <a:pt x="763" y="639"/>
                </a:lnTo>
                <a:lnTo>
                  <a:pt x="781" y="629"/>
                </a:lnTo>
                <a:lnTo>
                  <a:pt x="775" y="606"/>
                </a:lnTo>
                <a:lnTo>
                  <a:pt x="763" y="583"/>
                </a:lnTo>
                <a:lnTo>
                  <a:pt x="779" y="566"/>
                </a:lnTo>
                <a:lnTo>
                  <a:pt x="775" y="549"/>
                </a:lnTo>
                <a:lnTo>
                  <a:pt x="769" y="528"/>
                </a:lnTo>
                <a:lnTo>
                  <a:pt x="769" y="514"/>
                </a:lnTo>
                <a:lnTo>
                  <a:pt x="749" y="512"/>
                </a:lnTo>
                <a:lnTo>
                  <a:pt x="737" y="520"/>
                </a:lnTo>
                <a:lnTo>
                  <a:pt x="724" y="539"/>
                </a:lnTo>
                <a:lnTo>
                  <a:pt x="708" y="533"/>
                </a:lnTo>
                <a:lnTo>
                  <a:pt x="724" y="514"/>
                </a:lnTo>
                <a:lnTo>
                  <a:pt x="718" y="499"/>
                </a:lnTo>
                <a:lnTo>
                  <a:pt x="741" y="484"/>
                </a:lnTo>
                <a:lnTo>
                  <a:pt x="759" y="463"/>
                </a:lnTo>
                <a:lnTo>
                  <a:pt x="801" y="430"/>
                </a:lnTo>
                <a:lnTo>
                  <a:pt x="797" y="419"/>
                </a:lnTo>
                <a:lnTo>
                  <a:pt x="808" y="409"/>
                </a:lnTo>
                <a:lnTo>
                  <a:pt x="824" y="417"/>
                </a:lnTo>
                <a:lnTo>
                  <a:pt x="848" y="405"/>
                </a:lnTo>
                <a:lnTo>
                  <a:pt x="856" y="367"/>
                </a:lnTo>
                <a:lnTo>
                  <a:pt x="868" y="327"/>
                </a:lnTo>
                <a:lnTo>
                  <a:pt x="909" y="270"/>
                </a:lnTo>
                <a:lnTo>
                  <a:pt x="854" y="245"/>
                </a:lnTo>
                <a:lnTo>
                  <a:pt x="826" y="239"/>
                </a:lnTo>
                <a:lnTo>
                  <a:pt x="808" y="235"/>
                </a:lnTo>
                <a:lnTo>
                  <a:pt x="789" y="206"/>
                </a:lnTo>
                <a:lnTo>
                  <a:pt x="767" y="203"/>
                </a:lnTo>
                <a:lnTo>
                  <a:pt x="753" y="191"/>
                </a:lnTo>
                <a:lnTo>
                  <a:pt x="724" y="182"/>
                </a:lnTo>
                <a:lnTo>
                  <a:pt x="696" y="153"/>
                </a:lnTo>
                <a:lnTo>
                  <a:pt x="696" y="119"/>
                </a:lnTo>
                <a:lnTo>
                  <a:pt x="666" y="140"/>
                </a:lnTo>
                <a:lnTo>
                  <a:pt x="647" y="132"/>
                </a:lnTo>
                <a:lnTo>
                  <a:pt x="653" y="113"/>
                </a:lnTo>
                <a:lnTo>
                  <a:pt x="649" y="97"/>
                </a:lnTo>
                <a:lnTo>
                  <a:pt x="631" y="92"/>
                </a:lnTo>
                <a:lnTo>
                  <a:pt x="605" y="71"/>
                </a:lnTo>
                <a:lnTo>
                  <a:pt x="603" y="48"/>
                </a:lnTo>
                <a:lnTo>
                  <a:pt x="590" y="34"/>
                </a:lnTo>
                <a:lnTo>
                  <a:pt x="570" y="38"/>
                </a:lnTo>
                <a:lnTo>
                  <a:pt x="562" y="0"/>
                </a:lnTo>
                <a:lnTo>
                  <a:pt x="497" y="10"/>
                </a:lnTo>
                <a:lnTo>
                  <a:pt x="489" y="36"/>
                </a:lnTo>
                <a:lnTo>
                  <a:pt x="477" y="75"/>
                </a:lnTo>
                <a:lnTo>
                  <a:pt x="457" y="94"/>
                </a:lnTo>
                <a:lnTo>
                  <a:pt x="428" y="97"/>
                </a:lnTo>
                <a:lnTo>
                  <a:pt x="394" y="97"/>
                </a:lnTo>
                <a:lnTo>
                  <a:pt x="367" y="113"/>
                </a:lnTo>
                <a:lnTo>
                  <a:pt x="369" y="132"/>
                </a:lnTo>
                <a:lnTo>
                  <a:pt x="351" y="140"/>
                </a:lnTo>
                <a:lnTo>
                  <a:pt x="327" y="138"/>
                </a:lnTo>
                <a:lnTo>
                  <a:pt x="290" y="120"/>
                </a:lnTo>
                <a:lnTo>
                  <a:pt x="272" y="117"/>
                </a:lnTo>
                <a:lnTo>
                  <a:pt x="268" y="96"/>
                </a:lnTo>
                <a:lnTo>
                  <a:pt x="276" y="82"/>
                </a:lnTo>
                <a:lnTo>
                  <a:pt x="260" y="78"/>
                </a:lnTo>
                <a:lnTo>
                  <a:pt x="248" y="82"/>
                </a:lnTo>
                <a:lnTo>
                  <a:pt x="233" y="73"/>
                </a:lnTo>
                <a:lnTo>
                  <a:pt x="233" y="97"/>
                </a:lnTo>
                <a:lnTo>
                  <a:pt x="241" y="124"/>
                </a:lnTo>
                <a:lnTo>
                  <a:pt x="233" y="153"/>
                </a:lnTo>
                <a:lnTo>
                  <a:pt x="237" y="185"/>
                </a:lnTo>
                <a:lnTo>
                  <a:pt x="213" y="180"/>
                </a:lnTo>
                <a:lnTo>
                  <a:pt x="197" y="166"/>
                </a:lnTo>
                <a:lnTo>
                  <a:pt x="189" y="178"/>
                </a:lnTo>
                <a:lnTo>
                  <a:pt x="174" y="162"/>
                </a:lnTo>
                <a:lnTo>
                  <a:pt x="148" y="172"/>
                </a:lnTo>
                <a:lnTo>
                  <a:pt x="126" y="134"/>
                </a:lnTo>
                <a:lnTo>
                  <a:pt x="97" y="132"/>
                </a:lnTo>
                <a:lnTo>
                  <a:pt x="67" y="134"/>
                </a:lnTo>
                <a:lnTo>
                  <a:pt x="41" y="128"/>
                </a:lnTo>
                <a:lnTo>
                  <a:pt x="12" y="134"/>
                </a:lnTo>
                <a:lnTo>
                  <a:pt x="2" y="151"/>
                </a:lnTo>
                <a:lnTo>
                  <a:pt x="32" y="162"/>
                </a:lnTo>
                <a:lnTo>
                  <a:pt x="8" y="164"/>
                </a:lnTo>
                <a:lnTo>
                  <a:pt x="34" y="189"/>
                </a:lnTo>
                <a:lnTo>
                  <a:pt x="0" y="182"/>
                </a:lnTo>
                <a:lnTo>
                  <a:pt x="22" y="214"/>
                </a:lnTo>
                <a:lnTo>
                  <a:pt x="51" y="224"/>
                </a:lnTo>
                <a:lnTo>
                  <a:pt x="67" y="239"/>
                </a:lnTo>
                <a:lnTo>
                  <a:pt x="93" y="254"/>
                </a:lnTo>
                <a:lnTo>
                  <a:pt x="124" y="277"/>
                </a:lnTo>
                <a:lnTo>
                  <a:pt x="154" y="277"/>
                </a:lnTo>
                <a:lnTo>
                  <a:pt x="124" y="292"/>
                </a:lnTo>
                <a:lnTo>
                  <a:pt x="134" y="308"/>
                </a:lnTo>
                <a:lnTo>
                  <a:pt x="150" y="319"/>
                </a:lnTo>
                <a:lnTo>
                  <a:pt x="144" y="336"/>
                </a:lnTo>
                <a:lnTo>
                  <a:pt x="138" y="350"/>
                </a:lnTo>
                <a:lnTo>
                  <a:pt x="152" y="390"/>
                </a:lnTo>
                <a:lnTo>
                  <a:pt x="187" y="421"/>
                </a:lnTo>
                <a:lnTo>
                  <a:pt x="191" y="445"/>
                </a:lnTo>
                <a:lnTo>
                  <a:pt x="185" y="461"/>
                </a:lnTo>
                <a:lnTo>
                  <a:pt x="164" y="445"/>
                </a:lnTo>
                <a:lnTo>
                  <a:pt x="177" y="476"/>
                </a:lnTo>
                <a:lnTo>
                  <a:pt x="174" y="501"/>
                </a:lnTo>
                <a:lnTo>
                  <a:pt x="146" y="585"/>
                </a:lnTo>
                <a:lnTo>
                  <a:pt x="108" y="669"/>
                </a:lnTo>
                <a:lnTo>
                  <a:pt x="81" y="702"/>
                </a:lnTo>
                <a:lnTo>
                  <a:pt x="103" y="719"/>
                </a:lnTo>
                <a:lnTo>
                  <a:pt x="91" y="732"/>
                </a:lnTo>
                <a:lnTo>
                  <a:pt x="142" y="761"/>
                </a:lnTo>
                <a:lnTo>
                  <a:pt x="152" y="780"/>
                </a:lnTo>
                <a:lnTo>
                  <a:pt x="172" y="778"/>
                </a:lnTo>
                <a:lnTo>
                  <a:pt x="239" y="809"/>
                </a:lnTo>
                <a:lnTo>
                  <a:pt x="256" y="797"/>
                </a:lnTo>
                <a:lnTo>
                  <a:pt x="375" y="866"/>
                </a:lnTo>
                <a:lnTo>
                  <a:pt x="426" y="862"/>
                </a:lnTo>
                <a:lnTo>
                  <a:pt x="426" y="826"/>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90" name="Freeform 10"/>
          <p:cNvSpPr>
            <a:spLocks/>
          </p:cNvSpPr>
          <p:nvPr/>
        </p:nvSpPr>
        <p:spPr bwMode="auto">
          <a:xfrm>
            <a:off x="3530600" y="3851275"/>
            <a:ext cx="392113" cy="330200"/>
          </a:xfrm>
          <a:custGeom>
            <a:avLst/>
            <a:gdLst>
              <a:gd name="T0" fmla="*/ 2147483647 w 247"/>
              <a:gd name="T1" fmla="*/ 2147483647 h 208"/>
              <a:gd name="T2" fmla="*/ 2147483647 w 247"/>
              <a:gd name="T3" fmla="*/ 2147483647 h 208"/>
              <a:gd name="T4" fmla="*/ 2147483647 w 247"/>
              <a:gd name="T5" fmla="*/ 2147483647 h 208"/>
              <a:gd name="T6" fmla="*/ 2147483647 w 247"/>
              <a:gd name="T7" fmla="*/ 2147483647 h 208"/>
              <a:gd name="T8" fmla="*/ 2147483647 w 247"/>
              <a:gd name="T9" fmla="*/ 2147483647 h 208"/>
              <a:gd name="T10" fmla="*/ 2147483647 w 247"/>
              <a:gd name="T11" fmla="*/ 2147483647 h 208"/>
              <a:gd name="T12" fmla="*/ 2147483647 w 247"/>
              <a:gd name="T13" fmla="*/ 2147483647 h 208"/>
              <a:gd name="T14" fmla="*/ 2147483647 w 247"/>
              <a:gd name="T15" fmla="*/ 2147483647 h 208"/>
              <a:gd name="T16" fmla="*/ 2147483647 w 247"/>
              <a:gd name="T17" fmla="*/ 2147483647 h 208"/>
              <a:gd name="T18" fmla="*/ 2147483647 w 247"/>
              <a:gd name="T19" fmla="*/ 2147483647 h 208"/>
              <a:gd name="T20" fmla="*/ 2147483647 w 247"/>
              <a:gd name="T21" fmla="*/ 2147483647 h 208"/>
              <a:gd name="T22" fmla="*/ 2147483647 w 247"/>
              <a:gd name="T23" fmla="*/ 2147483647 h 208"/>
              <a:gd name="T24" fmla="*/ 2147483647 w 247"/>
              <a:gd name="T25" fmla="*/ 2147483647 h 208"/>
              <a:gd name="T26" fmla="*/ 2147483647 w 247"/>
              <a:gd name="T27" fmla="*/ 2147483647 h 208"/>
              <a:gd name="T28" fmla="*/ 2147483647 w 247"/>
              <a:gd name="T29" fmla="*/ 2147483647 h 208"/>
              <a:gd name="T30" fmla="*/ 2147483647 w 247"/>
              <a:gd name="T31" fmla="*/ 2147483647 h 208"/>
              <a:gd name="T32" fmla="*/ 2147483647 w 247"/>
              <a:gd name="T33" fmla="*/ 0 h 208"/>
              <a:gd name="T34" fmla="*/ 2147483647 w 247"/>
              <a:gd name="T35" fmla="*/ 2147483647 h 208"/>
              <a:gd name="T36" fmla="*/ 0 w 247"/>
              <a:gd name="T37" fmla="*/ 2147483647 h 208"/>
              <a:gd name="T38" fmla="*/ 2147483647 w 247"/>
              <a:gd name="T39" fmla="*/ 2147483647 h 208"/>
              <a:gd name="T40" fmla="*/ 2147483647 w 247"/>
              <a:gd name="T41" fmla="*/ 2147483647 h 208"/>
              <a:gd name="T42" fmla="*/ 2147483647 w 247"/>
              <a:gd name="T43" fmla="*/ 2147483647 h 208"/>
              <a:gd name="T44" fmla="*/ 2147483647 w 247"/>
              <a:gd name="T45" fmla="*/ 2147483647 h 208"/>
              <a:gd name="T46" fmla="*/ 2147483647 w 247"/>
              <a:gd name="T47" fmla="*/ 2147483647 h 208"/>
              <a:gd name="T48" fmla="*/ 2147483647 w 247"/>
              <a:gd name="T49" fmla="*/ 2147483647 h 208"/>
              <a:gd name="T50" fmla="*/ 2147483647 w 247"/>
              <a:gd name="T51" fmla="*/ 2147483647 h 208"/>
              <a:gd name="T52" fmla="*/ 2147483647 w 247"/>
              <a:gd name="T53" fmla="*/ 2147483647 h 208"/>
              <a:gd name="T54" fmla="*/ 2147483647 w 247"/>
              <a:gd name="T55" fmla="*/ 2147483647 h 208"/>
              <a:gd name="T56" fmla="*/ 2147483647 w 247"/>
              <a:gd name="T57" fmla="*/ 2147483647 h 208"/>
              <a:gd name="T58" fmla="*/ 2147483647 w 247"/>
              <a:gd name="T59" fmla="*/ 2147483647 h 208"/>
              <a:gd name="T60" fmla="*/ 2147483647 w 247"/>
              <a:gd name="T61" fmla="*/ 2147483647 h 208"/>
              <a:gd name="T62" fmla="*/ 2147483647 w 247"/>
              <a:gd name="T63" fmla="*/ 2147483647 h 208"/>
              <a:gd name="T64" fmla="*/ 2147483647 w 247"/>
              <a:gd name="T65" fmla="*/ 2147483647 h 208"/>
              <a:gd name="T66" fmla="*/ 2147483647 w 247"/>
              <a:gd name="T67" fmla="*/ 2147483647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7" h="208">
                <a:moveTo>
                  <a:pt x="195" y="172"/>
                </a:moveTo>
                <a:lnTo>
                  <a:pt x="216" y="149"/>
                </a:lnTo>
                <a:lnTo>
                  <a:pt x="246" y="135"/>
                </a:lnTo>
                <a:lnTo>
                  <a:pt x="244" y="114"/>
                </a:lnTo>
                <a:lnTo>
                  <a:pt x="234" y="95"/>
                </a:lnTo>
                <a:lnTo>
                  <a:pt x="222" y="89"/>
                </a:lnTo>
                <a:lnTo>
                  <a:pt x="203" y="83"/>
                </a:lnTo>
                <a:lnTo>
                  <a:pt x="207" y="72"/>
                </a:lnTo>
                <a:lnTo>
                  <a:pt x="219" y="49"/>
                </a:lnTo>
                <a:lnTo>
                  <a:pt x="201" y="29"/>
                </a:lnTo>
                <a:lnTo>
                  <a:pt x="186" y="31"/>
                </a:lnTo>
                <a:lnTo>
                  <a:pt x="173" y="10"/>
                </a:lnTo>
                <a:lnTo>
                  <a:pt x="138" y="3"/>
                </a:lnTo>
                <a:lnTo>
                  <a:pt x="104" y="20"/>
                </a:lnTo>
                <a:lnTo>
                  <a:pt x="85" y="17"/>
                </a:lnTo>
                <a:lnTo>
                  <a:pt x="61" y="11"/>
                </a:lnTo>
                <a:lnTo>
                  <a:pt x="61" y="0"/>
                </a:lnTo>
                <a:lnTo>
                  <a:pt x="36" y="3"/>
                </a:lnTo>
                <a:lnTo>
                  <a:pt x="0" y="14"/>
                </a:lnTo>
                <a:lnTo>
                  <a:pt x="9" y="52"/>
                </a:lnTo>
                <a:lnTo>
                  <a:pt x="27" y="50"/>
                </a:lnTo>
                <a:lnTo>
                  <a:pt x="43" y="61"/>
                </a:lnTo>
                <a:lnTo>
                  <a:pt x="46" y="84"/>
                </a:lnTo>
                <a:lnTo>
                  <a:pt x="68" y="109"/>
                </a:lnTo>
                <a:lnTo>
                  <a:pt x="88" y="109"/>
                </a:lnTo>
                <a:lnTo>
                  <a:pt x="95" y="127"/>
                </a:lnTo>
                <a:lnTo>
                  <a:pt x="85" y="147"/>
                </a:lnTo>
                <a:lnTo>
                  <a:pt x="101" y="155"/>
                </a:lnTo>
                <a:lnTo>
                  <a:pt x="137" y="135"/>
                </a:lnTo>
                <a:lnTo>
                  <a:pt x="135" y="169"/>
                </a:lnTo>
                <a:lnTo>
                  <a:pt x="162" y="197"/>
                </a:lnTo>
                <a:lnTo>
                  <a:pt x="192" y="207"/>
                </a:lnTo>
                <a:lnTo>
                  <a:pt x="197" y="198"/>
                </a:lnTo>
                <a:lnTo>
                  <a:pt x="195" y="172"/>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91" name="Freeform 11"/>
          <p:cNvSpPr>
            <a:spLocks/>
          </p:cNvSpPr>
          <p:nvPr/>
        </p:nvSpPr>
        <p:spPr bwMode="auto">
          <a:xfrm>
            <a:off x="3832225" y="4083050"/>
            <a:ext cx="90488" cy="122238"/>
          </a:xfrm>
          <a:custGeom>
            <a:avLst/>
            <a:gdLst>
              <a:gd name="T0" fmla="*/ 2147483647 w 57"/>
              <a:gd name="T1" fmla="*/ 2147483647 h 77"/>
              <a:gd name="T2" fmla="*/ 2147483647 w 57"/>
              <a:gd name="T3" fmla="*/ 2147483647 h 77"/>
              <a:gd name="T4" fmla="*/ 2147483647 w 57"/>
              <a:gd name="T5" fmla="*/ 2147483647 h 77"/>
              <a:gd name="T6" fmla="*/ 2147483647 w 57"/>
              <a:gd name="T7" fmla="*/ 2147483647 h 77"/>
              <a:gd name="T8" fmla="*/ 2147483647 w 57"/>
              <a:gd name="T9" fmla="*/ 2147483647 h 77"/>
              <a:gd name="T10" fmla="*/ 2147483647 w 57"/>
              <a:gd name="T11" fmla="*/ 0 h 77"/>
              <a:gd name="T12" fmla="*/ 2147483647 w 57"/>
              <a:gd name="T13" fmla="*/ 2147483647 h 77"/>
              <a:gd name="T14" fmla="*/ 2147483647 w 57"/>
              <a:gd name="T15" fmla="*/ 2147483647 h 77"/>
              <a:gd name="T16" fmla="*/ 0 w 57"/>
              <a:gd name="T17" fmla="*/ 2147483647 h 77"/>
              <a:gd name="T18" fmla="*/ 2147483647 w 57"/>
              <a:gd name="T19" fmla="*/ 2147483647 h 77"/>
              <a:gd name="T20" fmla="*/ 2147483647 w 57"/>
              <a:gd name="T21" fmla="*/ 2147483647 h 77"/>
              <a:gd name="T22" fmla="*/ 2147483647 w 57"/>
              <a:gd name="T23" fmla="*/ 2147483647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77">
                <a:moveTo>
                  <a:pt x="44" y="63"/>
                </a:moveTo>
                <a:lnTo>
                  <a:pt x="56" y="47"/>
                </a:lnTo>
                <a:lnTo>
                  <a:pt x="53" y="33"/>
                </a:lnTo>
                <a:lnTo>
                  <a:pt x="41" y="29"/>
                </a:lnTo>
                <a:lnTo>
                  <a:pt x="32" y="17"/>
                </a:lnTo>
                <a:lnTo>
                  <a:pt x="33" y="0"/>
                </a:lnTo>
                <a:lnTo>
                  <a:pt x="6" y="24"/>
                </a:lnTo>
                <a:lnTo>
                  <a:pt x="6" y="50"/>
                </a:lnTo>
                <a:lnTo>
                  <a:pt x="0" y="59"/>
                </a:lnTo>
                <a:lnTo>
                  <a:pt x="15" y="72"/>
                </a:lnTo>
                <a:lnTo>
                  <a:pt x="38" y="76"/>
                </a:lnTo>
                <a:lnTo>
                  <a:pt x="44" y="63"/>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92" name="Freeform 12"/>
          <p:cNvSpPr>
            <a:spLocks/>
          </p:cNvSpPr>
          <p:nvPr/>
        </p:nvSpPr>
        <p:spPr bwMode="auto">
          <a:xfrm>
            <a:off x="3627438" y="3579813"/>
            <a:ext cx="452437" cy="415925"/>
          </a:xfrm>
          <a:custGeom>
            <a:avLst/>
            <a:gdLst>
              <a:gd name="T0" fmla="*/ 2147483647 w 285"/>
              <a:gd name="T1" fmla="*/ 2147483647 h 262"/>
              <a:gd name="T2" fmla="*/ 2147483647 w 285"/>
              <a:gd name="T3" fmla="*/ 2147483647 h 262"/>
              <a:gd name="T4" fmla="*/ 2147483647 w 285"/>
              <a:gd name="T5" fmla="*/ 2147483647 h 262"/>
              <a:gd name="T6" fmla="*/ 2147483647 w 285"/>
              <a:gd name="T7" fmla="*/ 2147483647 h 262"/>
              <a:gd name="T8" fmla="*/ 2147483647 w 285"/>
              <a:gd name="T9" fmla="*/ 2147483647 h 262"/>
              <a:gd name="T10" fmla="*/ 2147483647 w 285"/>
              <a:gd name="T11" fmla="*/ 2147483647 h 262"/>
              <a:gd name="T12" fmla="*/ 2147483647 w 285"/>
              <a:gd name="T13" fmla="*/ 2147483647 h 262"/>
              <a:gd name="T14" fmla="*/ 2147483647 w 285"/>
              <a:gd name="T15" fmla="*/ 2147483647 h 262"/>
              <a:gd name="T16" fmla="*/ 2147483647 w 285"/>
              <a:gd name="T17" fmla="*/ 2147483647 h 262"/>
              <a:gd name="T18" fmla="*/ 2147483647 w 285"/>
              <a:gd name="T19" fmla="*/ 2147483647 h 262"/>
              <a:gd name="T20" fmla="*/ 2147483647 w 285"/>
              <a:gd name="T21" fmla="*/ 2147483647 h 262"/>
              <a:gd name="T22" fmla="*/ 2147483647 w 285"/>
              <a:gd name="T23" fmla="*/ 2147483647 h 262"/>
              <a:gd name="T24" fmla="*/ 2147483647 w 285"/>
              <a:gd name="T25" fmla="*/ 2147483647 h 262"/>
              <a:gd name="T26" fmla="*/ 2147483647 w 285"/>
              <a:gd name="T27" fmla="*/ 2147483647 h 262"/>
              <a:gd name="T28" fmla="*/ 2147483647 w 285"/>
              <a:gd name="T29" fmla="*/ 2147483647 h 262"/>
              <a:gd name="T30" fmla="*/ 2147483647 w 285"/>
              <a:gd name="T31" fmla="*/ 2147483647 h 262"/>
              <a:gd name="T32" fmla="*/ 2147483647 w 285"/>
              <a:gd name="T33" fmla="*/ 2147483647 h 262"/>
              <a:gd name="T34" fmla="*/ 2147483647 w 285"/>
              <a:gd name="T35" fmla="*/ 0 h 262"/>
              <a:gd name="T36" fmla="*/ 2147483647 w 285"/>
              <a:gd name="T37" fmla="*/ 0 h 262"/>
              <a:gd name="T38" fmla="*/ 2147483647 w 285"/>
              <a:gd name="T39" fmla="*/ 2147483647 h 262"/>
              <a:gd name="T40" fmla="*/ 2147483647 w 285"/>
              <a:gd name="T41" fmla="*/ 2147483647 h 262"/>
              <a:gd name="T42" fmla="*/ 2147483647 w 285"/>
              <a:gd name="T43" fmla="*/ 2147483647 h 262"/>
              <a:gd name="T44" fmla="*/ 2147483647 w 285"/>
              <a:gd name="T45" fmla="*/ 2147483647 h 262"/>
              <a:gd name="T46" fmla="*/ 2147483647 w 285"/>
              <a:gd name="T47" fmla="*/ 2147483647 h 262"/>
              <a:gd name="T48" fmla="*/ 2147483647 w 285"/>
              <a:gd name="T49" fmla="*/ 2147483647 h 262"/>
              <a:gd name="T50" fmla="*/ 2147483647 w 285"/>
              <a:gd name="T51" fmla="*/ 2147483647 h 262"/>
              <a:gd name="T52" fmla="*/ 2147483647 w 285"/>
              <a:gd name="T53" fmla="*/ 2147483647 h 262"/>
              <a:gd name="T54" fmla="*/ 2147483647 w 285"/>
              <a:gd name="T55" fmla="*/ 2147483647 h 262"/>
              <a:gd name="T56" fmla="*/ 2147483647 w 285"/>
              <a:gd name="T57" fmla="*/ 2147483647 h 262"/>
              <a:gd name="T58" fmla="*/ 2147483647 w 285"/>
              <a:gd name="T59" fmla="*/ 2147483647 h 262"/>
              <a:gd name="T60" fmla="*/ 2147483647 w 285"/>
              <a:gd name="T61" fmla="*/ 2147483647 h 262"/>
              <a:gd name="T62" fmla="*/ 2147483647 w 285"/>
              <a:gd name="T63" fmla="*/ 2147483647 h 262"/>
              <a:gd name="T64" fmla="*/ 2147483647 w 285"/>
              <a:gd name="T65" fmla="*/ 2147483647 h 262"/>
              <a:gd name="T66" fmla="*/ 2147483647 w 285"/>
              <a:gd name="T67" fmla="*/ 2147483647 h 262"/>
              <a:gd name="T68" fmla="*/ 2147483647 w 285"/>
              <a:gd name="T69" fmla="*/ 2147483647 h 262"/>
              <a:gd name="T70" fmla="*/ 2147483647 w 285"/>
              <a:gd name="T71" fmla="*/ 2147483647 h 262"/>
              <a:gd name="T72" fmla="*/ 2147483647 w 285"/>
              <a:gd name="T73" fmla="*/ 2147483647 h 262"/>
              <a:gd name="T74" fmla="*/ 2147483647 w 285"/>
              <a:gd name="T75" fmla="*/ 2147483647 h 262"/>
              <a:gd name="T76" fmla="*/ 2147483647 w 285"/>
              <a:gd name="T77" fmla="*/ 2147483647 h 262"/>
              <a:gd name="T78" fmla="*/ 2147483647 w 285"/>
              <a:gd name="T79" fmla="*/ 2147483647 h 262"/>
              <a:gd name="T80" fmla="*/ 2147483647 w 285"/>
              <a:gd name="T81" fmla="*/ 2147483647 h 262"/>
              <a:gd name="T82" fmla="*/ 2147483647 w 285"/>
              <a:gd name="T83" fmla="*/ 2147483647 h 262"/>
              <a:gd name="T84" fmla="*/ 2147483647 w 285"/>
              <a:gd name="T85" fmla="*/ 2147483647 h 262"/>
              <a:gd name="T86" fmla="*/ 2147483647 w 285"/>
              <a:gd name="T87" fmla="*/ 2147483647 h 262"/>
              <a:gd name="T88" fmla="*/ 2147483647 w 285"/>
              <a:gd name="T89" fmla="*/ 2147483647 h 262"/>
              <a:gd name="T90" fmla="*/ 2147483647 w 285"/>
              <a:gd name="T91" fmla="*/ 2147483647 h 262"/>
              <a:gd name="T92" fmla="*/ 2147483647 w 285"/>
              <a:gd name="T93" fmla="*/ 2147483647 h 262"/>
              <a:gd name="T94" fmla="*/ 2147483647 w 285"/>
              <a:gd name="T95" fmla="*/ 2147483647 h 262"/>
              <a:gd name="T96" fmla="*/ 2147483647 w 285"/>
              <a:gd name="T97" fmla="*/ 2147483647 h 262"/>
              <a:gd name="T98" fmla="*/ 0 w 285"/>
              <a:gd name="T99" fmla="*/ 2147483647 h 262"/>
              <a:gd name="T100" fmla="*/ 0 w 285"/>
              <a:gd name="T101" fmla="*/ 2147483647 h 262"/>
              <a:gd name="T102" fmla="*/ 2147483647 w 285"/>
              <a:gd name="T103" fmla="*/ 2147483647 h 262"/>
              <a:gd name="T104" fmla="*/ 2147483647 w 285"/>
              <a:gd name="T105" fmla="*/ 2147483647 h 262"/>
              <a:gd name="T106" fmla="*/ 2147483647 w 285"/>
              <a:gd name="T107" fmla="*/ 2147483647 h 262"/>
              <a:gd name="T108" fmla="*/ 2147483647 w 285"/>
              <a:gd name="T109" fmla="*/ 2147483647 h 262"/>
              <a:gd name="T110" fmla="*/ 2147483647 w 285"/>
              <a:gd name="T111" fmla="*/ 2147483647 h 262"/>
              <a:gd name="T112" fmla="*/ 2147483647 w 285"/>
              <a:gd name="T113" fmla="*/ 2147483647 h 262"/>
              <a:gd name="T114" fmla="*/ 2147483647 w 285"/>
              <a:gd name="T115" fmla="*/ 2147483647 h 262"/>
              <a:gd name="T116" fmla="*/ 2147483647 w 285"/>
              <a:gd name="T117" fmla="*/ 2147483647 h 262"/>
              <a:gd name="T118" fmla="*/ 2147483647 w 285"/>
              <a:gd name="T119" fmla="*/ 2147483647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 h="262">
                <a:moveTo>
                  <a:pt x="170" y="251"/>
                </a:moveTo>
                <a:lnTo>
                  <a:pt x="164" y="234"/>
                </a:lnTo>
                <a:lnTo>
                  <a:pt x="181" y="221"/>
                </a:lnTo>
                <a:lnTo>
                  <a:pt x="190" y="194"/>
                </a:lnTo>
                <a:lnTo>
                  <a:pt x="180" y="155"/>
                </a:lnTo>
                <a:lnTo>
                  <a:pt x="193" y="148"/>
                </a:lnTo>
                <a:lnTo>
                  <a:pt x="225" y="154"/>
                </a:lnTo>
                <a:lnTo>
                  <a:pt x="241" y="145"/>
                </a:lnTo>
                <a:lnTo>
                  <a:pt x="234" y="135"/>
                </a:lnTo>
                <a:lnTo>
                  <a:pt x="256" y="120"/>
                </a:lnTo>
                <a:lnTo>
                  <a:pt x="262" y="103"/>
                </a:lnTo>
                <a:lnTo>
                  <a:pt x="240" y="91"/>
                </a:lnTo>
                <a:lnTo>
                  <a:pt x="246" y="79"/>
                </a:lnTo>
                <a:lnTo>
                  <a:pt x="266" y="82"/>
                </a:lnTo>
                <a:lnTo>
                  <a:pt x="274" y="60"/>
                </a:lnTo>
                <a:lnTo>
                  <a:pt x="284" y="34"/>
                </a:lnTo>
                <a:lnTo>
                  <a:pt x="284" y="19"/>
                </a:lnTo>
                <a:lnTo>
                  <a:pt x="265" y="0"/>
                </a:lnTo>
                <a:lnTo>
                  <a:pt x="228" y="0"/>
                </a:lnTo>
                <a:lnTo>
                  <a:pt x="183" y="2"/>
                </a:lnTo>
                <a:lnTo>
                  <a:pt x="170" y="11"/>
                </a:lnTo>
                <a:lnTo>
                  <a:pt x="165" y="26"/>
                </a:lnTo>
                <a:lnTo>
                  <a:pt x="168" y="49"/>
                </a:lnTo>
                <a:lnTo>
                  <a:pt x="178" y="66"/>
                </a:lnTo>
                <a:lnTo>
                  <a:pt x="190" y="75"/>
                </a:lnTo>
                <a:lnTo>
                  <a:pt x="170" y="72"/>
                </a:lnTo>
                <a:lnTo>
                  <a:pt x="140" y="86"/>
                </a:lnTo>
                <a:lnTo>
                  <a:pt x="135" y="63"/>
                </a:lnTo>
                <a:lnTo>
                  <a:pt x="149" y="62"/>
                </a:lnTo>
                <a:lnTo>
                  <a:pt x="143" y="46"/>
                </a:lnTo>
                <a:lnTo>
                  <a:pt x="143" y="31"/>
                </a:lnTo>
                <a:lnTo>
                  <a:pt x="131" y="34"/>
                </a:lnTo>
                <a:lnTo>
                  <a:pt x="123" y="28"/>
                </a:lnTo>
                <a:lnTo>
                  <a:pt x="111" y="62"/>
                </a:lnTo>
                <a:lnTo>
                  <a:pt x="97" y="88"/>
                </a:lnTo>
                <a:lnTo>
                  <a:pt x="71" y="111"/>
                </a:lnTo>
                <a:lnTo>
                  <a:pt x="64" y="120"/>
                </a:lnTo>
                <a:lnTo>
                  <a:pt x="79" y="134"/>
                </a:lnTo>
                <a:lnTo>
                  <a:pt x="50" y="120"/>
                </a:lnTo>
                <a:lnTo>
                  <a:pt x="71" y="141"/>
                </a:lnTo>
                <a:lnTo>
                  <a:pt x="44" y="131"/>
                </a:lnTo>
                <a:lnTo>
                  <a:pt x="68" y="151"/>
                </a:lnTo>
                <a:lnTo>
                  <a:pt x="34" y="141"/>
                </a:lnTo>
                <a:lnTo>
                  <a:pt x="27" y="148"/>
                </a:lnTo>
                <a:lnTo>
                  <a:pt x="61" y="155"/>
                </a:lnTo>
                <a:lnTo>
                  <a:pt x="56" y="163"/>
                </a:lnTo>
                <a:lnTo>
                  <a:pt x="19" y="151"/>
                </a:lnTo>
                <a:lnTo>
                  <a:pt x="7" y="152"/>
                </a:lnTo>
                <a:lnTo>
                  <a:pt x="37" y="174"/>
                </a:lnTo>
                <a:lnTo>
                  <a:pt x="0" y="169"/>
                </a:lnTo>
                <a:lnTo>
                  <a:pt x="0" y="183"/>
                </a:lnTo>
                <a:lnTo>
                  <a:pt x="43" y="192"/>
                </a:lnTo>
                <a:lnTo>
                  <a:pt x="77" y="174"/>
                </a:lnTo>
                <a:lnTo>
                  <a:pt x="113" y="180"/>
                </a:lnTo>
                <a:lnTo>
                  <a:pt x="125" y="203"/>
                </a:lnTo>
                <a:lnTo>
                  <a:pt x="141" y="198"/>
                </a:lnTo>
                <a:lnTo>
                  <a:pt x="156" y="217"/>
                </a:lnTo>
                <a:lnTo>
                  <a:pt x="141" y="254"/>
                </a:lnTo>
                <a:lnTo>
                  <a:pt x="164" y="261"/>
                </a:lnTo>
                <a:lnTo>
                  <a:pt x="170" y="251"/>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93" name="Freeform 13"/>
          <p:cNvSpPr>
            <a:spLocks/>
          </p:cNvSpPr>
          <p:nvPr/>
        </p:nvSpPr>
        <p:spPr bwMode="auto">
          <a:xfrm>
            <a:off x="3825875" y="3587750"/>
            <a:ext cx="22225" cy="30163"/>
          </a:xfrm>
          <a:custGeom>
            <a:avLst/>
            <a:gdLst>
              <a:gd name="T0" fmla="*/ 0 w 14"/>
              <a:gd name="T1" fmla="*/ 2147483647 h 19"/>
              <a:gd name="T2" fmla="*/ 2147483647 w 14"/>
              <a:gd name="T3" fmla="*/ 2147483647 h 19"/>
              <a:gd name="T4" fmla="*/ 2147483647 w 14"/>
              <a:gd name="T5" fmla="*/ 0 h 19"/>
              <a:gd name="T6" fmla="*/ 0 w 14"/>
              <a:gd name="T7" fmla="*/ 2147483647 h 19"/>
              <a:gd name="T8" fmla="*/ 0 w 14"/>
              <a:gd name="T9" fmla="*/ 2147483647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9">
                <a:moveTo>
                  <a:pt x="0" y="18"/>
                </a:moveTo>
                <a:lnTo>
                  <a:pt x="13" y="12"/>
                </a:lnTo>
                <a:lnTo>
                  <a:pt x="10" y="0"/>
                </a:lnTo>
                <a:lnTo>
                  <a:pt x="0" y="7"/>
                </a:lnTo>
                <a:lnTo>
                  <a:pt x="0" y="18"/>
                </a:lnTo>
              </a:path>
            </a:pathLst>
          </a:custGeom>
          <a:solidFill>
            <a:srgbClr val="FFFF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94" name="Freeform 14"/>
          <p:cNvSpPr>
            <a:spLocks/>
          </p:cNvSpPr>
          <p:nvPr/>
        </p:nvSpPr>
        <p:spPr bwMode="auto">
          <a:xfrm>
            <a:off x="3840163" y="3570288"/>
            <a:ext cx="26987" cy="15875"/>
          </a:xfrm>
          <a:custGeom>
            <a:avLst/>
            <a:gdLst>
              <a:gd name="T0" fmla="*/ 2147483647 w 17"/>
              <a:gd name="T1" fmla="*/ 0 h 10"/>
              <a:gd name="T2" fmla="*/ 0 w 17"/>
              <a:gd name="T3" fmla="*/ 2147483647 h 10"/>
              <a:gd name="T4" fmla="*/ 2147483647 w 17"/>
              <a:gd name="T5" fmla="*/ 2147483647 h 10"/>
              <a:gd name="T6" fmla="*/ 2147483647 w 17"/>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0">
                <a:moveTo>
                  <a:pt x="16" y="0"/>
                </a:moveTo>
                <a:lnTo>
                  <a:pt x="0" y="6"/>
                </a:lnTo>
                <a:lnTo>
                  <a:pt x="12" y="9"/>
                </a:lnTo>
                <a:lnTo>
                  <a:pt x="16" y="0"/>
                </a:lnTo>
              </a:path>
            </a:pathLst>
          </a:custGeom>
          <a:solidFill>
            <a:srgbClr val="FFFF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95" name="Freeform 15"/>
          <p:cNvSpPr>
            <a:spLocks/>
          </p:cNvSpPr>
          <p:nvPr/>
        </p:nvSpPr>
        <p:spPr bwMode="auto">
          <a:xfrm>
            <a:off x="2633663" y="3038475"/>
            <a:ext cx="877887" cy="850900"/>
          </a:xfrm>
          <a:custGeom>
            <a:avLst/>
            <a:gdLst>
              <a:gd name="T0" fmla="*/ 2147483647 w 553"/>
              <a:gd name="T1" fmla="*/ 2147483647 h 536"/>
              <a:gd name="T2" fmla="*/ 2147483647 w 553"/>
              <a:gd name="T3" fmla="*/ 2147483647 h 536"/>
              <a:gd name="T4" fmla="*/ 2147483647 w 553"/>
              <a:gd name="T5" fmla="*/ 2147483647 h 536"/>
              <a:gd name="T6" fmla="*/ 2147483647 w 553"/>
              <a:gd name="T7" fmla="*/ 2147483647 h 536"/>
              <a:gd name="T8" fmla="*/ 2147483647 w 553"/>
              <a:gd name="T9" fmla="*/ 2147483647 h 536"/>
              <a:gd name="T10" fmla="*/ 2147483647 w 553"/>
              <a:gd name="T11" fmla="*/ 2147483647 h 536"/>
              <a:gd name="T12" fmla="*/ 2147483647 w 553"/>
              <a:gd name="T13" fmla="*/ 2147483647 h 536"/>
              <a:gd name="T14" fmla="*/ 2147483647 w 553"/>
              <a:gd name="T15" fmla="*/ 2147483647 h 536"/>
              <a:gd name="T16" fmla="*/ 0 w 553"/>
              <a:gd name="T17" fmla="*/ 2147483647 h 536"/>
              <a:gd name="T18" fmla="*/ 2147483647 w 553"/>
              <a:gd name="T19" fmla="*/ 2147483647 h 536"/>
              <a:gd name="T20" fmla="*/ 2147483647 w 553"/>
              <a:gd name="T21" fmla="*/ 2147483647 h 536"/>
              <a:gd name="T22" fmla="*/ 2147483647 w 553"/>
              <a:gd name="T23" fmla="*/ 2147483647 h 536"/>
              <a:gd name="T24" fmla="*/ 2147483647 w 553"/>
              <a:gd name="T25" fmla="*/ 2147483647 h 536"/>
              <a:gd name="T26" fmla="*/ 2147483647 w 553"/>
              <a:gd name="T27" fmla="*/ 2147483647 h 536"/>
              <a:gd name="T28" fmla="*/ 2147483647 w 553"/>
              <a:gd name="T29" fmla="*/ 2147483647 h 536"/>
              <a:gd name="T30" fmla="*/ 2147483647 w 553"/>
              <a:gd name="T31" fmla="*/ 2147483647 h 536"/>
              <a:gd name="T32" fmla="*/ 2147483647 w 553"/>
              <a:gd name="T33" fmla="*/ 2147483647 h 536"/>
              <a:gd name="T34" fmla="*/ 2147483647 w 553"/>
              <a:gd name="T35" fmla="*/ 2147483647 h 536"/>
              <a:gd name="T36" fmla="*/ 2147483647 w 553"/>
              <a:gd name="T37" fmla="*/ 2147483647 h 536"/>
              <a:gd name="T38" fmla="*/ 2147483647 w 553"/>
              <a:gd name="T39" fmla="*/ 2147483647 h 536"/>
              <a:gd name="T40" fmla="*/ 2147483647 w 553"/>
              <a:gd name="T41" fmla="*/ 2147483647 h 536"/>
              <a:gd name="T42" fmla="*/ 2147483647 w 553"/>
              <a:gd name="T43" fmla="*/ 2147483647 h 536"/>
              <a:gd name="T44" fmla="*/ 2147483647 w 553"/>
              <a:gd name="T45" fmla="*/ 2147483647 h 536"/>
              <a:gd name="T46" fmla="*/ 2147483647 w 553"/>
              <a:gd name="T47" fmla="*/ 2147483647 h 536"/>
              <a:gd name="T48" fmla="*/ 2147483647 w 553"/>
              <a:gd name="T49" fmla="*/ 2147483647 h 536"/>
              <a:gd name="T50" fmla="*/ 2147483647 w 553"/>
              <a:gd name="T51" fmla="*/ 2147483647 h 536"/>
              <a:gd name="T52" fmla="*/ 2147483647 w 553"/>
              <a:gd name="T53" fmla="*/ 2147483647 h 536"/>
              <a:gd name="T54" fmla="*/ 2147483647 w 553"/>
              <a:gd name="T55" fmla="*/ 2147483647 h 536"/>
              <a:gd name="T56" fmla="*/ 2147483647 w 553"/>
              <a:gd name="T57" fmla="*/ 2147483647 h 536"/>
              <a:gd name="T58" fmla="*/ 2147483647 w 553"/>
              <a:gd name="T59" fmla="*/ 2147483647 h 536"/>
              <a:gd name="T60" fmla="*/ 2147483647 w 553"/>
              <a:gd name="T61" fmla="*/ 2147483647 h 536"/>
              <a:gd name="T62" fmla="*/ 2147483647 w 553"/>
              <a:gd name="T63" fmla="*/ 2147483647 h 536"/>
              <a:gd name="T64" fmla="*/ 2147483647 w 553"/>
              <a:gd name="T65" fmla="*/ 2147483647 h 536"/>
              <a:gd name="T66" fmla="*/ 2147483647 w 553"/>
              <a:gd name="T67" fmla="*/ 2147483647 h 536"/>
              <a:gd name="T68" fmla="*/ 2147483647 w 553"/>
              <a:gd name="T69" fmla="*/ 2147483647 h 536"/>
              <a:gd name="T70" fmla="*/ 2147483647 w 553"/>
              <a:gd name="T71" fmla="*/ 2147483647 h 536"/>
              <a:gd name="T72" fmla="*/ 2147483647 w 553"/>
              <a:gd name="T73" fmla="*/ 2147483647 h 536"/>
              <a:gd name="T74" fmla="*/ 2147483647 w 553"/>
              <a:gd name="T75" fmla="*/ 2147483647 h 536"/>
              <a:gd name="T76" fmla="*/ 2147483647 w 553"/>
              <a:gd name="T77" fmla="*/ 2147483647 h 536"/>
              <a:gd name="T78" fmla="*/ 2147483647 w 553"/>
              <a:gd name="T79" fmla="*/ 2147483647 h 536"/>
              <a:gd name="T80" fmla="*/ 2147483647 w 553"/>
              <a:gd name="T81" fmla="*/ 2147483647 h 536"/>
              <a:gd name="T82" fmla="*/ 2147483647 w 553"/>
              <a:gd name="T83" fmla="*/ 2147483647 h 536"/>
              <a:gd name="T84" fmla="*/ 2147483647 w 553"/>
              <a:gd name="T85" fmla="*/ 2147483647 h 536"/>
              <a:gd name="T86" fmla="*/ 2147483647 w 553"/>
              <a:gd name="T87" fmla="*/ 2147483647 h 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3" h="536">
                <a:moveTo>
                  <a:pt x="494" y="485"/>
                </a:moveTo>
                <a:lnTo>
                  <a:pt x="499" y="506"/>
                </a:lnTo>
                <a:lnTo>
                  <a:pt x="412" y="535"/>
                </a:lnTo>
                <a:lnTo>
                  <a:pt x="344" y="517"/>
                </a:lnTo>
                <a:lnTo>
                  <a:pt x="302" y="500"/>
                </a:lnTo>
                <a:lnTo>
                  <a:pt x="318" y="518"/>
                </a:lnTo>
                <a:lnTo>
                  <a:pt x="299" y="526"/>
                </a:lnTo>
                <a:lnTo>
                  <a:pt x="287" y="501"/>
                </a:lnTo>
                <a:lnTo>
                  <a:pt x="263" y="501"/>
                </a:lnTo>
                <a:lnTo>
                  <a:pt x="256" y="515"/>
                </a:lnTo>
                <a:lnTo>
                  <a:pt x="192" y="485"/>
                </a:lnTo>
                <a:lnTo>
                  <a:pt x="153" y="500"/>
                </a:lnTo>
                <a:lnTo>
                  <a:pt x="137" y="524"/>
                </a:lnTo>
                <a:lnTo>
                  <a:pt x="105" y="497"/>
                </a:lnTo>
                <a:lnTo>
                  <a:pt x="77" y="492"/>
                </a:lnTo>
                <a:lnTo>
                  <a:pt x="31" y="517"/>
                </a:lnTo>
                <a:lnTo>
                  <a:pt x="21" y="500"/>
                </a:lnTo>
                <a:lnTo>
                  <a:pt x="0" y="495"/>
                </a:lnTo>
                <a:lnTo>
                  <a:pt x="10" y="485"/>
                </a:lnTo>
                <a:lnTo>
                  <a:pt x="41" y="482"/>
                </a:lnTo>
                <a:lnTo>
                  <a:pt x="67" y="465"/>
                </a:lnTo>
                <a:lnTo>
                  <a:pt x="101" y="449"/>
                </a:lnTo>
                <a:lnTo>
                  <a:pt x="113" y="426"/>
                </a:lnTo>
                <a:lnTo>
                  <a:pt x="143" y="413"/>
                </a:lnTo>
                <a:lnTo>
                  <a:pt x="208" y="435"/>
                </a:lnTo>
                <a:lnTo>
                  <a:pt x="257" y="399"/>
                </a:lnTo>
                <a:lnTo>
                  <a:pt x="202" y="413"/>
                </a:lnTo>
                <a:lnTo>
                  <a:pt x="171" y="382"/>
                </a:lnTo>
                <a:lnTo>
                  <a:pt x="146" y="377"/>
                </a:lnTo>
                <a:lnTo>
                  <a:pt x="146" y="354"/>
                </a:lnTo>
                <a:lnTo>
                  <a:pt x="107" y="363"/>
                </a:lnTo>
                <a:lnTo>
                  <a:pt x="91" y="347"/>
                </a:lnTo>
                <a:lnTo>
                  <a:pt x="92" y="327"/>
                </a:lnTo>
                <a:lnTo>
                  <a:pt x="110" y="317"/>
                </a:lnTo>
                <a:lnTo>
                  <a:pt x="146" y="316"/>
                </a:lnTo>
                <a:lnTo>
                  <a:pt x="180" y="302"/>
                </a:lnTo>
                <a:lnTo>
                  <a:pt x="190" y="285"/>
                </a:lnTo>
                <a:lnTo>
                  <a:pt x="196" y="264"/>
                </a:lnTo>
                <a:lnTo>
                  <a:pt x="193" y="248"/>
                </a:lnTo>
                <a:lnTo>
                  <a:pt x="168" y="253"/>
                </a:lnTo>
                <a:lnTo>
                  <a:pt x="150" y="248"/>
                </a:lnTo>
                <a:lnTo>
                  <a:pt x="161" y="241"/>
                </a:lnTo>
                <a:lnTo>
                  <a:pt x="193" y="230"/>
                </a:lnTo>
                <a:lnTo>
                  <a:pt x="196" y="219"/>
                </a:lnTo>
                <a:lnTo>
                  <a:pt x="181" y="207"/>
                </a:lnTo>
                <a:lnTo>
                  <a:pt x="184" y="193"/>
                </a:lnTo>
                <a:lnTo>
                  <a:pt x="199" y="192"/>
                </a:lnTo>
                <a:lnTo>
                  <a:pt x="204" y="204"/>
                </a:lnTo>
                <a:lnTo>
                  <a:pt x="216" y="212"/>
                </a:lnTo>
                <a:lnTo>
                  <a:pt x="229" y="218"/>
                </a:lnTo>
                <a:lnTo>
                  <a:pt x="268" y="227"/>
                </a:lnTo>
                <a:lnTo>
                  <a:pt x="286" y="213"/>
                </a:lnTo>
                <a:lnTo>
                  <a:pt x="293" y="196"/>
                </a:lnTo>
                <a:lnTo>
                  <a:pt x="308" y="175"/>
                </a:lnTo>
                <a:lnTo>
                  <a:pt x="317" y="152"/>
                </a:lnTo>
                <a:lnTo>
                  <a:pt x="315" y="139"/>
                </a:lnTo>
                <a:lnTo>
                  <a:pt x="312" y="129"/>
                </a:lnTo>
                <a:lnTo>
                  <a:pt x="292" y="150"/>
                </a:lnTo>
                <a:lnTo>
                  <a:pt x="280" y="121"/>
                </a:lnTo>
                <a:lnTo>
                  <a:pt x="283" y="92"/>
                </a:lnTo>
                <a:lnTo>
                  <a:pt x="321" y="60"/>
                </a:lnTo>
                <a:lnTo>
                  <a:pt x="372" y="38"/>
                </a:lnTo>
                <a:lnTo>
                  <a:pt x="393" y="33"/>
                </a:lnTo>
                <a:lnTo>
                  <a:pt x="388" y="14"/>
                </a:lnTo>
                <a:lnTo>
                  <a:pt x="411" y="0"/>
                </a:lnTo>
                <a:lnTo>
                  <a:pt x="430" y="33"/>
                </a:lnTo>
                <a:lnTo>
                  <a:pt x="426" y="78"/>
                </a:lnTo>
                <a:lnTo>
                  <a:pt x="426" y="123"/>
                </a:lnTo>
                <a:lnTo>
                  <a:pt x="454" y="149"/>
                </a:lnTo>
                <a:lnTo>
                  <a:pt x="469" y="181"/>
                </a:lnTo>
                <a:lnTo>
                  <a:pt x="479" y="245"/>
                </a:lnTo>
                <a:lnTo>
                  <a:pt x="463" y="245"/>
                </a:lnTo>
                <a:lnTo>
                  <a:pt x="479" y="265"/>
                </a:lnTo>
                <a:lnTo>
                  <a:pt x="482" y="296"/>
                </a:lnTo>
                <a:lnTo>
                  <a:pt x="452" y="317"/>
                </a:lnTo>
                <a:lnTo>
                  <a:pt x="463" y="333"/>
                </a:lnTo>
                <a:lnTo>
                  <a:pt x="475" y="328"/>
                </a:lnTo>
                <a:lnTo>
                  <a:pt x="488" y="317"/>
                </a:lnTo>
                <a:lnTo>
                  <a:pt x="522" y="324"/>
                </a:lnTo>
                <a:lnTo>
                  <a:pt x="542" y="340"/>
                </a:lnTo>
                <a:lnTo>
                  <a:pt x="552" y="373"/>
                </a:lnTo>
                <a:lnTo>
                  <a:pt x="537" y="409"/>
                </a:lnTo>
                <a:lnTo>
                  <a:pt x="515" y="429"/>
                </a:lnTo>
                <a:lnTo>
                  <a:pt x="500" y="439"/>
                </a:lnTo>
                <a:lnTo>
                  <a:pt x="479" y="446"/>
                </a:lnTo>
                <a:lnTo>
                  <a:pt x="473" y="459"/>
                </a:lnTo>
                <a:lnTo>
                  <a:pt x="451" y="465"/>
                </a:lnTo>
                <a:lnTo>
                  <a:pt x="466" y="475"/>
                </a:lnTo>
                <a:lnTo>
                  <a:pt x="494" y="485"/>
                </a:lnTo>
              </a:path>
            </a:pathLst>
          </a:custGeom>
          <a:solidFill>
            <a:srgbClr val="99CC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96" name="Freeform 16"/>
          <p:cNvSpPr>
            <a:spLocks/>
          </p:cNvSpPr>
          <p:nvPr/>
        </p:nvSpPr>
        <p:spPr bwMode="auto">
          <a:xfrm>
            <a:off x="2871788" y="2530475"/>
            <a:ext cx="522287" cy="623888"/>
          </a:xfrm>
          <a:custGeom>
            <a:avLst/>
            <a:gdLst>
              <a:gd name="T0" fmla="*/ 2147483647 w 329"/>
              <a:gd name="T1" fmla="*/ 2147483647 h 393"/>
              <a:gd name="T2" fmla="*/ 2147483647 w 329"/>
              <a:gd name="T3" fmla="*/ 2147483647 h 393"/>
              <a:gd name="T4" fmla="*/ 2147483647 w 329"/>
              <a:gd name="T5" fmla="*/ 2147483647 h 393"/>
              <a:gd name="T6" fmla="*/ 2147483647 w 329"/>
              <a:gd name="T7" fmla="*/ 2147483647 h 393"/>
              <a:gd name="T8" fmla="*/ 2147483647 w 329"/>
              <a:gd name="T9" fmla="*/ 2147483647 h 393"/>
              <a:gd name="T10" fmla="*/ 2147483647 w 329"/>
              <a:gd name="T11" fmla="*/ 2147483647 h 393"/>
              <a:gd name="T12" fmla="*/ 2147483647 w 329"/>
              <a:gd name="T13" fmla="*/ 2147483647 h 393"/>
              <a:gd name="T14" fmla="*/ 2147483647 w 329"/>
              <a:gd name="T15" fmla="*/ 2147483647 h 393"/>
              <a:gd name="T16" fmla="*/ 2147483647 w 329"/>
              <a:gd name="T17" fmla="*/ 2147483647 h 393"/>
              <a:gd name="T18" fmla="*/ 2147483647 w 329"/>
              <a:gd name="T19" fmla="*/ 2147483647 h 393"/>
              <a:gd name="T20" fmla="*/ 2147483647 w 329"/>
              <a:gd name="T21" fmla="*/ 2147483647 h 393"/>
              <a:gd name="T22" fmla="*/ 2147483647 w 329"/>
              <a:gd name="T23" fmla="*/ 2147483647 h 393"/>
              <a:gd name="T24" fmla="*/ 2147483647 w 329"/>
              <a:gd name="T25" fmla="*/ 2147483647 h 393"/>
              <a:gd name="T26" fmla="*/ 2147483647 w 329"/>
              <a:gd name="T27" fmla="*/ 2147483647 h 393"/>
              <a:gd name="T28" fmla="*/ 2147483647 w 329"/>
              <a:gd name="T29" fmla="*/ 0 h 393"/>
              <a:gd name="T30" fmla="*/ 2147483647 w 329"/>
              <a:gd name="T31" fmla="*/ 2147483647 h 393"/>
              <a:gd name="T32" fmla="*/ 2147483647 w 329"/>
              <a:gd name="T33" fmla="*/ 2147483647 h 393"/>
              <a:gd name="T34" fmla="*/ 2147483647 w 329"/>
              <a:gd name="T35" fmla="*/ 2147483647 h 393"/>
              <a:gd name="T36" fmla="*/ 2147483647 w 329"/>
              <a:gd name="T37" fmla="*/ 2147483647 h 393"/>
              <a:gd name="T38" fmla="*/ 2147483647 w 329"/>
              <a:gd name="T39" fmla="*/ 2147483647 h 393"/>
              <a:gd name="T40" fmla="*/ 2147483647 w 329"/>
              <a:gd name="T41" fmla="*/ 2147483647 h 393"/>
              <a:gd name="T42" fmla="*/ 2147483647 w 329"/>
              <a:gd name="T43" fmla="*/ 2147483647 h 393"/>
              <a:gd name="T44" fmla="*/ 2147483647 w 329"/>
              <a:gd name="T45" fmla="*/ 2147483647 h 393"/>
              <a:gd name="T46" fmla="*/ 2147483647 w 329"/>
              <a:gd name="T47" fmla="*/ 2147483647 h 393"/>
              <a:gd name="T48" fmla="*/ 2147483647 w 329"/>
              <a:gd name="T49" fmla="*/ 2147483647 h 393"/>
              <a:gd name="T50" fmla="*/ 2147483647 w 329"/>
              <a:gd name="T51" fmla="*/ 2147483647 h 393"/>
              <a:gd name="T52" fmla="*/ 2147483647 w 329"/>
              <a:gd name="T53" fmla="*/ 2147483647 h 393"/>
              <a:gd name="T54" fmla="*/ 2147483647 w 329"/>
              <a:gd name="T55" fmla="*/ 2147483647 h 393"/>
              <a:gd name="T56" fmla="*/ 2147483647 w 329"/>
              <a:gd name="T57" fmla="*/ 2147483647 h 393"/>
              <a:gd name="T58" fmla="*/ 2147483647 w 329"/>
              <a:gd name="T59" fmla="*/ 2147483647 h 393"/>
              <a:gd name="T60" fmla="*/ 2147483647 w 329"/>
              <a:gd name="T61" fmla="*/ 2147483647 h 393"/>
              <a:gd name="T62" fmla="*/ 2147483647 w 329"/>
              <a:gd name="T63" fmla="*/ 2147483647 h 393"/>
              <a:gd name="T64" fmla="*/ 2147483647 w 329"/>
              <a:gd name="T65" fmla="*/ 2147483647 h 393"/>
              <a:gd name="T66" fmla="*/ 2147483647 w 329"/>
              <a:gd name="T67" fmla="*/ 2147483647 h 393"/>
              <a:gd name="T68" fmla="*/ 2147483647 w 329"/>
              <a:gd name="T69" fmla="*/ 2147483647 h 393"/>
              <a:gd name="T70" fmla="*/ 2147483647 w 329"/>
              <a:gd name="T71" fmla="*/ 2147483647 h 393"/>
              <a:gd name="T72" fmla="*/ 2147483647 w 329"/>
              <a:gd name="T73" fmla="*/ 2147483647 h 393"/>
              <a:gd name="T74" fmla="*/ 2147483647 w 329"/>
              <a:gd name="T75" fmla="*/ 2147483647 h 393"/>
              <a:gd name="T76" fmla="*/ 2147483647 w 329"/>
              <a:gd name="T77" fmla="*/ 2147483647 h 393"/>
              <a:gd name="T78" fmla="*/ 2147483647 w 329"/>
              <a:gd name="T79" fmla="*/ 2147483647 h 393"/>
              <a:gd name="T80" fmla="*/ 2147483647 w 329"/>
              <a:gd name="T81" fmla="*/ 2147483647 h 393"/>
              <a:gd name="T82" fmla="*/ 2147483647 w 329"/>
              <a:gd name="T83" fmla="*/ 2147483647 h 393"/>
              <a:gd name="T84" fmla="*/ 2147483647 w 329"/>
              <a:gd name="T85" fmla="*/ 2147483647 h 393"/>
              <a:gd name="T86" fmla="*/ 2147483647 w 329"/>
              <a:gd name="T87" fmla="*/ 2147483647 h 393"/>
              <a:gd name="T88" fmla="*/ 2147483647 w 329"/>
              <a:gd name="T89" fmla="*/ 2147483647 h 393"/>
              <a:gd name="T90" fmla="*/ 2147483647 w 329"/>
              <a:gd name="T91" fmla="*/ 2147483647 h 393"/>
              <a:gd name="T92" fmla="*/ 2147483647 w 329"/>
              <a:gd name="T93" fmla="*/ 2147483647 h 393"/>
              <a:gd name="T94" fmla="*/ 2147483647 w 329"/>
              <a:gd name="T95" fmla="*/ 2147483647 h 393"/>
              <a:gd name="T96" fmla="*/ 2147483647 w 329"/>
              <a:gd name="T97" fmla="*/ 2147483647 h 393"/>
              <a:gd name="T98" fmla="*/ 2147483647 w 329"/>
              <a:gd name="T99" fmla="*/ 2147483647 h 393"/>
              <a:gd name="T100" fmla="*/ 2147483647 w 329"/>
              <a:gd name="T101" fmla="*/ 2147483647 h 393"/>
              <a:gd name="T102" fmla="*/ 2147483647 w 329"/>
              <a:gd name="T103" fmla="*/ 2147483647 h 393"/>
              <a:gd name="T104" fmla="*/ 2147483647 w 329"/>
              <a:gd name="T105" fmla="*/ 2147483647 h 393"/>
              <a:gd name="T106" fmla="*/ 2147483647 w 329"/>
              <a:gd name="T107" fmla="*/ 2147483647 h 393"/>
              <a:gd name="T108" fmla="*/ 2147483647 w 329"/>
              <a:gd name="T109" fmla="*/ 2147483647 h 393"/>
              <a:gd name="T110" fmla="*/ 2147483647 w 329"/>
              <a:gd name="T111" fmla="*/ 2147483647 h 393"/>
              <a:gd name="T112" fmla="*/ 2147483647 w 329"/>
              <a:gd name="T113" fmla="*/ 2147483647 h 393"/>
              <a:gd name="T114" fmla="*/ 2147483647 w 329"/>
              <a:gd name="T115" fmla="*/ 2147483647 h 3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29" h="393">
                <a:moveTo>
                  <a:pt x="244" y="297"/>
                </a:moveTo>
                <a:lnTo>
                  <a:pt x="227" y="281"/>
                </a:lnTo>
                <a:lnTo>
                  <a:pt x="198" y="292"/>
                </a:lnTo>
                <a:lnTo>
                  <a:pt x="173" y="272"/>
                </a:lnTo>
                <a:lnTo>
                  <a:pt x="204" y="277"/>
                </a:lnTo>
                <a:lnTo>
                  <a:pt x="222" y="267"/>
                </a:lnTo>
                <a:lnTo>
                  <a:pt x="246" y="264"/>
                </a:lnTo>
                <a:lnTo>
                  <a:pt x="235" y="250"/>
                </a:lnTo>
                <a:lnTo>
                  <a:pt x="255" y="240"/>
                </a:lnTo>
                <a:lnTo>
                  <a:pt x="277" y="218"/>
                </a:lnTo>
                <a:lnTo>
                  <a:pt x="294" y="197"/>
                </a:lnTo>
                <a:lnTo>
                  <a:pt x="322" y="168"/>
                </a:lnTo>
                <a:lnTo>
                  <a:pt x="328" y="149"/>
                </a:lnTo>
                <a:lnTo>
                  <a:pt x="323" y="132"/>
                </a:lnTo>
                <a:lnTo>
                  <a:pt x="294" y="128"/>
                </a:lnTo>
                <a:lnTo>
                  <a:pt x="264" y="122"/>
                </a:lnTo>
                <a:lnTo>
                  <a:pt x="241" y="115"/>
                </a:lnTo>
                <a:lnTo>
                  <a:pt x="210" y="115"/>
                </a:lnTo>
                <a:lnTo>
                  <a:pt x="191" y="117"/>
                </a:lnTo>
                <a:lnTo>
                  <a:pt x="228" y="95"/>
                </a:lnTo>
                <a:lnTo>
                  <a:pt x="213" y="86"/>
                </a:lnTo>
                <a:lnTo>
                  <a:pt x="225" y="75"/>
                </a:lnTo>
                <a:lnTo>
                  <a:pt x="252" y="66"/>
                </a:lnTo>
                <a:lnTo>
                  <a:pt x="273" y="57"/>
                </a:lnTo>
                <a:lnTo>
                  <a:pt x="289" y="51"/>
                </a:lnTo>
                <a:lnTo>
                  <a:pt x="298" y="29"/>
                </a:lnTo>
                <a:lnTo>
                  <a:pt x="264" y="23"/>
                </a:lnTo>
                <a:lnTo>
                  <a:pt x="235" y="20"/>
                </a:lnTo>
                <a:lnTo>
                  <a:pt x="204" y="16"/>
                </a:lnTo>
                <a:lnTo>
                  <a:pt x="185" y="0"/>
                </a:lnTo>
                <a:lnTo>
                  <a:pt x="174" y="19"/>
                </a:lnTo>
                <a:lnTo>
                  <a:pt x="170" y="32"/>
                </a:lnTo>
                <a:lnTo>
                  <a:pt x="154" y="33"/>
                </a:lnTo>
                <a:lnTo>
                  <a:pt x="151" y="48"/>
                </a:lnTo>
                <a:lnTo>
                  <a:pt x="142" y="52"/>
                </a:lnTo>
                <a:lnTo>
                  <a:pt x="152" y="69"/>
                </a:lnTo>
                <a:lnTo>
                  <a:pt x="134" y="62"/>
                </a:lnTo>
                <a:lnTo>
                  <a:pt x="118" y="62"/>
                </a:lnTo>
                <a:lnTo>
                  <a:pt x="112" y="72"/>
                </a:lnTo>
                <a:lnTo>
                  <a:pt x="122" y="98"/>
                </a:lnTo>
                <a:lnTo>
                  <a:pt x="107" y="89"/>
                </a:lnTo>
                <a:lnTo>
                  <a:pt x="103" y="106"/>
                </a:lnTo>
                <a:lnTo>
                  <a:pt x="115" y="115"/>
                </a:lnTo>
                <a:lnTo>
                  <a:pt x="101" y="120"/>
                </a:lnTo>
                <a:lnTo>
                  <a:pt x="85" y="99"/>
                </a:lnTo>
                <a:lnTo>
                  <a:pt x="88" y="79"/>
                </a:lnTo>
                <a:lnTo>
                  <a:pt x="88" y="63"/>
                </a:lnTo>
                <a:lnTo>
                  <a:pt x="76" y="80"/>
                </a:lnTo>
                <a:lnTo>
                  <a:pt x="63" y="72"/>
                </a:lnTo>
                <a:lnTo>
                  <a:pt x="57" y="86"/>
                </a:lnTo>
                <a:lnTo>
                  <a:pt x="63" y="100"/>
                </a:lnTo>
                <a:lnTo>
                  <a:pt x="67" y="118"/>
                </a:lnTo>
                <a:lnTo>
                  <a:pt x="82" y="126"/>
                </a:lnTo>
                <a:lnTo>
                  <a:pt x="82" y="137"/>
                </a:lnTo>
                <a:lnTo>
                  <a:pt x="104" y="128"/>
                </a:lnTo>
                <a:lnTo>
                  <a:pt x="88" y="148"/>
                </a:lnTo>
                <a:lnTo>
                  <a:pt x="78" y="166"/>
                </a:lnTo>
                <a:lnTo>
                  <a:pt x="54" y="160"/>
                </a:lnTo>
                <a:lnTo>
                  <a:pt x="64" y="172"/>
                </a:lnTo>
                <a:lnTo>
                  <a:pt x="45" y="175"/>
                </a:lnTo>
                <a:lnTo>
                  <a:pt x="52" y="185"/>
                </a:lnTo>
                <a:lnTo>
                  <a:pt x="32" y="198"/>
                </a:lnTo>
                <a:lnTo>
                  <a:pt x="36" y="209"/>
                </a:lnTo>
                <a:lnTo>
                  <a:pt x="57" y="208"/>
                </a:lnTo>
                <a:lnTo>
                  <a:pt x="73" y="207"/>
                </a:lnTo>
                <a:lnTo>
                  <a:pt x="79" y="192"/>
                </a:lnTo>
                <a:lnTo>
                  <a:pt x="103" y="184"/>
                </a:lnTo>
                <a:lnTo>
                  <a:pt x="85" y="201"/>
                </a:lnTo>
                <a:lnTo>
                  <a:pt x="104" y="208"/>
                </a:lnTo>
                <a:lnTo>
                  <a:pt x="84" y="207"/>
                </a:lnTo>
                <a:lnTo>
                  <a:pt x="69" y="215"/>
                </a:lnTo>
                <a:lnTo>
                  <a:pt x="69" y="229"/>
                </a:lnTo>
                <a:lnTo>
                  <a:pt x="55" y="227"/>
                </a:lnTo>
                <a:lnTo>
                  <a:pt x="39" y="241"/>
                </a:lnTo>
                <a:lnTo>
                  <a:pt x="29" y="249"/>
                </a:lnTo>
                <a:lnTo>
                  <a:pt x="12" y="243"/>
                </a:lnTo>
                <a:lnTo>
                  <a:pt x="0" y="252"/>
                </a:lnTo>
                <a:lnTo>
                  <a:pt x="17" y="264"/>
                </a:lnTo>
                <a:lnTo>
                  <a:pt x="11" y="275"/>
                </a:lnTo>
                <a:lnTo>
                  <a:pt x="29" y="257"/>
                </a:lnTo>
                <a:lnTo>
                  <a:pt x="45" y="254"/>
                </a:lnTo>
                <a:lnTo>
                  <a:pt x="54" y="243"/>
                </a:lnTo>
                <a:lnTo>
                  <a:pt x="70" y="237"/>
                </a:lnTo>
                <a:lnTo>
                  <a:pt x="54" y="252"/>
                </a:lnTo>
                <a:lnTo>
                  <a:pt x="57" y="264"/>
                </a:lnTo>
                <a:lnTo>
                  <a:pt x="29" y="304"/>
                </a:lnTo>
                <a:lnTo>
                  <a:pt x="45" y="306"/>
                </a:lnTo>
                <a:lnTo>
                  <a:pt x="70" y="270"/>
                </a:lnTo>
                <a:lnTo>
                  <a:pt x="75" y="257"/>
                </a:lnTo>
                <a:lnTo>
                  <a:pt x="63" y="298"/>
                </a:lnTo>
                <a:lnTo>
                  <a:pt x="70" y="307"/>
                </a:lnTo>
                <a:lnTo>
                  <a:pt x="76" y="289"/>
                </a:lnTo>
                <a:lnTo>
                  <a:pt x="79" y="255"/>
                </a:lnTo>
                <a:lnTo>
                  <a:pt x="90" y="264"/>
                </a:lnTo>
                <a:lnTo>
                  <a:pt x="85" y="277"/>
                </a:lnTo>
                <a:lnTo>
                  <a:pt x="109" y="267"/>
                </a:lnTo>
                <a:lnTo>
                  <a:pt x="90" y="286"/>
                </a:lnTo>
                <a:lnTo>
                  <a:pt x="96" y="300"/>
                </a:lnTo>
                <a:lnTo>
                  <a:pt x="90" y="317"/>
                </a:lnTo>
                <a:lnTo>
                  <a:pt x="76" y="333"/>
                </a:lnTo>
                <a:lnTo>
                  <a:pt x="61" y="346"/>
                </a:lnTo>
                <a:lnTo>
                  <a:pt x="48" y="356"/>
                </a:lnTo>
                <a:lnTo>
                  <a:pt x="58" y="389"/>
                </a:lnTo>
                <a:lnTo>
                  <a:pt x="64" y="363"/>
                </a:lnTo>
                <a:lnTo>
                  <a:pt x="85" y="392"/>
                </a:lnTo>
                <a:lnTo>
                  <a:pt x="93" y="373"/>
                </a:lnTo>
                <a:lnTo>
                  <a:pt x="110" y="390"/>
                </a:lnTo>
                <a:lnTo>
                  <a:pt x="128" y="387"/>
                </a:lnTo>
                <a:lnTo>
                  <a:pt x="143" y="386"/>
                </a:lnTo>
                <a:lnTo>
                  <a:pt x="148" y="378"/>
                </a:lnTo>
                <a:lnTo>
                  <a:pt x="163" y="384"/>
                </a:lnTo>
                <a:lnTo>
                  <a:pt x="215" y="360"/>
                </a:lnTo>
                <a:lnTo>
                  <a:pt x="244" y="352"/>
                </a:lnTo>
                <a:lnTo>
                  <a:pt x="240" y="336"/>
                </a:lnTo>
                <a:lnTo>
                  <a:pt x="261" y="321"/>
                </a:lnTo>
                <a:lnTo>
                  <a:pt x="244" y="297"/>
                </a:lnTo>
              </a:path>
            </a:pathLst>
          </a:custGeom>
          <a:solidFill>
            <a:srgbClr val="99CC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97" name="Freeform 17"/>
          <p:cNvSpPr>
            <a:spLocks/>
          </p:cNvSpPr>
          <p:nvPr/>
        </p:nvSpPr>
        <p:spPr bwMode="auto">
          <a:xfrm>
            <a:off x="2951163" y="2517775"/>
            <a:ext cx="114300" cy="88900"/>
          </a:xfrm>
          <a:custGeom>
            <a:avLst/>
            <a:gdLst>
              <a:gd name="T0" fmla="*/ 2147483647 w 72"/>
              <a:gd name="T1" fmla="*/ 2147483647 h 56"/>
              <a:gd name="T2" fmla="*/ 2147483647 w 72"/>
              <a:gd name="T3" fmla="*/ 2147483647 h 56"/>
              <a:gd name="T4" fmla="*/ 2147483647 w 72"/>
              <a:gd name="T5" fmla="*/ 2147483647 h 56"/>
              <a:gd name="T6" fmla="*/ 2147483647 w 72"/>
              <a:gd name="T7" fmla="*/ 0 h 56"/>
              <a:gd name="T8" fmla="*/ 2147483647 w 72"/>
              <a:gd name="T9" fmla="*/ 2147483647 h 56"/>
              <a:gd name="T10" fmla="*/ 2147483647 w 72"/>
              <a:gd name="T11" fmla="*/ 2147483647 h 56"/>
              <a:gd name="T12" fmla="*/ 2147483647 w 72"/>
              <a:gd name="T13" fmla="*/ 2147483647 h 56"/>
              <a:gd name="T14" fmla="*/ 2147483647 w 72"/>
              <a:gd name="T15" fmla="*/ 2147483647 h 56"/>
              <a:gd name="T16" fmla="*/ 2147483647 w 72"/>
              <a:gd name="T17" fmla="*/ 2147483647 h 56"/>
              <a:gd name="T18" fmla="*/ 0 w 72"/>
              <a:gd name="T19" fmla="*/ 2147483647 h 56"/>
              <a:gd name="T20" fmla="*/ 2147483647 w 72"/>
              <a:gd name="T21" fmla="*/ 2147483647 h 56"/>
              <a:gd name="T22" fmla="*/ 2147483647 w 72"/>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56">
                <a:moveTo>
                  <a:pt x="33" y="50"/>
                </a:moveTo>
                <a:lnTo>
                  <a:pt x="56" y="26"/>
                </a:lnTo>
                <a:lnTo>
                  <a:pt x="71" y="9"/>
                </a:lnTo>
                <a:lnTo>
                  <a:pt x="68" y="0"/>
                </a:lnTo>
                <a:lnTo>
                  <a:pt x="31" y="7"/>
                </a:lnTo>
                <a:lnTo>
                  <a:pt x="28" y="18"/>
                </a:lnTo>
                <a:lnTo>
                  <a:pt x="15" y="14"/>
                </a:lnTo>
                <a:lnTo>
                  <a:pt x="9" y="26"/>
                </a:lnTo>
                <a:lnTo>
                  <a:pt x="12" y="41"/>
                </a:lnTo>
                <a:lnTo>
                  <a:pt x="0" y="55"/>
                </a:lnTo>
                <a:lnTo>
                  <a:pt x="22" y="51"/>
                </a:lnTo>
                <a:lnTo>
                  <a:pt x="33" y="50"/>
                </a:lnTo>
              </a:path>
            </a:pathLst>
          </a:custGeom>
          <a:solidFill>
            <a:srgbClr val="99CC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98" name="Freeform 18"/>
          <p:cNvSpPr>
            <a:spLocks/>
          </p:cNvSpPr>
          <p:nvPr/>
        </p:nvSpPr>
        <p:spPr bwMode="auto">
          <a:xfrm>
            <a:off x="2884488" y="2609850"/>
            <a:ext cx="49212" cy="84138"/>
          </a:xfrm>
          <a:custGeom>
            <a:avLst/>
            <a:gdLst>
              <a:gd name="T0" fmla="*/ 2147483647 w 31"/>
              <a:gd name="T1" fmla="*/ 2147483647 h 53"/>
              <a:gd name="T2" fmla="*/ 2147483647 w 31"/>
              <a:gd name="T3" fmla="*/ 0 h 53"/>
              <a:gd name="T4" fmla="*/ 2147483647 w 31"/>
              <a:gd name="T5" fmla="*/ 2147483647 h 53"/>
              <a:gd name="T6" fmla="*/ 0 w 31"/>
              <a:gd name="T7" fmla="*/ 2147483647 h 53"/>
              <a:gd name="T8" fmla="*/ 2147483647 w 31"/>
              <a:gd name="T9" fmla="*/ 2147483647 h 53"/>
              <a:gd name="T10" fmla="*/ 2147483647 w 31"/>
              <a:gd name="T11" fmla="*/ 2147483647 h 53"/>
              <a:gd name="T12" fmla="*/ 2147483647 w 31"/>
              <a:gd name="T13" fmla="*/ 2147483647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53">
                <a:moveTo>
                  <a:pt x="30" y="3"/>
                </a:moveTo>
                <a:lnTo>
                  <a:pt x="9" y="0"/>
                </a:lnTo>
                <a:lnTo>
                  <a:pt x="14" y="16"/>
                </a:lnTo>
                <a:lnTo>
                  <a:pt x="0" y="52"/>
                </a:lnTo>
                <a:lnTo>
                  <a:pt x="15" y="35"/>
                </a:lnTo>
                <a:lnTo>
                  <a:pt x="21" y="17"/>
                </a:lnTo>
                <a:lnTo>
                  <a:pt x="30" y="3"/>
                </a:lnTo>
              </a:path>
            </a:pathLst>
          </a:custGeom>
          <a:solidFill>
            <a:srgbClr val="99CCFF"/>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299" name="Freeform 19"/>
          <p:cNvSpPr>
            <a:spLocks/>
          </p:cNvSpPr>
          <p:nvPr/>
        </p:nvSpPr>
        <p:spPr bwMode="auto">
          <a:xfrm>
            <a:off x="3324225" y="2486025"/>
            <a:ext cx="53975" cy="57150"/>
          </a:xfrm>
          <a:custGeom>
            <a:avLst/>
            <a:gdLst>
              <a:gd name="T0" fmla="*/ 2147483647 w 34"/>
              <a:gd name="T1" fmla="*/ 2147483647 h 36"/>
              <a:gd name="T2" fmla="*/ 0 w 34"/>
              <a:gd name="T3" fmla="*/ 2147483647 h 36"/>
              <a:gd name="T4" fmla="*/ 2147483647 w 34"/>
              <a:gd name="T5" fmla="*/ 2147483647 h 36"/>
              <a:gd name="T6" fmla="*/ 2147483647 w 34"/>
              <a:gd name="T7" fmla="*/ 2147483647 h 36"/>
              <a:gd name="T8" fmla="*/ 2147483647 w 34"/>
              <a:gd name="T9" fmla="*/ 0 h 36"/>
              <a:gd name="T10" fmla="*/ 2147483647 w 34"/>
              <a:gd name="T11" fmla="*/ 2147483647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11" y="6"/>
                </a:moveTo>
                <a:lnTo>
                  <a:pt x="0" y="18"/>
                </a:lnTo>
                <a:lnTo>
                  <a:pt x="33" y="35"/>
                </a:lnTo>
                <a:lnTo>
                  <a:pt x="32" y="14"/>
                </a:lnTo>
                <a:lnTo>
                  <a:pt x="26" y="0"/>
                </a:lnTo>
                <a:lnTo>
                  <a:pt x="11" y="6"/>
                </a:lnTo>
              </a:path>
            </a:pathLst>
          </a:custGeom>
          <a:solidFill>
            <a:srgbClr val="99CC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00" name="Freeform 20"/>
          <p:cNvSpPr>
            <a:spLocks/>
          </p:cNvSpPr>
          <p:nvPr/>
        </p:nvSpPr>
        <p:spPr bwMode="auto">
          <a:xfrm>
            <a:off x="2657475" y="3000375"/>
            <a:ext cx="246063" cy="203200"/>
          </a:xfrm>
          <a:custGeom>
            <a:avLst/>
            <a:gdLst>
              <a:gd name="T0" fmla="*/ 2147483647 w 155"/>
              <a:gd name="T1" fmla="*/ 2147483647 h 128"/>
              <a:gd name="T2" fmla="*/ 2147483647 w 155"/>
              <a:gd name="T3" fmla="*/ 2147483647 h 128"/>
              <a:gd name="T4" fmla="*/ 2147483647 w 155"/>
              <a:gd name="T5" fmla="*/ 2147483647 h 128"/>
              <a:gd name="T6" fmla="*/ 2147483647 w 155"/>
              <a:gd name="T7" fmla="*/ 2147483647 h 128"/>
              <a:gd name="T8" fmla="*/ 0 w 155"/>
              <a:gd name="T9" fmla="*/ 2147483647 h 128"/>
              <a:gd name="T10" fmla="*/ 2147483647 w 155"/>
              <a:gd name="T11" fmla="*/ 2147483647 h 128"/>
              <a:gd name="T12" fmla="*/ 2147483647 w 155"/>
              <a:gd name="T13" fmla="*/ 2147483647 h 128"/>
              <a:gd name="T14" fmla="*/ 2147483647 w 155"/>
              <a:gd name="T15" fmla="*/ 2147483647 h 128"/>
              <a:gd name="T16" fmla="*/ 2147483647 w 155"/>
              <a:gd name="T17" fmla="*/ 2147483647 h 128"/>
              <a:gd name="T18" fmla="*/ 2147483647 w 155"/>
              <a:gd name="T19" fmla="*/ 2147483647 h 128"/>
              <a:gd name="T20" fmla="*/ 2147483647 w 155"/>
              <a:gd name="T21" fmla="*/ 2147483647 h 128"/>
              <a:gd name="T22" fmla="*/ 2147483647 w 155"/>
              <a:gd name="T23" fmla="*/ 2147483647 h 128"/>
              <a:gd name="T24" fmla="*/ 2147483647 w 155"/>
              <a:gd name="T25" fmla="*/ 2147483647 h 128"/>
              <a:gd name="T26" fmla="*/ 2147483647 w 155"/>
              <a:gd name="T27" fmla="*/ 2147483647 h 128"/>
              <a:gd name="T28" fmla="*/ 2147483647 w 155"/>
              <a:gd name="T29" fmla="*/ 2147483647 h 128"/>
              <a:gd name="T30" fmla="*/ 2147483647 w 155"/>
              <a:gd name="T31" fmla="*/ 2147483647 h 128"/>
              <a:gd name="T32" fmla="*/ 2147483647 w 155"/>
              <a:gd name="T33" fmla="*/ 2147483647 h 128"/>
              <a:gd name="T34" fmla="*/ 2147483647 w 155"/>
              <a:gd name="T35" fmla="*/ 2147483647 h 128"/>
              <a:gd name="T36" fmla="*/ 2147483647 w 155"/>
              <a:gd name="T37" fmla="*/ 2147483647 h 128"/>
              <a:gd name="T38" fmla="*/ 2147483647 w 155"/>
              <a:gd name="T39" fmla="*/ 2147483647 h 128"/>
              <a:gd name="T40" fmla="*/ 2147483647 w 155"/>
              <a:gd name="T41" fmla="*/ 2147483647 h 128"/>
              <a:gd name="T42" fmla="*/ 2147483647 w 155"/>
              <a:gd name="T43" fmla="*/ 2147483647 h 128"/>
              <a:gd name="T44" fmla="*/ 2147483647 w 155"/>
              <a:gd name="T45" fmla="*/ 2147483647 h 128"/>
              <a:gd name="T46" fmla="*/ 2147483647 w 155"/>
              <a:gd name="T47" fmla="*/ 0 h 128"/>
              <a:gd name="T48" fmla="*/ 2147483647 w 155"/>
              <a:gd name="T49" fmla="*/ 2147483647 h 128"/>
              <a:gd name="T50" fmla="*/ 2147483647 w 155"/>
              <a:gd name="T51" fmla="*/ 2147483647 h 1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5" h="128">
                <a:moveTo>
                  <a:pt x="70" y="6"/>
                </a:moveTo>
                <a:lnTo>
                  <a:pt x="43" y="30"/>
                </a:lnTo>
                <a:lnTo>
                  <a:pt x="23" y="29"/>
                </a:lnTo>
                <a:lnTo>
                  <a:pt x="29" y="40"/>
                </a:lnTo>
                <a:lnTo>
                  <a:pt x="0" y="44"/>
                </a:lnTo>
                <a:lnTo>
                  <a:pt x="8" y="77"/>
                </a:lnTo>
                <a:lnTo>
                  <a:pt x="30" y="95"/>
                </a:lnTo>
                <a:lnTo>
                  <a:pt x="64" y="73"/>
                </a:lnTo>
                <a:lnTo>
                  <a:pt x="72" y="97"/>
                </a:lnTo>
                <a:lnTo>
                  <a:pt x="73" y="116"/>
                </a:lnTo>
                <a:lnTo>
                  <a:pt x="97" y="121"/>
                </a:lnTo>
                <a:lnTo>
                  <a:pt x="105" y="127"/>
                </a:lnTo>
                <a:lnTo>
                  <a:pt x="122" y="112"/>
                </a:lnTo>
                <a:lnTo>
                  <a:pt x="137" y="116"/>
                </a:lnTo>
                <a:lnTo>
                  <a:pt x="151" y="101"/>
                </a:lnTo>
                <a:lnTo>
                  <a:pt x="154" y="75"/>
                </a:lnTo>
                <a:lnTo>
                  <a:pt x="137" y="72"/>
                </a:lnTo>
                <a:lnTo>
                  <a:pt x="154" y="61"/>
                </a:lnTo>
                <a:lnTo>
                  <a:pt x="148" y="43"/>
                </a:lnTo>
                <a:lnTo>
                  <a:pt x="142" y="32"/>
                </a:lnTo>
                <a:lnTo>
                  <a:pt x="145" y="12"/>
                </a:lnTo>
                <a:lnTo>
                  <a:pt x="134" y="4"/>
                </a:lnTo>
                <a:lnTo>
                  <a:pt x="102" y="4"/>
                </a:lnTo>
                <a:lnTo>
                  <a:pt x="85" y="0"/>
                </a:lnTo>
                <a:lnTo>
                  <a:pt x="81" y="12"/>
                </a:lnTo>
                <a:lnTo>
                  <a:pt x="70" y="6"/>
                </a:lnTo>
              </a:path>
            </a:pathLst>
          </a:custGeom>
          <a:solidFill>
            <a:srgbClr val="99CC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01" name="Freeform 21"/>
          <p:cNvSpPr>
            <a:spLocks/>
          </p:cNvSpPr>
          <p:nvPr/>
        </p:nvSpPr>
        <p:spPr bwMode="auto">
          <a:xfrm>
            <a:off x="2278063" y="2949575"/>
            <a:ext cx="542925" cy="538163"/>
          </a:xfrm>
          <a:custGeom>
            <a:avLst/>
            <a:gdLst>
              <a:gd name="T0" fmla="*/ 2147483647 w 342"/>
              <a:gd name="T1" fmla="*/ 2147483647 h 339"/>
              <a:gd name="T2" fmla="*/ 2147483647 w 342"/>
              <a:gd name="T3" fmla="*/ 2147483647 h 339"/>
              <a:gd name="T4" fmla="*/ 2147483647 w 342"/>
              <a:gd name="T5" fmla="*/ 2147483647 h 339"/>
              <a:gd name="T6" fmla="*/ 2147483647 w 342"/>
              <a:gd name="T7" fmla="*/ 2147483647 h 339"/>
              <a:gd name="T8" fmla="*/ 2147483647 w 342"/>
              <a:gd name="T9" fmla="*/ 2147483647 h 339"/>
              <a:gd name="T10" fmla="*/ 2147483647 w 342"/>
              <a:gd name="T11" fmla="*/ 2147483647 h 339"/>
              <a:gd name="T12" fmla="*/ 2147483647 w 342"/>
              <a:gd name="T13" fmla="*/ 2147483647 h 339"/>
              <a:gd name="T14" fmla="*/ 2147483647 w 342"/>
              <a:gd name="T15" fmla="*/ 2147483647 h 339"/>
              <a:gd name="T16" fmla="*/ 2147483647 w 342"/>
              <a:gd name="T17" fmla="*/ 2147483647 h 339"/>
              <a:gd name="T18" fmla="*/ 2147483647 w 342"/>
              <a:gd name="T19" fmla="*/ 2147483647 h 339"/>
              <a:gd name="T20" fmla="*/ 2147483647 w 342"/>
              <a:gd name="T21" fmla="*/ 2147483647 h 339"/>
              <a:gd name="T22" fmla="*/ 2147483647 w 342"/>
              <a:gd name="T23" fmla="*/ 2147483647 h 339"/>
              <a:gd name="T24" fmla="*/ 2147483647 w 342"/>
              <a:gd name="T25" fmla="*/ 2147483647 h 339"/>
              <a:gd name="T26" fmla="*/ 2147483647 w 342"/>
              <a:gd name="T27" fmla="*/ 2147483647 h 339"/>
              <a:gd name="T28" fmla="*/ 2147483647 w 342"/>
              <a:gd name="T29" fmla="*/ 2147483647 h 339"/>
              <a:gd name="T30" fmla="*/ 2147483647 w 342"/>
              <a:gd name="T31" fmla="*/ 2147483647 h 339"/>
              <a:gd name="T32" fmla="*/ 2147483647 w 342"/>
              <a:gd name="T33" fmla="*/ 2147483647 h 339"/>
              <a:gd name="T34" fmla="*/ 2147483647 w 342"/>
              <a:gd name="T35" fmla="*/ 2147483647 h 339"/>
              <a:gd name="T36" fmla="*/ 2147483647 w 342"/>
              <a:gd name="T37" fmla="*/ 2147483647 h 339"/>
              <a:gd name="T38" fmla="*/ 2147483647 w 342"/>
              <a:gd name="T39" fmla="*/ 2147483647 h 339"/>
              <a:gd name="T40" fmla="*/ 2147483647 w 342"/>
              <a:gd name="T41" fmla="*/ 2147483647 h 339"/>
              <a:gd name="T42" fmla="*/ 2147483647 w 342"/>
              <a:gd name="T43" fmla="*/ 2147483647 h 339"/>
              <a:gd name="T44" fmla="*/ 2147483647 w 342"/>
              <a:gd name="T45" fmla="*/ 2147483647 h 339"/>
              <a:gd name="T46" fmla="*/ 2147483647 w 342"/>
              <a:gd name="T47" fmla="*/ 2147483647 h 339"/>
              <a:gd name="T48" fmla="*/ 2147483647 w 342"/>
              <a:gd name="T49" fmla="*/ 2147483647 h 339"/>
              <a:gd name="T50" fmla="*/ 2147483647 w 342"/>
              <a:gd name="T51" fmla="*/ 2147483647 h 339"/>
              <a:gd name="T52" fmla="*/ 2147483647 w 342"/>
              <a:gd name="T53" fmla="*/ 2147483647 h 339"/>
              <a:gd name="T54" fmla="*/ 2147483647 w 342"/>
              <a:gd name="T55" fmla="*/ 2147483647 h 339"/>
              <a:gd name="T56" fmla="*/ 2147483647 w 342"/>
              <a:gd name="T57" fmla="*/ 2147483647 h 339"/>
              <a:gd name="T58" fmla="*/ 2147483647 w 342"/>
              <a:gd name="T59" fmla="*/ 2147483647 h 339"/>
              <a:gd name="T60" fmla="*/ 2147483647 w 342"/>
              <a:gd name="T61" fmla="*/ 2147483647 h 339"/>
              <a:gd name="T62" fmla="*/ 2147483647 w 342"/>
              <a:gd name="T63" fmla="*/ 2147483647 h 339"/>
              <a:gd name="T64" fmla="*/ 2147483647 w 342"/>
              <a:gd name="T65" fmla="*/ 2147483647 h 339"/>
              <a:gd name="T66" fmla="*/ 2147483647 w 342"/>
              <a:gd name="T67" fmla="*/ 2147483647 h 339"/>
              <a:gd name="T68" fmla="*/ 2147483647 w 342"/>
              <a:gd name="T69" fmla="*/ 2147483647 h 339"/>
              <a:gd name="T70" fmla="*/ 2147483647 w 342"/>
              <a:gd name="T71" fmla="*/ 2147483647 h 339"/>
              <a:gd name="T72" fmla="*/ 2147483647 w 342"/>
              <a:gd name="T73" fmla="*/ 2147483647 h 339"/>
              <a:gd name="T74" fmla="*/ 2147483647 w 342"/>
              <a:gd name="T75" fmla="*/ 2147483647 h 339"/>
              <a:gd name="T76" fmla="*/ 2147483647 w 342"/>
              <a:gd name="T77" fmla="*/ 2147483647 h 339"/>
              <a:gd name="T78" fmla="*/ 2147483647 w 342"/>
              <a:gd name="T79" fmla="*/ 2147483647 h 339"/>
              <a:gd name="T80" fmla="*/ 2147483647 w 342"/>
              <a:gd name="T81" fmla="*/ 2147483647 h 339"/>
              <a:gd name="T82" fmla="*/ 2147483647 w 342"/>
              <a:gd name="T83" fmla="*/ 2147483647 h 339"/>
              <a:gd name="T84" fmla="*/ 2147483647 w 342"/>
              <a:gd name="T85" fmla="*/ 2147483647 h 339"/>
              <a:gd name="T86" fmla="*/ 2147483647 w 342"/>
              <a:gd name="T87" fmla="*/ 2147483647 h 339"/>
              <a:gd name="T88" fmla="*/ 2147483647 w 342"/>
              <a:gd name="T89" fmla="*/ 0 h 3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2" h="339">
                <a:moveTo>
                  <a:pt x="314" y="10"/>
                </a:moveTo>
                <a:lnTo>
                  <a:pt x="274" y="10"/>
                </a:lnTo>
                <a:lnTo>
                  <a:pt x="251" y="12"/>
                </a:lnTo>
                <a:lnTo>
                  <a:pt x="238" y="32"/>
                </a:lnTo>
                <a:lnTo>
                  <a:pt x="223" y="37"/>
                </a:lnTo>
                <a:lnTo>
                  <a:pt x="204" y="44"/>
                </a:lnTo>
                <a:lnTo>
                  <a:pt x="223" y="58"/>
                </a:lnTo>
                <a:lnTo>
                  <a:pt x="241" y="61"/>
                </a:lnTo>
                <a:lnTo>
                  <a:pt x="222" y="73"/>
                </a:lnTo>
                <a:lnTo>
                  <a:pt x="199" y="77"/>
                </a:lnTo>
                <a:lnTo>
                  <a:pt x="198" y="89"/>
                </a:lnTo>
                <a:lnTo>
                  <a:pt x="175" y="75"/>
                </a:lnTo>
                <a:lnTo>
                  <a:pt x="161" y="84"/>
                </a:lnTo>
                <a:lnTo>
                  <a:pt x="162" y="66"/>
                </a:lnTo>
                <a:lnTo>
                  <a:pt x="132" y="55"/>
                </a:lnTo>
                <a:lnTo>
                  <a:pt x="113" y="61"/>
                </a:lnTo>
                <a:lnTo>
                  <a:pt x="114" y="74"/>
                </a:lnTo>
                <a:lnTo>
                  <a:pt x="113" y="87"/>
                </a:lnTo>
                <a:lnTo>
                  <a:pt x="97" y="78"/>
                </a:lnTo>
                <a:lnTo>
                  <a:pt x="97" y="89"/>
                </a:lnTo>
                <a:lnTo>
                  <a:pt x="113" y="95"/>
                </a:lnTo>
                <a:lnTo>
                  <a:pt x="132" y="101"/>
                </a:lnTo>
                <a:lnTo>
                  <a:pt x="125" y="112"/>
                </a:lnTo>
                <a:lnTo>
                  <a:pt x="105" y="106"/>
                </a:lnTo>
                <a:lnTo>
                  <a:pt x="110" y="129"/>
                </a:lnTo>
                <a:lnTo>
                  <a:pt x="91" y="120"/>
                </a:lnTo>
                <a:lnTo>
                  <a:pt x="79" y="124"/>
                </a:lnTo>
                <a:lnTo>
                  <a:pt x="82" y="136"/>
                </a:lnTo>
                <a:lnTo>
                  <a:pt x="85" y="149"/>
                </a:lnTo>
                <a:lnTo>
                  <a:pt x="98" y="158"/>
                </a:lnTo>
                <a:lnTo>
                  <a:pt x="108" y="172"/>
                </a:lnTo>
                <a:lnTo>
                  <a:pt x="140" y="181"/>
                </a:lnTo>
                <a:lnTo>
                  <a:pt x="110" y="184"/>
                </a:lnTo>
                <a:lnTo>
                  <a:pt x="88" y="207"/>
                </a:lnTo>
                <a:lnTo>
                  <a:pt x="55" y="222"/>
                </a:lnTo>
                <a:lnTo>
                  <a:pt x="82" y="224"/>
                </a:lnTo>
                <a:lnTo>
                  <a:pt x="62" y="233"/>
                </a:lnTo>
                <a:lnTo>
                  <a:pt x="50" y="236"/>
                </a:lnTo>
                <a:lnTo>
                  <a:pt x="44" y="250"/>
                </a:lnTo>
                <a:lnTo>
                  <a:pt x="30" y="241"/>
                </a:lnTo>
                <a:lnTo>
                  <a:pt x="10" y="241"/>
                </a:lnTo>
                <a:lnTo>
                  <a:pt x="6" y="252"/>
                </a:lnTo>
                <a:lnTo>
                  <a:pt x="16" y="256"/>
                </a:lnTo>
                <a:lnTo>
                  <a:pt x="43" y="261"/>
                </a:lnTo>
                <a:lnTo>
                  <a:pt x="27" y="264"/>
                </a:lnTo>
                <a:lnTo>
                  <a:pt x="16" y="267"/>
                </a:lnTo>
                <a:lnTo>
                  <a:pt x="0" y="278"/>
                </a:lnTo>
                <a:lnTo>
                  <a:pt x="9" y="289"/>
                </a:lnTo>
                <a:lnTo>
                  <a:pt x="37" y="292"/>
                </a:lnTo>
                <a:lnTo>
                  <a:pt x="12" y="299"/>
                </a:lnTo>
                <a:lnTo>
                  <a:pt x="19" y="309"/>
                </a:lnTo>
                <a:lnTo>
                  <a:pt x="33" y="307"/>
                </a:lnTo>
                <a:lnTo>
                  <a:pt x="50" y="310"/>
                </a:lnTo>
                <a:lnTo>
                  <a:pt x="18" y="319"/>
                </a:lnTo>
                <a:lnTo>
                  <a:pt x="44" y="332"/>
                </a:lnTo>
                <a:lnTo>
                  <a:pt x="76" y="338"/>
                </a:lnTo>
                <a:lnTo>
                  <a:pt x="108" y="338"/>
                </a:lnTo>
                <a:lnTo>
                  <a:pt x="122" y="335"/>
                </a:lnTo>
                <a:lnTo>
                  <a:pt x="132" y="316"/>
                </a:lnTo>
                <a:lnTo>
                  <a:pt x="135" y="332"/>
                </a:lnTo>
                <a:lnTo>
                  <a:pt x="161" y="327"/>
                </a:lnTo>
                <a:lnTo>
                  <a:pt x="181" y="322"/>
                </a:lnTo>
                <a:lnTo>
                  <a:pt x="210" y="319"/>
                </a:lnTo>
                <a:lnTo>
                  <a:pt x="250" y="327"/>
                </a:lnTo>
                <a:lnTo>
                  <a:pt x="265" y="330"/>
                </a:lnTo>
                <a:lnTo>
                  <a:pt x="265" y="309"/>
                </a:lnTo>
                <a:lnTo>
                  <a:pt x="286" y="296"/>
                </a:lnTo>
                <a:lnTo>
                  <a:pt x="299" y="273"/>
                </a:lnTo>
                <a:lnTo>
                  <a:pt x="308" y="255"/>
                </a:lnTo>
                <a:lnTo>
                  <a:pt x="317" y="233"/>
                </a:lnTo>
                <a:lnTo>
                  <a:pt x="312" y="222"/>
                </a:lnTo>
                <a:lnTo>
                  <a:pt x="321" y="187"/>
                </a:lnTo>
                <a:lnTo>
                  <a:pt x="318" y="175"/>
                </a:lnTo>
                <a:lnTo>
                  <a:pt x="324" y="163"/>
                </a:lnTo>
                <a:lnTo>
                  <a:pt x="341" y="158"/>
                </a:lnTo>
                <a:lnTo>
                  <a:pt x="324" y="152"/>
                </a:lnTo>
                <a:lnTo>
                  <a:pt x="311" y="146"/>
                </a:lnTo>
                <a:lnTo>
                  <a:pt x="314" y="126"/>
                </a:lnTo>
                <a:lnTo>
                  <a:pt x="301" y="104"/>
                </a:lnTo>
                <a:lnTo>
                  <a:pt x="271" y="124"/>
                </a:lnTo>
                <a:lnTo>
                  <a:pt x="248" y="107"/>
                </a:lnTo>
                <a:lnTo>
                  <a:pt x="241" y="75"/>
                </a:lnTo>
                <a:lnTo>
                  <a:pt x="266" y="73"/>
                </a:lnTo>
                <a:lnTo>
                  <a:pt x="262" y="61"/>
                </a:lnTo>
                <a:lnTo>
                  <a:pt x="278" y="61"/>
                </a:lnTo>
                <a:lnTo>
                  <a:pt x="309" y="40"/>
                </a:lnTo>
                <a:lnTo>
                  <a:pt x="318" y="44"/>
                </a:lnTo>
                <a:lnTo>
                  <a:pt x="324" y="30"/>
                </a:lnTo>
                <a:lnTo>
                  <a:pt x="333" y="24"/>
                </a:lnTo>
                <a:lnTo>
                  <a:pt x="317" y="0"/>
                </a:lnTo>
                <a:lnTo>
                  <a:pt x="314" y="10"/>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02" name="Freeform 22"/>
          <p:cNvSpPr>
            <a:spLocks/>
          </p:cNvSpPr>
          <p:nvPr/>
        </p:nvSpPr>
        <p:spPr bwMode="auto">
          <a:xfrm>
            <a:off x="4225925" y="2936875"/>
            <a:ext cx="444500" cy="520700"/>
          </a:xfrm>
          <a:custGeom>
            <a:avLst/>
            <a:gdLst>
              <a:gd name="T0" fmla="*/ 2147483647 w 280"/>
              <a:gd name="T1" fmla="*/ 2147483647 h 328"/>
              <a:gd name="T2" fmla="*/ 0 w 280"/>
              <a:gd name="T3" fmla="*/ 2147483647 h 328"/>
              <a:gd name="T4" fmla="*/ 2147483647 w 280"/>
              <a:gd name="T5" fmla="*/ 2147483647 h 328"/>
              <a:gd name="T6" fmla="*/ 2147483647 w 280"/>
              <a:gd name="T7" fmla="*/ 2147483647 h 328"/>
              <a:gd name="T8" fmla="*/ 2147483647 w 280"/>
              <a:gd name="T9" fmla="*/ 2147483647 h 328"/>
              <a:gd name="T10" fmla="*/ 2147483647 w 280"/>
              <a:gd name="T11" fmla="*/ 2147483647 h 328"/>
              <a:gd name="T12" fmla="*/ 2147483647 w 280"/>
              <a:gd name="T13" fmla="*/ 2147483647 h 328"/>
              <a:gd name="T14" fmla="*/ 2147483647 w 280"/>
              <a:gd name="T15" fmla="*/ 2147483647 h 328"/>
              <a:gd name="T16" fmla="*/ 2147483647 w 280"/>
              <a:gd name="T17" fmla="*/ 2147483647 h 328"/>
              <a:gd name="T18" fmla="*/ 2147483647 w 280"/>
              <a:gd name="T19" fmla="*/ 2147483647 h 328"/>
              <a:gd name="T20" fmla="*/ 2147483647 w 280"/>
              <a:gd name="T21" fmla="*/ 2147483647 h 328"/>
              <a:gd name="T22" fmla="*/ 2147483647 w 280"/>
              <a:gd name="T23" fmla="*/ 2147483647 h 328"/>
              <a:gd name="T24" fmla="*/ 2147483647 w 280"/>
              <a:gd name="T25" fmla="*/ 2147483647 h 328"/>
              <a:gd name="T26" fmla="*/ 2147483647 w 280"/>
              <a:gd name="T27" fmla="*/ 2147483647 h 328"/>
              <a:gd name="T28" fmla="*/ 2147483647 w 280"/>
              <a:gd name="T29" fmla="*/ 2147483647 h 328"/>
              <a:gd name="T30" fmla="*/ 2147483647 w 280"/>
              <a:gd name="T31" fmla="*/ 2147483647 h 328"/>
              <a:gd name="T32" fmla="*/ 2147483647 w 280"/>
              <a:gd name="T33" fmla="*/ 2147483647 h 328"/>
              <a:gd name="T34" fmla="*/ 2147483647 w 280"/>
              <a:gd name="T35" fmla="*/ 2147483647 h 328"/>
              <a:gd name="T36" fmla="*/ 2147483647 w 280"/>
              <a:gd name="T37" fmla="*/ 2147483647 h 328"/>
              <a:gd name="T38" fmla="*/ 2147483647 w 280"/>
              <a:gd name="T39" fmla="*/ 2147483647 h 328"/>
              <a:gd name="T40" fmla="*/ 2147483647 w 280"/>
              <a:gd name="T41" fmla="*/ 2147483647 h 328"/>
              <a:gd name="T42" fmla="*/ 2147483647 w 280"/>
              <a:gd name="T43" fmla="*/ 2147483647 h 328"/>
              <a:gd name="T44" fmla="*/ 2147483647 w 280"/>
              <a:gd name="T45" fmla="*/ 2147483647 h 328"/>
              <a:gd name="T46" fmla="*/ 2147483647 w 280"/>
              <a:gd name="T47" fmla="*/ 2147483647 h 328"/>
              <a:gd name="T48" fmla="*/ 2147483647 w 280"/>
              <a:gd name="T49" fmla="*/ 2147483647 h 328"/>
              <a:gd name="T50" fmla="*/ 2147483647 w 280"/>
              <a:gd name="T51" fmla="*/ 2147483647 h 328"/>
              <a:gd name="T52" fmla="*/ 2147483647 w 280"/>
              <a:gd name="T53" fmla="*/ 2147483647 h 328"/>
              <a:gd name="T54" fmla="*/ 2147483647 w 280"/>
              <a:gd name="T55" fmla="*/ 2147483647 h 328"/>
              <a:gd name="T56" fmla="*/ 2147483647 w 280"/>
              <a:gd name="T57" fmla="*/ 2147483647 h 328"/>
              <a:gd name="T58" fmla="*/ 2147483647 w 280"/>
              <a:gd name="T59" fmla="*/ 2147483647 h 328"/>
              <a:gd name="T60" fmla="*/ 2147483647 w 280"/>
              <a:gd name="T61" fmla="*/ 2147483647 h 328"/>
              <a:gd name="T62" fmla="*/ 2147483647 w 280"/>
              <a:gd name="T63" fmla="*/ 2147483647 h 328"/>
              <a:gd name="T64" fmla="*/ 2147483647 w 280"/>
              <a:gd name="T65" fmla="*/ 2147483647 h 328"/>
              <a:gd name="T66" fmla="*/ 2147483647 w 280"/>
              <a:gd name="T67" fmla="*/ 2147483647 h 328"/>
              <a:gd name="T68" fmla="*/ 2147483647 w 280"/>
              <a:gd name="T69" fmla="*/ 2147483647 h 328"/>
              <a:gd name="T70" fmla="*/ 2147483647 w 280"/>
              <a:gd name="T71" fmla="*/ 2147483647 h 328"/>
              <a:gd name="T72" fmla="*/ 2147483647 w 280"/>
              <a:gd name="T73" fmla="*/ 2147483647 h 328"/>
              <a:gd name="T74" fmla="*/ 2147483647 w 280"/>
              <a:gd name="T75" fmla="*/ 2147483647 h 328"/>
              <a:gd name="T76" fmla="*/ 2147483647 w 280"/>
              <a:gd name="T77" fmla="*/ 2147483647 h 328"/>
              <a:gd name="T78" fmla="*/ 2147483647 w 280"/>
              <a:gd name="T79" fmla="*/ 2147483647 h 328"/>
              <a:gd name="T80" fmla="*/ 2147483647 w 280"/>
              <a:gd name="T81" fmla="*/ 2147483647 h 328"/>
              <a:gd name="T82" fmla="*/ 2147483647 w 280"/>
              <a:gd name="T83" fmla="*/ 2147483647 h 328"/>
              <a:gd name="T84" fmla="*/ 2147483647 w 280"/>
              <a:gd name="T85" fmla="*/ 2147483647 h 328"/>
              <a:gd name="T86" fmla="*/ 2147483647 w 280"/>
              <a:gd name="T87" fmla="*/ 2147483647 h 328"/>
              <a:gd name="T88" fmla="*/ 2147483647 w 280"/>
              <a:gd name="T89" fmla="*/ 2147483647 h 328"/>
              <a:gd name="T90" fmla="*/ 2147483647 w 280"/>
              <a:gd name="T91" fmla="*/ 2147483647 h 328"/>
              <a:gd name="T92" fmla="*/ 2147483647 w 280"/>
              <a:gd name="T93" fmla="*/ 2147483647 h 328"/>
              <a:gd name="T94" fmla="*/ 2147483647 w 280"/>
              <a:gd name="T95" fmla="*/ 2147483647 h 328"/>
              <a:gd name="T96" fmla="*/ 2147483647 w 280"/>
              <a:gd name="T97" fmla="*/ 2147483647 h 328"/>
              <a:gd name="T98" fmla="*/ 2147483647 w 280"/>
              <a:gd name="T99" fmla="*/ 2147483647 h 328"/>
              <a:gd name="T100" fmla="*/ 2147483647 w 280"/>
              <a:gd name="T101" fmla="*/ 2147483647 h 328"/>
              <a:gd name="T102" fmla="*/ 2147483647 w 280"/>
              <a:gd name="T103" fmla="*/ 2147483647 h 328"/>
              <a:gd name="T104" fmla="*/ 2147483647 w 280"/>
              <a:gd name="T105" fmla="*/ 2147483647 h 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0" h="328">
                <a:moveTo>
                  <a:pt x="30" y="270"/>
                </a:moveTo>
                <a:lnTo>
                  <a:pt x="33" y="223"/>
                </a:lnTo>
                <a:lnTo>
                  <a:pt x="19" y="214"/>
                </a:lnTo>
                <a:lnTo>
                  <a:pt x="0" y="204"/>
                </a:lnTo>
                <a:lnTo>
                  <a:pt x="9" y="174"/>
                </a:lnTo>
                <a:lnTo>
                  <a:pt x="22" y="165"/>
                </a:lnTo>
                <a:lnTo>
                  <a:pt x="19" y="149"/>
                </a:lnTo>
                <a:lnTo>
                  <a:pt x="6" y="152"/>
                </a:lnTo>
                <a:lnTo>
                  <a:pt x="15" y="106"/>
                </a:lnTo>
                <a:lnTo>
                  <a:pt x="22" y="95"/>
                </a:lnTo>
                <a:lnTo>
                  <a:pt x="45" y="108"/>
                </a:lnTo>
                <a:lnTo>
                  <a:pt x="49" y="98"/>
                </a:lnTo>
                <a:lnTo>
                  <a:pt x="25" y="85"/>
                </a:lnTo>
                <a:lnTo>
                  <a:pt x="52" y="51"/>
                </a:lnTo>
                <a:lnTo>
                  <a:pt x="74" y="52"/>
                </a:lnTo>
                <a:lnTo>
                  <a:pt x="106" y="51"/>
                </a:lnTo>
                <a:lnTo>
                  <a:pt x="122" y="37"/>
                </a:lnTo>
                <a:lnTo>
                  <a:pt x="134" y="22"/>
                </a:lnTo>
                <a:lnTo>
                  <a:pt x="146" y="11"/>
                </a:lnTo>
                <a:lnTo>
                  <a:pt x="156" y="14"/>
                </a:lnTo>
                <a:lnTo>
                  <a:pt x="182" y="0"/>
                </a:lnTo>
                <a:lnTo>
                  <a:pt x="164" y="19"/>
                </a:lnTo>
                <a:lnTo>
                  <a:pt x="173" y="31"/>
                </a:lnTo>
                <a:lnTo>
                  <a:pt x="171" y="52"/>
                </a:lnTo>
                <a:lnTo>
                  <a:pt x="158" y="74"/>
                </a:lnTo>
                <a:lnTo>
                  <a:pt x="150" y="83"/>
                </a:lnTo>
                <a:lnTo>
                  <a:pt x="152" y="117"/>
                </a:lnTo>
                <a:lnTo>
                  <a:pt x="162" y="125"/>
                </a:lnTo>
                <a:lnTo>
                  <a:pt x="182" y="125"/>
                </a:lnTo>
                <a:lnTo>
                  <a:pt x="186" y="138"/>
                </a:lnTo>
                <a:lnTo>
                  <a:pt x="177" y="155"/>
                </a:lnTo>
                <a:lnTo>
                  <a:pt x="162" y="169"/>
                </a:lnTo>
                <a:lnTo>
                  <a:pt x="150" y="163"/>
                </a:lnTo>
                <a:lnTo>
                  <a:pt x="153" y="148"/>
                </a:lnTo>
                <a:lnTo>
                  <a:pt x="141" y="152"/>
                </a:lnTo>
                <a:lnTo>
                  <a:pt x="140" y="164"/>
                </a:lnTo>
                <a:lnTo>
                  <a:pt x="141" y="178"/>
                </a:lnTo>
                <a:lnTo>
                  <a:pt x="130" y="185"/>
                </a:lnTo>
                <a:lnTo>
                  <a:pt x="118" y="195"/>
                </a:lnTo>
                <a:lnTo>
                  <a:pt x="101" y="204"/>
                </a:lnTo>
                <a:lnTo>
                  <a:pt x="91" y="207"/>
                </a:lnTo>
                <a:lnTo>
                  <a:pt x="104" y="214"/>
                </a:lnTo>
                <a:lnTo>
                  <a:pt x="125" y="215"/>
                </a:lnTo>
                <a:lnTo>
                  <a:pt x="146" y="212"/>
                </a:lnTo>
                <a:lnTo>
                  <a:pt x="158" y="215"/>
                </a:lnTo>
                <a:lnTo>
                  <a:pt x="164" y="231"/>
                </a:lnTo>
                <a:lnTo>
                  <a:pt x="167" y="241"/>
                </a:lnTo>
                <a:lnTo>
                  <a:pt x="191" y="232"/>
                </a:lnTo>
                <a:lnTo>
                  <a:pt x="186" y="218"/>
                </a:lnTo>
                <a:lnTo>
                  <a:pt x="183" y="203"/>
                </a:lnTo>
                <a:lnTo>
                  <a:pt x="195" y="195"/>
                </a:lnTo>
                <a:lnTo>
                  <a:pt x="213" y="188"/>
                </a:lnTo>
                <a:lnTo>
                  <a:pt x="213" y="178"/>
                </a:lnTo>
                <a:lnTo>
                  <a:pt x="225" y="178"/>
                </a:lnTo>
                <a:lnTo>
                  <a:pt x="240" y="178"/>
                </a:lnTo>
                <a:lnTo>
                  <a:pt x="252" y="172"/>
                </a:lnTo>
                <a:lnTo>
                  <a:pt x="271" y="175"/>
                </a:lnTo>
                <a:lnTo>
                  <a:pt x="279" y="181"/>
                </a:lnTo>
                <a:lnTo>
                  <a:pt x="277" y="197"/>
                </a:lnTo>
                <a:lnTo>
                  <a:pt x="279" y="212"/>
                </a:lnTo>
                <a:lnTo>
                  <a:pt x="258" y="227"/>
                </a:lnTo>
                <a:lnTo>
                  <a:pt x="256" y="246"/>
                </a:lnTo>
                <a:lnTo>
                  <a:pt x="264" y="254"/>
                </a:lnTo>
                <a:lnTo>
                  <a:pt x="255" y="266"/>
                </a:lnTo>
                <a:lnTo>
                  <a:pt x="240" y="269"/>
                </a:lnTo>
                <a:lnTo>
                  <a:pt x="234" y="277"/>
                </a:lnTo>
                <a:lnTo>
                  <a:pt x="259" y="280"/>
                </a:lnTo>
                <a:lnTo>
                  <a:pt x="273" y="284"/>
                </a:lnTo>
                <a:lnTo>
                  <a:pt x="273" y="294"/>
                </a:lnTo>
                <a:lnTo>
                  <a:pt x="252" y="292"/>
                </a:lnTo>
                <a:lnTo>
                  <a:pt x="238" y="294"/>
                </a:lnTo>
                <a:lnTo>
                  <a:pt x="234" y="323"/>
                </a:lnTo>
                <a:lnTo>
                  <a:pt x="222" y="327"/>
                </a:lnTo>
                <a:lnTo>
                  <a:pt x="224" y="301"/>
                </a:lnTo>
                <a:lnTo>
                  <a:pt x="213" y="312"/>
                </a:lnTo>
                <a:lnTo>
                  <a:pt x="201" y="318"/>
                </a:lnTo>
                <a:lnTo>
                  <a:pt x="189" y="310"/>
                </a:lnTo>
                <a:lnTo>
                  <a:pt x="173" y="304"/>
                </a:lnTo>
                <a:lnTo>
                  <a:pt x="179" y="284"/>
                </a:lnTo>
                <a:lnTo>
                  <a:pt x="198" y="286"/>
                </a:lnTo>
                <a:lnTo>
                  <a:pt x="216" y="287"/>
                </a:lnTo>
                <a:lnTo>
                  <a:pt x="230" y="277"/>
                </a:lnTo>
                <a:lnTo>
                  <a:pt x="222" y="261"/>
                </a:lnTo>
                <a:lnTo>
                  <a:pt x="204" y="257"/>
                </a:lnTo>
                <a:lnTo>
                  <a:pt x="192" y="250"/>
                </a:lnTo>
                <a:lnTo>
                  <a:pt x="189" y="238"/>
                </a:lnTo>
                <a:lnTo>
                  <a:pt x="164" y="246"/>
                </a:lnTo>
                <a:lnTo>
                  <a:pt x="162" y="260"/>
                </a:lnTo>
                <a:lnTo>
                  <a:pt x="155" y="270"/>
                </a:lnTo>
                <a:lnTo>
                  <a:pt x="134" y="274"/>
                </a:lnTo>
                <a:lnTo>
                  <a:pt x="119" y="261"/>
                </a:lnTo>
                <a:lnTo>
                  <a:pt x="107" y="247"/>
                </a:lnTo>
                <a:lnTo>
                  <a:pt x="106" y="231"/>
                </a:lnTo>
                <a:lnTo>
                  <a:pt x="97" y="220"/>
                </a:lnTo>
                <a:lnTo>
                  <a:pt x="89" y="232"/>
                </a:lnTo>
                <a:lnTo>
                  <a:pt x="97" y="241"/>
                </a:lnTo>
                <a:lnTo>
                  <a:pt x="88" y="254"/>
                </a:lnTo>
                <a:lnTo>
                  <a:pt x="80" y="261"/>
                </a:lnTo>
                <a:lnTo>
                  <a:pt x="88" y="267"/>
                </a:lnTo>
                <a:lnTo>
                  <a:pt x="100" y="266"/>
                </a:lnTo>
                <a:lnTo>
                  <a:pt x="113" y="270"/>
                </a:lnTo>
                <a:lnTo>
                  <a:pt x="116" y="280"/>
                </a:lnTo>
                <a:lnTo>
                  <a:pt x="95" y="283"/>
                </a:lnTo>
                <a:lnTo>
                  <a:pt x="83" y="278"/>
                </a:lnTo>
                <a:lnTo>
                  <a:pt x="70" y="286"/>
                </a:lnTo>
                <a:lnTo>
                  <a:pt x="53" y="277"/>
                </a:lnTo>
                <a:lnTo>
                  <a:pt x="30" y="270"/>
                </a:lnTo>
              </a:path>
            </a:pathLst>
          </a:custGeom>
          <a:solidFill>
            <a:srgbClr val="0080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03" name="Freeform 23"/>
          <p:cNvSpPr>
            <a:spLocks/>
          </p:cNvSpPr>
          <p:nvPr/>
        </p:nvSpPr>
        <p:spPr bwMode="auto">
          <a:xfrm>
            <a:off x="3883025" y="3365500"/>
            <a:ext cx="979488" cy="1235075"/>
          </a:xfrm>
          <a:custGeom>
            <a:avLst/>
            <a:gdLst>
              <a:gd name="T0" fmla="*/ 2147483647 w 617"/>
              <a:gd name="T1" fmla="*/ 2147483647 h 778"/>
              <a:gd name="T2" fmla="*/ 2147483647 w 617"/>
              <a:gd name="T3" fmla="*/ 2147483647 h 778"/>
              <a:gd name="T4" fmla="*/ 2147483647 w 617"/>
              <a:gd name="T5" fmla="*/ 2147483647 h 778"/>
              <a:gd name="T6" fmla="*/ 2147483647 w 617"/>
              <a:gd name="T7" fmla="*/ 2147483647 h 778"/>
              <a:gd name="T8" fmla="*/ 2147483647 w 617"/>
              <a:gd name="T9" fmla="*/ 2147483647 h 778"/>
              <a:gd name="T10" fmla="*/ 2147483647 w 617"/>
              <a:gd name="T11" fmla="*/ 2147483647 h 778"/>
              <a:gd name="T12" fmla="*/ 2147483647 w 617"/>
              <a:gd name="T13" fmla="*/ 2147483647 h 778"/>
              <a:gd name="T14" fmla="*/ 2147483647 w 617"/>
              <a:gd name="T15" fmla="*/ 2147483647 h 778"/>
              <a:gd name="T16" fmla="*/ 2147483647 w 617"/>
              <a:gd name="T17" fmla="*/ 2147483647 h 778"/>
              <a:gd name="T18" fmla="*/ 2147483647 w 617"/>
              <a:gd name="T19" fmla="*/ 2147483647 h 778"/>
              <a:gd name="T20" fmla="*/ 2147483647 w 617"/>
              <a:gd name="T21" fmla="*/ 2147483647 h 778"/>
              <a:gd name="T22" fmla="*/ 2147483647 w 617"/>
              <a:gd name="T23" fmla="*/ 2147483647 h 778"/>
              <a:gd name="T24" fmla="*/ 2147483647 w 617"/>
              <a:gd name="T25" fmla="*/ 2147483647 h 778"/>
              <a:gd name="T26" fmla="*/ 2147483647 w 617"/>
              <a:gd name="T27" fmla="*/ 2147483647 h 778"/>
              <a:gd name="T28" fmla="*/ 2147483647 w 617"/>
              <a:gd name="T29" fmla="*/ 2147483647 h 778"/>
              <a:gd name="T30" fmla="*/ 2147483647 w 617"/>
              <a:gd name="T31" fmla="*/ 2147483647 h 778"/>
              <a:gd name="T32" fmla="*/ 2147483647 w 617"/>
              <a:gd name="T33" fmla="*/ 2147483647 h 778"/>
              <a:gd name="T34" fmla="*/ 2147483647 w 617"/>
              <a:gd name="T35" fmla="*/ 2147483647 h 778"/>
              <a:gd name="T36" fmla="*/ 2147483647 w 617"/>
              <a:gd name="T37" fmla="*/ 2147483647 h 778"/>
              <a:gd name="T38" fmla="*/ 2147483647 w 617"/>
              <a:gd name="T39" fmla="*/ 2147483647 h 778"/>
              <a:gd name="T40" fmla="*/ 2147483647 w 617"/>
              <a:gd name="T41" fmla="*/ 2147483647 h 778"/>
              <a:gd name="T42" fmla="*/ 2147483647 w 617"/>
              <a:gd name="T43" fmla="*/ 2147483647 h 778"/>
              <a:gd name="T44" fmla="*/ 2147483647 w 617"/>
              <a:gd name="T45" fmla="*/ 2147483647 h 778"/>
              <a:gd name="T46" fmla="*/ 2147483647 w 617"/>
              <a:gd name="T47" fmla="*/ 2147483647 h 778"/>
              <a:gd name="T48" fmla="*/ 2147483647 w 617"/>
              <a:gd name="T49" fmla="*/ 2147483647 h 778"/>
              <a:gd name="T50" fmla="*/ 2147483647 w 617"/>
              <a:gd name="T51" fmla="*/ 2147483647 h 778"/>
              <a:gd name="T52" fmla="*/ 2147483647 w 617"/>
              <a:gd name="T53" fmla="*/ 2147483647 h 778"/>
              <a:gd name="T54" fmla="*/ 2147483647 w 617"/>
              <a:gd name="T55" fmla="*/ 2147483647 h 778"/>
              <a:gd name="T56" fmla="*/ 2147483647 w 617"/>
              <a:gd name="T57" fmla="*/ 2147483647 h 778"/>
              <a:gd name="T58" fmla="*/ 2147483647 w 617"/>
              <a:gd name="T59" fmla="*/ 2147483647 h 778"/>
              <a:gd name="T60" fmla="*/ 2147483647 w 617"/>
              <a:gd name="T61" fmla="*/ 2147483647 h 778"/>
              <a:gd name="T62" fmla="*/ 2147483647 w 617"/>
              <a:gd name="T63" fmla="*/ 2147483647 h 778"/>
              <a:gd name="T64" fmla="*/ 2147483647 w 617"/>
              <a:gd name="T65" fmla="*/ 2147483647 h 778"/>
              <a:gd name="T66" fmla="*/ 2147483647 w 617"/>
              <a:gd name="T67" fmla="*/ 2147483647 h 778"/>
              <a:gd name="T68" fmla="*/ 2147483647 w 617"/>
              <a:gd name="T69" fmla="*/ 2147483647 h 778"/>
              <a:gd name="T70" fmla="*/ 2147483647 w 617"/>
              <a:gd name="T71" fmla="*/ 2147483647 h 778"/>
              <a:gd name="T72" fmla="*/ 2147483647 w 617"/>
              <a:gd name="T73" fmla="*/ 2147483647 h 778"/>
              <a:gd name="T74" fmla="*/ 2147483647 w 617"/>
              <a:gd name="T75" fmla="*/ 2147483647 h 778"/>
              <a:gd name="T76" fmla="*/ 2147483647 w 617"/>
              <a:gd name="T77" fmla="*/ 2147483647 h 778"/>
              <a:gd name="T78" fmla="*/ 2147483647 w 617"/>
              <a:gd name="T79" fmla="*/ 2147483647 h 778"/>
              <a:gd name="T80" fmla="*/ 2147483647 w 617"/>
              <a:gd name="T81" fmla="*/ 2147483647 h 778"/>
              <a:gd name="T82" fmla="*/ 0 w 617"/>
              <a:gd name="T83" fmla="*/ 2147483647 h 778"/>
              <a:gd name="T84" fmla="*/ 2147483647 w 617"/>
              <a:gd name="T85" fmla="*/ 2147483647 h 778"/>
              <a:gd name="T86" fmla="*/ 2147483647 w 617"/>
              <a:gd name="T87" fmla="*/ 2147483647 h 778"/>
              <a:gd name="T88" fmla="*/ 2147483647 w 617"/>
              <a:gd name="T89" fmla="*/ 2147483647 h 778"/>
              <a:gd name="T90" fmla="*/ 2147483647 w 617"/>
              <a:gd name="T91" fmla="*/ 2147483647 h 778"/>
              <a:gd name="T92" fmla="*/ 2147483647 w 617"/>
              <a:gd name="T93" fmla="*/ 2147483647 h 778"/>
              <a:gd name="T94" fmla="*/ 2147483647 w 617"/>
              <a:gd name="T95" fmla="*/ 2147483647 h 778"/>
              <a:gd name="T96" fmla="*/ 2147483647 w 617"/>
              <a:gd name="T97" fmla="*/ 2147483647 h 778"/>
              <a:gd name="T98" fmla="*/ 2147483647 w 617"/>
              <a:gd name="T99" fmla="*/ 2147483647 h 778"/>
              <a:gd name="T100" fmla="*/ 2147483647 w 617"/>
              <a:gd name="T101" fmla="*/ 2147483647 h 778"/>
              <a:gd name="T102" fmla="*/ 2147483647 w 617"/>
              <a:gd name="T103" fmla="*/ 2147483647 h 778"/>
              <a:gd name="T104" fmla="*/ 2147483647 w 617"/>
              <a:gd name="T105" fmla="*/ 2147483647 h 778"/>
              <a:gd name="T106" fmla="*/ 2147483647 w 617"/>
              <a:gd name="T107" fmla="*/ 2147483647 h 778"/>
              <a:gd name="T108" fmla="*/ 2147483647 w 617"/>
              <a:gd name="T109" fmla="*/ 2147483647 h 778"/>
              <a:gd name="T110" fmla="*/ 2147483647 w 617"/>
              <a:gd name="T111" fmla="*/ 2147483647 h 778"/>
              <a:gd name="T112" fmla="*/ 2147483647 w 617"/>
              <a:gd name="T113" fmla="*/ 2147483647 h 778"/>
              <a:gd name="T114" fmla="*/ 2147483647 w 617"/>
              <a:gd name="T115" fmla="*/ 2147483647 h 778"/>
              <a:gd name="T116" fmla="*/ 2147483647 w 617"/>
              <a:gd name="T117" fmla="*/ 2147483647 h 7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7" h="778">
                <a:moveTo>
                  <a:pt x="323" y="38"/>
                </a:moveTo>
                <a:lnTo>
                  <a:pt x="327" y="54"/>
                </a:lnTo>
                <a:lnTo>
                  <a:pt x="338" y="68"/>
                </a:lnTo>
                <a:lnTo>
                  <a:pt x="359" y="69"/>
                </a:lnTo>
                <a:lnTo>
                  <a:pt x="378" y="72"/>
                </a:lnTo>
                <a:lnTo>
                  <a:pt x="388" y="63"/>
                </a:lnTo>
                <a:lnTo>
                  <a:pt x="393" y="83"/>
                </a:lnTo>
                <a:lnTo>
                  <a:pt x="376" y="97"/>
                </a:lnTo>
                <a:lnTo>
                  <a:pt x="365" y="105"/>
                </a:lnTo>
                <a:lnTo>
                  <a:pt x="373" y="117"/>
                </a:lnTo>
                <a:lnTo>
                  <a:pt x="387" y="106"/>
                </a:lnTo>
                <a:lnTo>
                  <a:pt x="406" y="114"/>
                </a:lnTo>
                <a:lnTo>
                  <a:pt x="418" y="111"/>
                </a:lnTo>
                <a:lnTo>
                  <a:pt x="420" y="99"/>
                </a:lnTo>
                <a:lnTo>
                  <a:pt x="439" y="99"/>
                </a:lnTo>
                <a:lnTo>
                  <a:pt x="457" y="89"/>
                </a:lnTo>
                <a:lnTo>
                  <a:pt x="475" y="80"/>
                </a:lnTo>
                <a:lnTo>
                  <a:pt x="494" y="71"/>
                </a:lnTo>
                <a:lnTo>
                  <a:pt x="513" y="80"/>
                </a:lnTo>
                <a:lnTo>
                  <a:pt x="521" y="89"/>
                </a:lnTo>
                <a:lnTo>
                  <a:pt x="525" y="72"/>
                </a:lnTo>
                <a:lnTo>
                  <a:pt x="524" y="59"/>
                </a:lnTo>
                <a:lnTo>
                  <a:pt x="543" y="59"/>
                </a:lnTo>
                <a:lnTo>
                  <a:pt x="563" y="72"/>
                </a:lnTo>
                <a:lnTo>
                  <a:pt x="546" y="91"/>
                </a:lnTo>
                <a:lnTo>
                  <a:pt x="530" y="94"/>
                </a:lnTo>
                <a:lnTo>
                  <a:pt x="524" y="105"/>
                </a:lnTo>
                <a:lnTo>
                  <a:pt x="546" y="114"/>
                </a:lnTo>
                <a:lnTo>
                  <a:pt x="576" y="115"/>
                </a:lnTo>
                <a:lnTo>
                  <a:pt x="583" y="132"/>
                </a:lnTo>
                <a:lnTo>
                  <a:pt x="561" y="140"/>
                </a:lnTo>
                <a:lnTo>
                  <a:pt x="582" y="154"/>
                </a:lnTo>
                <a:lnTo>
                  <a:pt x="586" y="183"/>
                </a:lnTo>
                <a:lnTo>
                  <a:pt x="586" y="195"/>
                </a:lnTo>
                <a:lnTo>
                  <a:pt x="586" y="211"/>
                </a:lnTo>
                <a:lnTo>
                  <a:pt x="569" y="223"/>
                </a:lnTo>
                <a:lnTo>
                  <a:pt x="566" y="238"/>
                </a:lnTo>
                <a:lnTo>
                  <a:pt x="577" y="252"/>
                </a:lnTo>
                <a:lnTo>
                  <a:pt x="588" y="261"/>
                </a:lnTo>
                <a:lnTo>
                  <a:pt x="600" y="274"/>
                </a:lnTo>
                <a:lnTo>
                  <a:pt x="592" y="286"/>
                </a:lnTo>
                <a:lnTo>
                  <a:pt x="603" y="300"/>
                </a:lnTo>
                <a:lnTo>
                  <a:pt x="603" y="317"/>
                </a:lnTo>
                <a:lnTo>
                  <a:pt x="597" y="326"/>
                </a:lnTo>
                <a:lnTo>
                  <a:pt x="594" y="347"/>
                </a:lnTo>
                <a:lnTo>
                  <a:pt x="601" y="372"/>
                </a:lnTo>
                <a:lnTo>
                  <a:pt x="616" y="387"/>
                </a:lnTo>
                <a:lnTo>
                  <a:pt x="615" y="410"/>
                </a:lnTo>
                <a:lnTo>
                  <a:pt x="610" y="430"/>
                </a:lnTo>
                <a:lnTo>
                  <a:pt x="598" y="443"/>
                </a:lnTo>
                <a:lnTo>
                  <a:pt x="588" y="427"/>
                </a:lnTo>
                <a:lnTo>
                  <a:pt x="579" y="421"/>
                </a:lnTo>
                <a:lnTo>
                  <a:pt x="563" y="418"/>
                </a:lnTo>
                <a:lnTo>
                  <a:pt x="561" y="430"/>
                </a:lnTo>
                <a:lnTo>
                  <a:pt x="551" y="442"/>
                </a:lnTo>
                <a:lnTo>
                  <a:pt x="534" y="447"/>
                </a:lnTo>
                <a:lnTo>
                  <a:pt x="522" y="455"/>
                </a:lnTo>
                <a:lnTo>
                  <a:pt x="506" y="462"/>
                </a:lnTo>
                <a:lnTo>
                  <a:pt x="488" y="470"/>
                </a:lnTo>
                <a:lnTo>
                  <a:pt x="472" y="478"/>
                </a:lnTo>
                <a:lnTo>
                  <a:pt x="457" y="481"/>
                </a:lnTo>
                <a:lnTo>
                  <a:pt x="432" y="488"/>
                </a:lnTo>
                <a:lnTo>
                  <a:pt x="423" y="499"/>
                </a:lnTo>
                <a:lnTo>
                  <a:pt x="439" y="524"/>
                </a:lnTo>
                <a:lnTo>
                  <a:pt x="435" y="533"/>
                </a:lnTo>
                <a:lnTo>
                  <a:pt x="430" y="548"/>
                </a:lnTo>
                <a:lnTo>
                  <a:pt x="434" y="552"/>
                </a:lnTo>
                <a:lnTo>
                  <a:pt x="437" y="555"/>
                </a:lnTo>
                <a:lnTo>
                  <a:pt x="441" y="559"/>
                </a:lnTo>
                <a:lnTo>
                  <a:pt x="443" y="563"/>
                </a:lnTo>
                <a:lnTo>
                  <a:pt x="445" y="570"/>
                </a:lnTo>
                <a:lnTo>
                  <a:pt x="448" y="579"/>
                </a:lnTo>
                <a:lnTo>
                  <a:pt x="450" y="582"/>
                </a:lnTo>
                <a:lnTo>
                  <a:pt x="451" y="584"/>
                </a:lnTo>
                <a:lnTo>
                  <a:pt x="473" y="599"/>
                </a:lnTo>
                <a:lnTo>
                  <a:pt x="494" y="617"/>
                </a:lnTo>
                <a:lnTo>
                  <a:pt x="515" y="637"/>
                </a:lnTo>
                <a:lnTo>
                  <a:pt x="524" y="648"/>
                </a:lnTo>
                <a:lnTo>
                  <a:pt x="524" y="668"/>
                </a:lnTo>
                <a:lnTo>
                  <a:pt x="513" y="676"/>
                </a:lnTo>
                <a:lnTo>
                  <a:pt x="499" y="670"/>
                </a:lnTo>
                <a:lnTo>
                  <a:pt x="496" y="680"/>
                </a:lnTo>
                <a:lnTo>
                  <a:pt x="494" y="691"/>
                </a:lnTo>
                <a:lnTo>
                  <a:pt x="481" y="697"/>
                </a:lnTo>
                <a:lnTo>
                  <a:pt x="463" y="702"/>
                </a:lnTo>
                <a:lnTo>
                  <a:pt x="451" y="705"/>
                </a:lnTo>
                <a:lnTo>
                  <a:pt x="464" y="730"/>
                </a:lnTo>
                <a:lnTo>
                  <a:pt x="470" y="756"/>
                </a:lnTo>
                <a:lnTo>
                  <a:pt x="469" y="776"/>
                </a:lnTo>
                <a:lnTo>
                  <a:pt x="457" y="777"/>
                </a:lnTo>
                <a:lnTo>
                  <a:pt x="442" y="769"/>
                </a:lnTo>
                <a:lnTo>
                  <a:pt x="443" y="756"/>
                </a:lnTo>
                <a:lnTo>
                  <a:pt x="424" y="753"/>
                </a:lnTo>
                <a:lnTo>
                  <a:pt x="414" y="748"/>
                </a:lnTo>
                <a:lnTo>
                  <a:pt x="399" y="751"/>
                </a:lnTo>
                <a:lnTo>
                  <a:pt x="385" y="757"/>
                </a:lnTo>
                <a:lnTo>
                  <a:pt x="363" y="759"/>
                </a:lnTo>
                <a:lnTo>
                  <a:pt x="344" y="768"/>
                </a:lnTo>
                <a:lnTo>
                  <a:pt x="324" y="774"/>
                </a:lnTo>
                <a:lnTo>
                  <a:pt x="312" y="771"/>
                </a:lnTo>
                <a:lnTo>
                  <a:pt x="296" y="757"/>
                </a:lnTo>
                <a:lnTo>
                  <a:pt x="271" y="750"/>
                </a:lnTo>
                <a:lnTo>
                  <a:pt x="259" y="777"/>
                </a:lnTo>
                <a:lnTo>
                  <a:pt x="241" y="763"/>
                </a:lnTo>
                <a:lnTo>
                  <a:pt x="232" y="748"/>
                </a:lnTo>
                <a:lnTo>
                  <a:pt x="211" y="753"/>
                </a:lnTo>
                <a:lnTo>
                  <a:pt x="192" y="739"/>
                </a:lnTo>
                <a:lnTo>
                  <a:pt x="171" y="731"/>
                </a:lnTo>
                <a:lnTo>
                  <a:pt x="152" y="723"/>
                </a:lnTo>
                <a:lnTo>
                  <a:pt x="140" y="717"/>
                </a:lnTo>
                <a:lnTo>
                  <a:pt x="129" y="726"/>
                </a:lnTo>
                <a:lnTo>
                  <a:pt x="135" y="736"/>
                </a:lnTo>
                <a:lnTo>
                  <a:pt x="119" y="739"/>
                </a:lnTo>
                <a:lnTo>
                  <a:pt x="104" y="730"/>
                </a:lnTo>
                <a:lnTo>
                  <a:pt x="91" y="736"/>
                </a:lnTo>
                <a:lnTo>
                  <a:pt x="77" y="733"/>
                </a:lnTo>
                <a:lnTo>
                  <a:pt x="67" y="726"/>
                </a:lnTo>
                <a:lnTo>
                  <a:pt x="83" y="642"/>
                </a:lnTo>
                <a:lnTo>
                  <a:pt x="126" y="590"/>
                </a:lnTo>
                <a:lnTo>
                  <a:pt x="76" y="565"/>
                </a:lnTo>
                <a:lnTo>
                  <a:pt x="25" y="555"/>
                </a:lnTo>
                <a:lnTo>
                  <a:pt x="6" y="527"/>
                </a:lnTo>
                <a:lnTo>
                  <a:pt x="20" y="499"/>
                </a:lnTo>
                <a:lnTo>
                  <a:pt x="21" y="482"/>
                </a:lnTo>
                <a:lnTo>
                  <a:pt x="6" y="475"/>
                </a:lnTo>
                <a:lnTo>
                  <a:pt x="0" y="467"/>
                </a:lnTo>
                <a:lnTo>
                  <a:pt x="1" y="452"/>
                </a:lnTo>
                <a:lnTo>
                  <a:pt x="22" y="441"/>
                </a:lnTo>
                <a:lnTo>
                  <a:pt x="29" y="429"/>
                </a:lnTo>
                <a:lnTo>
                  <a:pt x="13" y="399"/>
                </a:lnTo>
                <a:lnTo>
                  <a:pt x="3" y="395"/>
                </a:lnTo>
                <a:lnTo>
                  <a:pt x="12" y="387"/>
                </a:lnTo>
                <a:lnTo>
                  <a:pt x="1" y="367"/>
                </a:lnTo>
                <a:lnTo>
                  <a:pt x="20" y="355"/>
                </a:lnTo>
                <a:lnTo>
                  <a:pt x="28" y="329"/>
                </a:lnTo>
                <a:lnTo>
                  <a:pt x="16" y="290"/>
                </a:lnTo>
                <a:lnTo>
                  <a:pt x="34" y="283"/>
                </a:lnTo>
                <a:lnTo>
                  <a:pt x="62" y="287"/>
                </a:lnTo>
                <a:lnTo>
                  <a:pt x="80" y="280"/>
                </a:lnTo>
                <a:lnTo>
                  <a:pt x="71" y="269"/>
                </a:lnTo>
                <a:lnTo>
                  <a:pt x="95" y="257"/>
                </a:lnTo>
                <a:lnTo>
                  <a:pt x="99" y="237"/>
                </a:lnTo>
                <a:lnTo>
                  <a:pt x="77" y="226"/>
                </a:lnTo>
                <a:lnTo>
                  <a:pt x="85" y="212"/>
                </a:lnTo>
                <a:lnTo>
                  <a:pt x="104" y="215"/>
                </a:lnTo>
                <a:lnTo>
                  <a:pt x="122" y="169"/>
                </a:lnTo>
                <a:lnTo>
                  <a:pt x="119" y="151"/>
                </a:lnTo>
                <a:lnTo>
                  <a:pt x="131" y="155"/>
                </a:lnTo>
                <a:lnTo>
                  <a:pt x="122" y="140"/>
                </a:lnTo>
                <a:lnTo>
                  <a:pt x="125" y="125"/>
                </a:lnTo>
                <a:lnTo>
                  <a:pt x="144" y="118"/>
                </a:lnTo>
                <a:lnTo>
                  <a:pt x="159" y="120"/>
                </a:lnTo>
                <a:lnTo>
                  <a:pt x="183" y="118"/>
                </a:lnTo>
                <a:lnTo>
                  <a:pt x="193" y="126"/>
                </a:lnTo>
                <a:lnTo>
                  <a:pt x="193" y="141"/>
                </a:lnTo>
                <a:lnTo>
                  <a:pt x="199" y="154"/>
                </a:lnTo>
                <a:lnTo>
                  <a:pt x="204" y="145"/>
                </a:lnTo>
                <a:lnTo>
                  <a:pt x="204" y="134"/>
                </a:lnTo>
                <a:lnTo>
                  <a:pt x="216" y="135"/>
                </a:lnTo>
                <a:lnTo>
                  <a:pt x="219" y="125"/>
                </a:lnTo>
                <a:lnTo>
                  <a:pt x="227" y="109"/>
                </a:lnTo>
                <a:lnTo>
                  <a:pt x="245" y="111"/>
                </a:lnTo>
                <a:lnTo>
                  <a:pt x="269" y="117"/>
                </a:lnTo>
                <a:lnTo>
                  <a:pt x="245" y="103"/>
                </a:lnTo>
                <a:lnTo>
                  <a:pt x="245" y="89"/>
                </a:lnTo>
                <a:lnTo>
                  <a:pt x="257" y="85"/>
                </a:lnTo>
                <a:lnTo>
                  <a:pt x="251" y="77"/>
                </a:lnTo>
                <a:lnTo>
                  <a:pt x="247" y="65"/>
                </a:lnTo>
                <a:lnTo>
                  <a:pt x="235" y="62"/>
                </a:lnTo>
                <a:lnTo>
                  <a:pt x="241" y="52"/>
                </a:lnTo>
                <a:lnTo>
                  <a:pt x="257" y="49"/>
                </a:lnTo>
                <a:lnTo>
                  <a:pt x="250" y="31"/>
                </a:lnTo>
                <a:lnTo>
                  <a:pt x="241" y="17"/>
                </a:lnTo>
                <a:lnTo>
                  <a:pt x="241" y="5"/>
                </a:lnTo>
                <a:lnTo>
                  <a:pt x="250" y="0"/>
                </a:lnTo>
                <a:lnTo>
                  <a:pt x="289" y="15"/>
                </a:lnTo>
                <a:lnTo>
                  <a:pt x="300" y="17"/>
                </a:lnTo>
                <a:lnTo>
                  <a:pt x="326" y="22"/>
                </a:lnTo>
                <a:lnTo>
                  <a:pt x="323" y="38"/>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04" name="Freeform 24"/>
          <p:cNvSpPr>
            <a:spLocks/>
          </p:cNvSpPr>
          <p:nvPr/>
        </p:nvSpPr>
        <p:spPr bwMode="auto">
          <a:xfrm>
            <a:off x="4776788" y="3433763"/>
            <a:ext cx="1076325" cy="920750"/>
          </a:xfrm>
          <a:custGeom>
            <a:avLst/>
            <a:gdLst>
              <a:gd name="T0" fmla="*/ 2147483647 w 678"/>
              <a:gd name="T1" fmla="*/ 2147483647 h 580"/>
              <a:gd name="T2" fmla="*/ 2147483647 w 678"/>
              <a:gd name="T3" fmla="*/ 2147483647 h 580"/>
              <a:gd name="T4" fmla="*/ 2147483647 w 678"/>
              <a:gd name="T5" fmla="*/ 0 h 580"/>
              <a:gd name="T6" fmla="*/ 2147483647 w 678"/>
              <a:gd name="T7" fmla="*/ 2147483647 h 580"/>
              <a:gd name="T8" fmla="*/ 2147483647 w 678"/>
              <a:gd name="T9" fmla="*/ 2147483647 h 580"/>
              <a:gd name="T10" fmla="*/ 2147483647 w 678"/>
              <a:gd name="T11" fmla="*/ 2147483647 h 580"/>
              <a:gd name="T12" fmla="*/ 2147483647 w 678"/>
              <a:gd name="T13" fmla="*/ 2147483647 h 580"/>
              <a:gd name="T14" fmla="*/ 2147483647 w 678"/>
              <a:gd name="T15" fmla="*/ 2147483647 h 580"/>
              <a:gd name="T16" fmla="*/ 2147483647 w 678"/>
              <a:gd name="T17" fmla="*/ 2147483647 h 580"/>
              <a:gd name="T18" fmla="*/ 2147483647 w 678"/>
              <a:gd name="T19" fmla="*/ 2147483647 h 580"/>
              <a:gd name="T20" fmla="*/ 2147483647 w 678"/>
              <a:gd name="T21" fmla="*/ 2147483647 h 580"/>
              <a:gd name="T22" fmla="*/ 2147483647 w 678"/>
              <a:gd name="T23" fmla="*/ 2147483647 h 580"/>
              <a:gd name="T24" fmla="*/ 2147483647 w 678"/>
              <a:gd name="T25" fmla="*/ 2147483647 h 580"/>
              <a:gd name="T26" fmla="*/ 2147483647 w 678"/>
              <a:gd name="T27" fmla="*/ 2147483647 h 580"/>
              <a:gd name="T28" fmla="*/ 2147483647 w 678"/>
              <a:gd name="T29" fmla="*/ 2147483647 h 580"/>
              <a:gd name="T30" fmla="*/ 2147483647 w 678"/>
              <a:gd name="T31" fmla="*/ 2147483647 h 580"/>
              <a:gd name="T32" fmla="*/ 2147483647 w 678"/>
              <a:gd name="T33" fmla="*/ 2147483647 h 580"/>
              <a:gd name="T34" fmla="*/ 2147483647 w 678"/>
              <a:gd name="T35" fmla="*/ 2147483647 h 580"/>
              <a:gd name="T36" fmla="*/ 2147483647 w 678"/>
              <a:gd name="T37" fmla="*/ 2147483647 h 580"/>
              <a:gd name="T38" fmla="*/ 2147483647 w 678"/>
              <a:gd name="T39" fmla="*/ 2147483647 h 580"/>
              <a:gd name="T40" fmla="*/ 2147483647 w 678"/>
              <a:gd name="T41" fmla="*/ 2147483647 h 580"/>
              <a:gd name="T42" fmla="*/ 2147483647 w 678"/>
              <a:gd name="T43" fmla="*/ 2147483647 h 580"/>
              <a:gd name="T44" fmla="*/ 2147483647 w 678"/>
              <a:gd name="T45" fmla="*/ 2147483647 h 580"/>
              <a:gd name="T46" fmla="*/ 2147483647 w 678"/>
              <a:gd name="T47" fmla="*/ 2147483647 h 580"/>
              <a:gd name="T48" fmla="*/ 2147483647 w 678"/>
              <a:gd name="T49" fmla="*/ 2147483647 h 580"/>
              <a:gd name="T50" fmla="*/ 2147483647 w 678"/>
              <a:gd name="T51" fmla="*/ 2147483647 h 580"/>
              <a:gd name="T52" fmla="*/ 2147483647 w 678"/>
              <a:gd name="T53" fmla="*/ 2147483647 h 580"/>
              <a:gd name="T54" fmla="*/ 2147483647 w 678"/>
              <a:gd name="T55" fmla="*/ 2147483647 h 580"/>
              <a:gd name="T56" fmla="*/ 2147483647 w 678"/>
              <a:gd name="T57" fmla="*/ 2147483647 h 580"/>
              <a:gd name="T58" fmla="*/ 2147483647 w 678"/>
              <a:gd name="T59" fmla="*/ 2147483647 h 580"/>
              <a:gd name="T60" fmla="*/ 2147483647 w 678"/>
              <a:gd name="T61" fmla="*/ 2147483647 h 580"/>
              <a:gd name="T62" fmla="*/ 2147483647 w 678"/>
              <a:gd name="T63" fmla="*/ 2147483647 h 580"/>
              <a:gd name="T64" fmla="*/ 2147483647 w 678"/>
              <a:gd name="T65" fmla="*/ 2147483647 h 580"/>
              <a:gd name="T66" fmla="*/ 2147483647 w 678"/>
              <a:gd name="T67" fmla="*/ 2147483647 h 580"/>
              <a:gd name="T68" fmla="*/ 2147483647 w 678"/>
              <a:gd name="T69" fmla="*/ 2147483647 h 580"/>
              <a:gd name="T70" fmla="*/ 2147483647 w 678"/>
              <a:gd name="T71" fmla="*/ 2147483647 h 580"/>
              <a:gd name="T72" fmla="*/ 2147483647 w 678"/>
              <a:gd name="T73" fmla="*/ 2147483647 h 580"/>
              <a:gd name="T74" fmla="*/ 2147483647 w 678"/>
              <a:gd name="T75" fmla="*/ 2147483647 h 580"/>
              <a:gd name="T76" fmla="*/ 2147483647 w 678"/>
              <a:gd name="T77" fmla="*/ 2147483647 h 580"/>
              <a:gd name="T78" fmla="*/ 2147483647 w 678"/>
              <a:gd name="T79" fmla="*/ 2147483647 h 580"/>
              <a:gd name="T80" fmla="*/ 2147483647 w 678"/>
              <a:gd name="T81" fmla="*/ 2147483647 h 580"/>
              <a:gd name="T82" fmla="*/ 2147483647 w 678"/>
              <a:gd name="T83" fmla="*/ 2147483647 h 580"/>
              <a:gd name="T84" fmla="*/ 2147483647 w 678"/>
              <a:gd name="T85" fmla="*/ 2147483647 h 5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78" h="580">
                <a:moveTo>
                  <a:pt x="55" y="76"/>
                </a:moveTo>
                <a:lnTo>
                  <a:pt x="149" y="54"/>
                </a:lnTo>
                <a:lnTo>
                  <a:pt x="174" y="23"/>
                </a:lnTo>
                <a:lnTo>
                  <a:pt x="183" y="29"/>
                </a:lnTo>
                <a:lnTo>
                  <a:pt x="210" y="11"/>
                </a:lnTo>
                <a:lnTo>
                  <a:pt x="280" y="0"/>
                </a:lnTo>
                <a:lnTo>
                  <a:pt x="302" y="46"/>
                </a:lnTo>
                <a:lnTo>
                  <a:pt x="344" y="49"/>
                </a:lnTo>
                <a:lnTo>
                  <a:pt x="362" y="33"/>
                </a:lnTo>
                <a:lnTo>
                  <a:pt x="411" y="42"/>
                </a:lnTo>
                <a:lnTo>
                  <a:pt x="470" y="48"/>
                </a:lnTo>
                <a:lnTo>
                  <a:pt x="521" y="42"/>
                </a:lnTo>
                <a:lnTo>
                  <a:pt x="558" y="34"/>
                </a:lnTo>
                <a:lnTo>
                  <a:pt x="604" y="57"/>
                </a:lnTo>
                <a:lnTo>
                  <a:pt x="610" y="95"/>
                </a:lnTo>
                <a:lnTo>
                  <a:pt x="640" y="146"/>
                </a:lnTo>
                <a:lnTo>
                  <a:pt x="640" y="174"/>
                </a:lnTo>
                <a:lnTo>
                  <a:pt x="644" y="205"/>
                </a:lnTo>
                <a:lnTo>
                  <a:pt x="610" y="218"/>
                </a:lnTo>
                <a:lnTo>
                  <a:pt x="600" y="249"/>
                </a:lnTo>
                <a:lnTo>
                  <a:pt x="628" y="267"/>
                </a:lnTo>
                <a:lnTo>
                  <a:pt x="633" y="298"/>
                </a:lnTo>
                <a:lnTo>
                  <a:pt x="625" y="321"/>
                </a:lnTo>
                <a:lnTo>
                  <a:pt x="637" y="352"/>
                </a:lnTo>
                <a:lnTo>
                  <a:pt x="658" y="372"/>
                </a:lnTo>
                <a:lnTo>
                  <a:pt x="677" y="389"/>
                </a:lnTo>
                <a:lnTo>
                  <a:pt x="661" y="397"/>
                </a:lnTo>
                <a:lnTo>
                  <a:pt x="676" y="413"/>
                </a:lnTo>
                <a:lnTo>
                  <a:pt x="667" y="438"/>
                </a:lnTo>
                <a:lnTo>
                  <a:pt x="647" y="441"/>
                </a:lnTo>
                <a:lnTo>
                  <a:pt x="585" y="525"/>
                </a:lnTo>
                <a:lnTo>
                  <a:pt x="604" y="579"/>
                </a:lnTo>
                <a:lnTo>
                  <a:pt x="567" y="569"/>
                </a:lnTo>
                <a:lnTo>
                  <a:pt x="542" y="559"/>
                </a:lnTo>
                <a:lnTo>
                  <a:pt x="516" y="544"/>
                </a:lnTo>
                <a:lnTo>
                  <a:pt x="493" y="541"/>
                </a:lnTo>
                <a:lnTo>
                  <a:pt x="472" y="544"/>
                </a:lnTo>
                <a:lnTo>
                  <a:pt x="467" y="555"/>
                </a:lnTo>
                <a:lnTo>
                  <a:pt x="451" y="547"/>
                </a:lnTo>
                <a:lnTo>
                  <a:pt x="427" y="547"/>
                </a:lnTo>
                <a:lnTo>
                  <a:pt x="411" y="555"/>
                </a:lnTo>
                <a:lnTo>
                  <a:pt x="397" y="569"/>
                </a:lnTo>
                <a:lnTo>
                  <a:pt x="379" y="567"/>
                </a:lnTo>
                <a:lnTo>
                  <a:pt x="382" y="542"/>
                </a:lnTo>
                <a:lnTo>
                  <a:pt x="362" y="539"/>
                </a:lnTo>
                <a:lnTo>
                  <a:pt x="354" y="527"/>
                </a:lnTo>
                <a:lnTo>
                  <a:pt x="341" y="541"/>
                </a:lnTo>
                <a:lnTo>
                  <a:pt x="341" y="552"/>
                </a:lnTo>
                <a:lnTo>
                  <a:pt x="321" y="547"/>
                </a:lnTo>
                <a:lnTo>
                  <a:pt x="317" y="529"/>
                </a:lnTo>
                <a:lnTo>
                  <a:pt x="301" y="512"/>
                </a:lnTo>
                <a:lnTo>
                  <a:pt x="292" y="498"/>
                </a:lnTo>
                <a:lnTo>
                  <a:pt x="281" y="495"/>
                </a:lnTo>
                <a:lnTo>
                  <a:pt x="266" y="483"/>
                </a:lnTo>
                <a:lnTo>
                  <a:pt x="247" y="490"/>
                </a:lnTo>
                <a:lnTo>
                  <a:pt x="232" y="473"/>
                </a:lnTo>
                <a:lnTo>
                  <a:pt x="242" y="464"/>
                </a:lnTo>
                <a:lnTo>
                  <a:pt x="216" y="463"/>
                </a:lnTo>
                <a:lnTo>
                  <a:pt x="186" y="443"/>
                </a:lnTo>
                <a:lnTo>
                  <a:pt x="187" y="461"/>
                </a:lnTo>
                <a:lnTo>
                  <a:pt x="165" y="476"/>
                </a:lnTo>
                <a:lnTo>
                  <a:pt x="140" y="444"/>
                </a:lnTo>
                <a:lnTo>
                  <a:pt x="152" y="433"/>
                </a:lnTo>
                <a:lnTo>
                  <a:pt x="141" y="416"/>
                </a:lnTo>
                <a:lnTo>
                  <a:pt x="120" y="426"/>
                </a:lnTo>
                <a:lnTo>
                  <a:pt x="111" y="410"/>
                </a:lnTo>
                <a:lnTo>
                  <a:pt x="88" y="409"/>
                </a:lnTo>
                <a:lnTo>
                  <a:pt x="76" y="386"/>
                </a:lnTo>
                <a:lnTo>
                  <a:pt x="58" y="396"/>
                </a:lnTo>
                <a:lnTo>
                  <a:pt x="40" y="397"/>
                </a:lnTo>
                <a:lnTo>
                  <a:pt x="55" y="372"/>
                </a:lnTo>
                <a:lnTo>
                  <a:pt x="50" y="338"/>
                </a:lnTo>
                <a:lnTo>
                  <a:pt x="31" y="312"/>
                </a:lnTo>
                <a:lnTo>
                  <a:pt x="37" y="286"/>
                </a:lnTo>
                <a:lnTo>
                  <a:pt x="43" y="269"/>
                </a:lnTo>
                <a:lnTo>
                  <a:pt x="38" y="254"/>
                </a:lnTo>
                <a:lnTo>
                  <a:pt x="27" y="246"/>
                </a:lnTo>
                <a:lnTo>
                  <a:pt x="37" y="231"/>
                </a:lnTo>
                <a:lnTo>
                  <a:pt x="21" y="215"/>
                </a:lnTo>
                <a:lnTo>
                  <a:pt x="4" y="194"/>
                </a:lnTo>
                <a:lnTo>
                  <a:pt x="9" y="178"/>
                </a:lnTo>
                <a:lnTo>
                  <a:pt x="19" y="166"/>
                </a:lnTo>
                <a:lnTo>
                  <a:pt x="21" y="126"/>
                </a:lnTo>
                <a:lnTo>
                  <a:pt x="19" y="112"/>
                </a:lnTo>
                <a:lnTo>
                  <a:pt x="0" y="97"/>
                </a:lnTo>
                <a:lnTo>
                  <a:pt x="18" y="88"/>
                </a:lnTo>
                <a:lnTo>
                  <a:pt x="55" y="76"/>
                </a:lnTo>
              </a:path>
            </a:pathLst>
          </a:custGeom>
          <a:solidFill>
            <a:srgbClr val="0080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05" name="Freeform 25"/>
          <p:cNvSpPr>
            <a:spLocks/>
          </p:cNvSpPr>
          <p:nvPr/>
        </p:nvSpPr>
        <p:spPr bwMode="auto">
          <a:xfrm>
            <a:off x="4562475" y="1155700"/>
            <a:ext cx="1050925" cy="2190750"/>
          </a:xfrm>
          <a:custGeom>
            <a:avLst/>
            <a:gdLst>
              <a:gd name="T0" fmla="*/ 2147483647 w 662"/>
              <a:gd name="T1" fmla="*/ 2147483647 h 1380"/>
              <a:gd name="T2" fmla="*/ 2147483647 w 662"/>
              <a:gd name="T3" fmla="*/ 2147483647 h 1380"/>
              <a:gd name="T4" fmla="*/ 2147483647 w 662"/>
              <a:gd name="T5" fmla="*/ 2147483647 h 1380"/>
              <a:gd name="T6" fmla="*/ 2147483647 w 662"/>
              <a:gd name="T7" fmla="*/ 2147483647 h 1380"/>
              <a:gd name="T8" fmla="*/ 2147483647 w 662"/>
              <a:gd name="T9" fmla="*/ 2147483647 h 1380"/>
              <a:gd name="T10" fmla="*/ 2147483647 w 662"/>
              <a:gd name="T11" fmla="*/ 2147483647 h 1380"/>
              <a:gd name="T12" fmla="*/ 2147483647 w 662"/>
              <a:gd name="T13" fmla="*/ 2147483647 h 1380"/>
              <a:gd name="T14" fmla="*/ 2147483647 w 662"/>
              <a:gd name="T15" fmla="*/ 2147483647 h 1380"/>
              <a:gd name="T16" fmla="*/ 2147483647 w 662"/>
              <a:gd name="T17" fmla="*/ 2147483647 h 1380"/>
              <a:gd name="T18" fmla="*/ 2147483647 w 662"/>
              <a:gd name="T19" fmla="*/ 2147483647 h 1380"/>
              <a:gd name="T20" fmla="*/ 2147483647 w 662"/>
              <a:gd name="T21" fmla="*/ 2147483647 h 1380"/>
              <a:gd name="T22" fmla="*/ 2147483647 w 662"/>
              <a:gd name="T23" fmla="*/ 2147483647 h 1380"/>
              <a:gd name="T24" fmla="*/ 2147483647 w 662"/>
              <a:gd name="T25" fmla="*/ 2147483647 h 1380"/>
              <a:gd name="T26" fmla="*/ 2147483647 w 662"/>
              <a:gd name="T27" fmla="*/ 2147483647 h 1380"/>
              <a:gd name="T28" fmla="*/ 2147483647 w 662"/>
              <a:gd name="T29" fmla="*/ 2147483647 h 1380"/>
              <a:gd name="T30" fmla="*/ 2147483647 w 662"/>
              <a:gd name="T31" fmla="*/ 2147483647 h 1380"/>
              <a:gd name="T32" fmla="*/ 2147483647 w 662"/>
              <a:gd name="T33" fmla="*/ 2147483647 h 1380"/>
              <a:gd name="T34" fmla="*/ 2147483647 w 662"/>
              <a:gd name="T35" fmla="*/ 2147483647 h 1380"/>
              <a:gd name="T36" fmla="*/ 2147483647 w 662"/>
              <a:gd name="T37" fmla="*/ 2147483647 h 1380"/>
              <a:gd name="T38" fmla="*/ 2147483647 w 662"/>
              <a:gd name="T39" fmla="*/ 2147483647 h 1380"/>
              <a:gd name="T40" fmla="*/ 2147483647 w 662"/>
              <a:gd name="T41" fmla="*/ 2147483647 h 1380"/>
              <a:gd name="T42" fmla="*/ 2147483647 w 662"/>
              <a:gd name="T43" fmla="*/ 2147483647 h 1380"/>
              <a:gd name="T44" fmla="*/ 2147483647 w 662"/>
              <a:gd name="T45" fmla="*/ 2147483647 h 1380"/>
              <a:gd name="T46" fmla="*/ 2147483647 w 662"/>
              <a:gd name="T47" fmla="*/ 2147483647 h 1380"/>
              <a:gd name="T48" fmla="*/ 2147483647 w 662"/>
              <a:gd name="T49" fmla="*/ 2147483647 h 1380"/>
              <a:gd name="T50" fmla="*/ 2147483647 w 662"/>
              <a:gd name="T51" fmla="*/ 2147483647 h 1380"/>
              <a:gd name="T52" fmla="*/ 2147483647 w 662"/>
              <a:gd name="T53" fmla="*/ 2147483647 h 1380"/>
              <a:gd name="T54" fmla="*/ 2147483647 w 662"/>
              <a:gd name="T55" fmla="*/ 2147483647 h 1380"/>
              <a:gd name="T56" fmla="*/ 2147483647 w 662"/>
              <a:gd name="T57" fmla="*/ 2147483647 h 1380"/>
              <a:gd name="T58" fmla="*/ 2147483647 w 662"/>
              <a:gd name="T59" fmla="*/ 2147483647 h 1380"/>
              <a:gd name="T60" fmla="*/ 2147483647 w 662"/>
              <a:gd name="T61" fmla="*/ 2147483647 h 1380"/>
              <a:gd name="T62" fmla="*/ 2147483647 w 662"/>
              <a:gd name="T63" fmla="*/ 2147483647 h 1380"/>
              <a:gd name="T64" fmla="*/ 2147483647 w 662"/>
              <a:gd name="T65" fmla="*/ 2147483647 h 1380"/>
              <a:gd name="T66" fmla="*/ 2147483647 w 662"/>
              <a:gd name="T67" fmla="*/ 2147483647 h 1380"/>
              <a:gd name="T68" fmla="*/ 2147483647 w 662"/>
              <a:gd name="T69" fmla="*/ 2147483647 h 1380"/>
              <a:gd name="T70" fmla="*/ 2147483647 w 662"/>
              <a:gd name="T71" fmla="*/ 2147483647 h 1380"/>
              <a:gd name="T72" fmla="*/ 2147483647 w 662"/>
              <a:gd name="T73" fmla="*/ 2147483647 h 1380"/>
              <a:gd name="T74" fmla="*/ 2147483647 w 662"/>
              <a:gd name="T75" fmla="*/ 2147483647 h 1380"/>
              <a:gd name="T76" fmla="*/ 2147483647 w 662"/>
              <a:gd name="T77" fmla="*/ 2147483647 h 1380"/>
              <a:gd name="T78" fmla="*/ 2147483647 w 662"/>
              <a:gd name="T79" fmla="*/ 2147483647 h 1380"/>
              <a:gd name="T80" fmla="*/ 2147483647 w 662"/>
              <a:gd name="T81" fmla="*/ 2147483647 h 1380"/>
              <a:gd name="T82" fmla="*/ 2147483647 w 662"/>
              <a:gd name="T83" fmla="*/ 2147483647 h 1380"/>
              <a:gd name="T84" fmla="*/ 2147483647 w 662"/>
              <a:gd name="T85" fmla="*/ 2147483647 h 1380"/>
              <a:gd name="T86" fmla="*/ 2147483647 w 662"/>
              <a:gd name="T87" fmla="*/ 2147483647 h 1380"/>
              <a:gd name="T88" fmla="*/ 2147483647 w 662"/>
              <a:gd name="T89" fmla="*/ 2147483647 h 1380"/>
              <a:gd name="T90" fmla="*/ 2147483647 w 662"/>
              <a:gd name="T91" fmla="*/ 2147483647 h 1380"/>
              <a:gd name="T92" fmla="*/ 2147483647 w 662"/>
              <a:gd name="T93" fmla="*/ 2147483647 h 13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2" h="1380">
                <a:moveTo>
                  <a:pt x="85" y="1364"/>
                </a:moveTo>
                <a:lnTo>
                  <a:pt x="100" y="1379"/>
                </a:lnTo>
                <a:lnTo>
                  <a:pt x="136" y="1368"/>
                </a:lnTo>
                <a:lnTo>
                  <a:pt x="155" y="1375"/>
                </a:lnTo>
                <a:lnTo>
                  <a:pt x="171" y="1354"/>
                </a:lnTo>
                <a:lnTo>
                  <a:pt x="163" y="1327"/>
                </a:lnTo>
                <a:lnTo>
                  <a:pt x="177" y="1310"/>
                </a:lnTo>
                <a:lnTo>
                  <a:pt x="197" y="1306"/>
                </a:lnTo>
                <a:lnTo>
                  <a:pt x="207" y="1293"/>
                </a:lnTo>
                <a:lnTo>
                  <a:pt x="244" y="1293"/>
                </a:lnTo>
                <a:lnTo>
                  <a:pt x="260" y="1301"/>
                </a:lnTo>
                <a:lnTo>
                  <a:pt x="273" y="1287"/>
                </a:lnTo>
                <a:lnTo>
                  <a:pt x="281" y="1260"/>
                </a:lnTo>
                <a:lnTo>
                  <a:pt x="299" y="1226"/>
                </a:lnTo>
                <a:lnTo>
                  <a:pt x="303" y="1186"/>
                </a:lnTo>
                <a:lnTo>
                  <a:pt x="317" y="1167"/>
                </a:lnTo>
                <a:lnTo>
                  <a:pt x="315" y="1140"/>
                </a:lnTo>
                <a:lnTo>
                  <a:pt x="317" y="1107"/>
                </a:lnTo>
                <a:lnTo>
                  <a:pt x="321" y="1073"/>
                </a:lnTo>
                <a:lnTo>
                  <a:pt x="329" y="1058"/>
                </a:lnTo>
                <a:lnTo>
                  <a:pt x="356" y="1033"/>
                </a:lnTo>
                <a:lnTo>
                  <a:pt x="366" y="1021"/>
                </a:lnTo>
                <a:lnTo>
                  <a:pt x="380" y="1018"/>
                </a:lnTo>
                <a:lnTo>
                  <a:pt x="407" y="993"/>
                </a:lnTo>
                <a:lnTo>
                  <a:pt x="415" y="979"/>
                </a:lnTo>
                <a:lnTo>
                  <a:pt x="386" y="981"/>
                </a:lnTo>
                <a:lnTo>
                  <a:pt x="362" y="985"/>
                </a:lnTo>
                <a:lnTo>
                  <a:pt x="350" y="989"/>
                </a:lnTo>
                <a:lnTo>
                  <a:pt x="342" y="977"/>
                </a:lnTo>
                <a:lnTo>
                  <a:pt x="321" y="972"/>
                </a:lnTo>
                <a:lnTo>
                  <a:pt x="289" y="966"/>
                </a:lnTo>
                <a:lnTo>
                  <a:pt x="313" y="954"/>
                </a:lnTo>
                <a:lnTo>
                  <a:pt x="340" y="958"/>
                </a:lnTo>
                <a:lnTo>
                  <a:pt x="364" y="964"/>
                </a:lnTo>
                <a:lnTo>
                  <a:pt x="380" y="960"/>
                </a:lnTo>
                <a:lnTo>
                  <a:pt x="390" y="970"/>
                </a:lnTo>
                <a:lnTo>
                  <a:pt x="421" y="964"/>
                </a:lnTo>
                <a:lnTo>
                  <a:pt x="441" y="939"/>
                </a:lnTo>
                <a:lnTo>
                  <a:pt x="445" y="916"/>
                </a:lnTo>
                <a:lnTo>
                  <a:pt x="433" y="893"/>
                </a:lnTo>
                <a:lnTo>
                  <a:pt x="409" y="876"/>
                </a:lnTo>
                <a:lnTo>
                  <a:pt x="384" y="849"/>
                </a:lnTo>
                <a:lnTo>
                  <a:pt x="362" y="851"/>
                </a:lnTo>
                <a:lnTo>
                  <a:pt x="344" y="817"/>
                </a:lnTo>
                <a:lnTo>
                  <a:pt x="344" y="778"/>
                </a:lnTo>
                <a:lnTo>
                  <a:pt x="358" y="731"/>
                </a:lnTo>
                <a:lnTo>
                  <a:pt x="362" y="696"/>
                </a:lnTo>
                <a:lnTo>
                  <a:pt x="374" y="669"/>
                </a:lnTo>
                <a:lnTo>
                  <a:pt x="407" y="624"/>
                </a:lnTo>
                <a:lnTo>
                  <a:pt x="429" y="589"/>
                </a:lnTo>
                <a:lnTo>
                  <a:pt x="468" y="558"/>
                </a:lnTo>
                <a:lnTo>
                  <a:pt x="508" y="536"/>
                </a:lnTo>
                <a:lnTo>
                  <a:pt x="533" y="503"/>
                </a:lnTo>
                <a:lnTo>
                  <a:pt x="555" y="472"/>
                </a:lnTo>
                <a:lnTo>
                  <a:pt x="561" y="457"/>
                </a:lnTo>
                <a:lnTo>
                  <a:pt x="529" y="421"/>
                </a:lnTo>
                <a:lnTo>
                  <a:pt x="559" y="400"/>
                </a:lnTo>
                <a:lnTo>
                  <a:pt x="563" y="365"/>
                </a:lnTo>
                <a:lnTo>
                  <a:pt x="578" y="339"/>
                </a:lnTo>
                <a:lnTo>
                  <a:pt x="596" y="319"/>
                </a:lnTo>
                <a:lnTo>
                  <a:pt x="616" y="314"/>
                </a:lnTo>
                <a:lnTo>
                  <a:pt x="649" y="319"/>
                </a:lnTo>
                <a:lnTo>
                  <a:pt x="661" y="316"/>
                </a:lnTo>
                <a:lnTo>
                  <a:pt x="653" y="279"/>
                </a:lnTo>
                <a:lnTo>
                  <a:pt x="633" y="266"/>
                </a:lnTo>
                <a:lnTo>
                  <a:pt x="649" y="212"/>
                </a:lnTo>
                <a:lnTo>
                  <a:pt x="633" y="186"/>
                </a:lnTo>
                <a:lnTo>
                  <a:pt x="630" y="163"/>
                </a:lnTo>
                <a:lnTo>
                  <a:pt x="620" y="155"/>
                </a:lnTo>
                <a:lnTo>
                  <a:pt x="616" y="113"/>
                </a:lnTo>
                <a:lnTo>
                  <a:pt x="592" y="77"/>
                </a:lnTo>
                <a:lnTo>
                  <a:pt x="547" y="46"/>
                </a:lnTo>
                <a:lnTo>
                  <a:pt x="521" y="23"/>
                </a:lnTo>
                <a:lnTo>
                  <a:pt x="490" y="0"/>
                </a:lnTo>
                <a:lnTo>
                  <a:pt x="472" y="8"/>
                </a:lnTo>
                <a:lnTo>
                  <a:pt x="482" y="36"/>
                </a:lnTo>
                <a:lnTo>
                  <a:pt x="470" y="54"/>
                </a:lnTo>
                <a:lnTo>
                  <a:pt x="482" y="67"/>
                </a:lnTo>
                <a:lnTo>
                  <a:pt x="474" y="77"/>
                </a:lnTo>
                <a:lnTo>
                  <a:pt x="431" y="59"/>
                </a:lnTo>
                <a:lnTo>
                  <a:pt x="403" y="61"/>
                </a:lnTo>
                <a:lnTo>
                  <a:pt x="399" y="78"/>
                </a:lnTo>
                <a:lnTo>
                  <a:pt x="388" y="117"/>
                </a:lnTo>
                <a:lnTo>
                  <a:pt x="366" y="99"/>
                </a:lnTo>
                <a:lnTo>
                  <a:pt x="338" y="122"/>
                </a:lnTo>
                <a:lnTo>
                  <a:pt x="329" y="157"/>
                </a:lnTo>
                <a:lnTo>
                  <a:pt x="313" y="170"/>
                </a:lnTo>
                <a:lnTo>
                  <a:pt x="319" y="191"/>
                </a:lnTo>
                <a:lnTo>
                  <a:pt x="327" y="207"/>
                </a:lnTo>
                <a:lnTo>
                  <a:pt x="309" y="231"/>
                </a:lnTo>
                <a:lnTo>
                  <a:pt x="277" y="264"/>
                </a:lnTo>
                <a:lnTo>
                  <a:pt x="287" y="283"/>
                </a:lnTo>
                <a:lnTo>
                  <a:pt x="244" y="295"/>
                </a:lnTo>
                <a:lnTo>
                  <a:pt x="230" y="392"/>
                </a:lnTo>
                <a:lnTo>
                  <a:pt x="193" y="451"/>
                </a:lnTo>
                <a:lnTo>
                  <a:pt x="212" y="463"/>
                </a:lnTo>
                <a:lnTo>
                  <a:pt x="216" y="488"/>
                </a:lnTo>
                <a:lnTo>
                  <a:pt x="199" y="505"/>
                </a:lnTo>
                <a:lnTo>
                  <a:pt x="155" y="499"/>
                </a:lnTo>
                <a:lnTo>
                  <a:pt x="108" y="543"/>
                </a:lnTo>
                <a:lnTo>
                  <a:pt x="106" y="572"/>
                </a:lnTo>
                <a:lnTo>
                  <a:pt x="104" y="606"/>
                </a:lnTo>
                <a:lnTo>
                  <a:pt x="96" y="645"/>
                </a:lnTo>
                <a:lnTo>
                  <a:pt x="102" y="687"/>
                </a:lnTo>
                <a:lnTo>
                  <a:pt x="92" y="731"/>
                </a:lnTo>
                <a:lnTo>
                  <a:pt x="124" y="773"/>
                </a:lnTo>
                <a:lnTo>
                  <a:pt x="112" y="803"/>
                </a:lnTo>
                <a:lnTo>
                  <a:pt x="87" y="799"/>
                </a:lnTo>
                <a:lnTo>
                  <a:pt x="108" y="859"/>
                </a:lnTo>
                <a:lnTo>
                  <a:pt x="94" y="880"/>
                </a:lnTo>
                <a:lnTo>
                  <a:pt x="79" y="907"/>
                </a:lnTo>
                <a:lnTo>
                  <a:pt x="53" y="914"/>
                </a:lnTo>
                <a:lnTo>
                  <a:pt x="63" y="931"/>
                </a:lnTo>
                <a:lnTo>
                  <a:pt x="53" y="945"/>
                </a:lnTo>
                <a:lnTo>
                  <a:pt x="49" y="966"/>
                </a:lnTo>
                <a:lnTo>
                  <a:pt x="43" y="991"/>
                </a:lnTo>
                <a:lnTo>
                  <a:pt x="26" y="1008"/>
                </a:lnTo>
                <a:lnTo>
                  <a:pt x="16" y="983"/>
                </a:lnTo>
                <a:lnTo>
                  <a:pt x="0" y="991"/>
                </a:lnTo>
                <a:lnTo>
                  <a:pt x="10" y="1027"/>
                </a:lnTo>
                <a:lnTo>
                  <a:pt x="10" y="1056"/>
                </a:lnTo>
                <a:lnTo>
                  <a:pt x="16" y="1075"/>
                </a:lnTo>
                <a:lnTo>
                  <a:pt x="33" y="1067"/>
                </a:lnTo>
                <a:lnTo>
                  <a:pt x="33" y="1081"/>
                </a:lnTo>
                <a:lnTo>
                  <a:pt x="20" y="1083"/>
                </a:lnTo>
                <a:lnTo>
                  <a:pt x="18" y="1098"/>
                </a:lnTo>
                <a:lnTo>
                  <a:pt x="49" y="1088"/>
                </a:lnTo>
                <a:lnTo>
                  <a:pt x="45" y="1105"/>
                </a:lnTo>
                <a:lnTo>
                  <a:pt x="31" y="1109"/>
                </a:lnTo>
                <a:lnTo>
                  <a:pt x="37" y="1161"/>
                </a:lnTo>
                <a:lnTo>
                  <a:pt x="49" y="1161"/>
                </a:lnTo>
                <a:lnTo>
                  <a:pt x="53" y="1193"/>
                </a:lnTo>
                <a:lnTo>
                  <a:pt x="55" y="1211"/>
                </a:lnTo>
                <a:lnTo>
                  <a:pt x="71" y="1236"/>
                </a:lnTo>
                <a:lnTo>
                  <a:pt x="87" y="1241"/>
                </a:lnTo>
                <a:lnTo>
                  <a:pt x="89" y="1259"/>
                </a:lnTo>
                <a:lnTo>
                  <a:pt x="67" y="1262"/>
                </a:lnTo>
                <a:lnTo>
                  <a:pt x="81" y="1285"/>
                </a:lnTo>
                <a:lnTo>
                  <a:pt x="55" y="1278"/>
                </a:lnTo>
                <a:lnTo>
                  <a:pt x="81" y="1320"/>
                </a:lnTo>
                <a:lnTo>
                  <a:pt x="87" y="1343"/>
                </a:lnTo>
                <a:lnTo>
                  <a:pt x="85" y="1364"/>
                </a:lnTo>
              </a:path>
            </a:pathLst>
          </a:custGeom>
          <a:solidFill>
            <a:srgbClr val="99CC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06" name="Freeform 26"/>
          <p:cNvSpPr>
            <a:spLocks/>
          </p:cNvSpPr>
          <p:nvPr/>
        </p:nvSpPr>
        <p:spPr bwMode="auto">
          <a:xfrm>
            <a:off x="4668838" y="2686050"/>
            <a:ext cx="163512" cy="171450"/>
          </a:xfrm>
          <a:custGeom>
            <a:avLst/>
            <a:gdLst>
              <a:gd name="T0" fmla="*/ 2147483647 w 103"/>
              <a:gd name="T1" fmla="*/ 2147483647 h 108"/>
              <a:gd name="T2" fmla="*/ 2147483647 w 103"/>
              <a:gd name="T3" fmla="*/ 2147483647 h 108"/>
              <a:gd name="T4" fmla="*/ 2147483647 w 103"/>
              <a:gd name="T5" fmla="*/ 2147483647 h 108"/>
              <a:gd name="T6" fmla="*/ 2147483647 w 103"/>
              <a:gd name="T7" fmla="*/ 2147483647 h 108"/>
              <a:gd name="T8" fmla="*/ 2147483647 w 103"/>
              <a:gd name="T9" fmla="*/ 0 h 108"/>
              <a:gd name="T10" fmla="*/ 2147483647 w 103"/>
              <a:gd name="T11" fmla="*/ 2147483647 h 108"/>
              <a:gd name="T12" fmla="*/ 2147483647 w 103"/>
              <a:gd name="T13" fmla="*/ 2147483647 h 108"/>
              <a:gd name="T14" fmla="*/ 2147483647 w 103"/>
              <a:gd name="T15" fmla="*/ 2147483647 h 108"/>
              <a:gd name="T16" fmla="*/ 2147483647 w 103"/>
              <a:gd name="T17" fmla="*/ 2147483647 h 108"/>
              <a:gd name="T18" fmla="*/ 2147483647 w 103"/>
              <a:gd name="T19" fmla="*/ 2147483647 h 108"/>
              <a:gd name="T20" fmla="*/ 2147483647 w 103"/>
              <a:gd name="T21" fmla="*/ 2147483647 h 108"/>
              <a:gd name="T22" fmla="*/ 2147483647 w 103"/>
              <a:gd name="T23" fmla="*/ 2147483647 h 108"/>
              <a:gd name="T24" fmla="*/ 0 w 103"/>
              <a:gd name="T25" fmla="*/ 2147483647 h 108"/>
              <a:gd name="T26" fmla="*/ 2147483647 w 103"/>
              <a:gd name="T27" fmla="*/ 2147483647 h 108"/>
              <a:gd name="T28" fmla="*/ 2147483647 w 103"/>
              <a:gd name="T29" fmla="*/ 2147483647 h 108"/>
              <a:gd name="T30" fmla="*/ 2147483647 w 103"/>
              <a:gd name="T31" fmla="*/ 2147483647 h 108"/>
              <a:gd name="T32" fmla="*/ 2147483647 w 103"/>
              <a:gd name="T33" fmla="*/ 2147483647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3" h="108">
                <a:moveTo>
                  <a:pt x="78" y="76"/>
                </a:moveTo>
                <a:lnTo>
                  <a:pt x="98" y="57"/>
                </a:lnTo>
                <a:lnTo>
                  <a:pt x="98" y="38"/>
                </a:lnTo>
                <a:lnTo>
                  <a:pt x="102" y="15"/>
                </a:lnTo>
                <a:lnTo>
                  <a:pt x="86" y="0"/>
                </a:lnTo>
                <a:lnTo>
                  <a:pt x="67" y="4"/>
                </a:lnTo>
                <a:lnTo>
                  <a:pt x="51" y="15"/>
                </a:lnTo>
                <a:lnTo>
                  <a:pt x="59" y="48"/>
                </a:lnTo>
                <a:lnTo>
                  <a:pt x="37" y="29"/>
                </a:lnTo>
                <a:lnTo>
                  <a:pt x="24" y="46"/>
                </a:lnTo>
                <a:lnTo>
                  <a:pt x="18" y="65"/>
                </a:lnTo>
                <a:lnTo>
                  <a:pt x="18" y="86"/>
                </a:lnTo>
                <a:lnTo>
                  <a:pt x="0" y="107"/>
                </a:lnTo>
                <a:lnTo>
                  <a:pt x="31" y="92"/>
                </a:lnTo>
                <a:lnTo>
                  <a:pt x="51" y="75"/>
                </a:lnTo>
                <a:lnTo>
                  <a:pt x="55" y="92"/>
                </a:lnTo>
                <a:lnTo>
                  <a:pt x="78" y="76"/>
                </a:lnTo>
              </a:path>
            </a:pathLst>
          </a:custGeom>
          <a:solidFill>
            <a:srgbClr val="C9EAFF"/>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07" name="Freeform 27"/>
          <p:cNvSpPr>
            <a:spLocks/>
          </p:cNvSpPr>
          <p:nvPr/>
        </p:nvSpPr>
        <p:spPr bwMode="auto">
          <a:xfrm>
            <a:off x="4830763" y="2786063"/>
            <a:ext cx="88900" cy="161925"/>
          </a:xfrm>
          <a:custGeom>
            <a:avLst/>
            <a:gdLst>
              <a:gd name="T0" fmla="*/ 0 w 56"/>
              <a:gd name="T1" fmla="*/ 2147483647 h 102"/>
              <a:gd name="T2" fmla="*/ 2147483647 w 56"/>
              <a:gd name="T3" fmla="*/ 2147483647 h 102"/>
              <a:gd name="T4" fmla="*/ 2147483647 w 56"/>
              <a:gd name="T5" fmla="*/ 2147483647 h 102"/>
              <a:gd name="T6" fmla="*/ 2147483647 w 56"/>
              <a:gd name="T7" fmla="*/ 2147483647 h 102"/>
              <a:gd name="T8" fmla="*/ 2147483647 w 56"/>
              <a:gd name="T9" fmla="*/ 0 h 102"/>
              <a:gd name="T10" fmla="*/ 2147483647 w 56"/>
              <a:gd name="T11" fmla="*/ 2147483647 h 102"/>
              <a:gd name="T12" fmla="*/ 2147483647 w 56"/>
              <a:gd name="T13" fmla="*/ 2147483647 h 102"/>
              <a:gd name="T14" fmla="*/ 2147483647 w 56"/>
              <a:gd name="T15" fmla="*/ 2147483647 h 102"/>
              <a:gd name="T16" fmla="*/ 0 w 56"/>
              <a:gd name="T17" fmla="*/ 214748364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102">
                <a:moveTo>
                  <a:pt x="0" y="101"/>
                </a:moveTo>
                <a:lnTo>
                  <a:pt x="26" y="72"/>
                </a:lnTo>
                <a:lnTo>
                  <a:pt x="35" y="38"/>
                </a:lnTo>
                <a:lnTo>
                  <a:pt x="55" y="23"/>
                </a:lnTo>
                <a:lnTo>
                  <a:pt x="47" y="0"/>
                </a:lnTo>
                <a:lnTo>
                  <a:pt x="26" y="19"/>
                </a:lnTo>
                <a:lnTo>
                  <a:pt x="22" y="36"/>
                </a:lnTo>
                <a:lnTo>
                  <a:pt x="6" y="55"/>
                </a:lnTo>
                <a:lnTo>
                  <a:pt x="0" y="101"/>
                </a:lnTo>
              </a:path>
            </a:pathLst>
          </a:custGeom>
          <a:solidFill>
            <a:srgbClr val="C9EAFF"/>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08" name="Freeform 28"/>
          <p:cNvSpPr>
            <a:spLocks/>
          </p:cNvSpPr>
          <p:nvPr/>
        </p:nvSpPr>
        <p:spPr bwMode="auto">
          <a:xfrm>
            <a:off x="5343525" y="968375"/>
            <a:ext cx="901700" cy="1658938"/>
          </a:xfrm>
          <a:custGeom>
            <a:avLst/>
            <a:gdLst>
              <a:gd name="T0" fmla="*/ 2147483647 w 568"/>
              <a:gd name="T1" fmla="*/ 2147483647 h 1045"/>
              <a:gd name="T2" fmla="*/ 2147483647 w 568"/>
              <a:gd name="T3" fmla="*/ 2147483647 h 1045"/>
              <a:gd name="T4" fmla="*/ 2147483647 w 568"/>
              <a:gd name="T5" fmla="*/ 2147483647 h 1045"/>
              <a:gd name="T6" fmla="*/ 2147483647 w 568"/>
              <a:gd name="T7" fmla="*/ 2147483647 h 1045"/>
              <a:gd name="T8" fmla="*/ 2147483647 w 568"/>
              <a:gd name="T9" fmla="*/ 2147483647 h 1045"/>
              <a:gd name="T10" fmla="*/ 2147483647 w 568"/>
              <a:gd name="T11" fmla="*/ 2147483647 h 1045"/>
              <a:gd name="T12" fmla="*/ 2147483647 w 568"/>
              <a:gd name="T13" fmla="*/ 2147483647 h 1045"/>
              <a:gd name="T14" fmla="*/ 2147483647 w 568"/>
              <a:gd name="T15" fmla="*/ 2147483647 h 1045"/>
              <a:gd name="T16" fmla="*/ 2147483647 w 568"/>
              <a:gd name="T17" fmla="*/ 2147483647 h 1045"/>
              <a:gd name="T18" fmla="*/ 2147483647 w 568"/>
              <a:gd name="T19" fmla="*/ 2147483647 h 1045"/>
              <a:gd name="T20" fmla="*/ 2147483647 w 568"/>
              <a:gd name="T21" fmla="*/ 2147483647 h 1045"/>
              <a:gd name="T22" fmla="*/ 2147483647 w 568"/>
              <a:gd name="T23" fmla="*/ 2147483647 h 1045"/>
              <a:gd name="T24" fmla="*/ 2147483647 w 568"/>
              <a:gd name="T25" fmla="*/ 2147483647 h 1045"/>
              <a:gd name="T26" fmla="*/ 2147483647 w 568"/>
              <a:gd name="T27" fmla="*/ 2147483647 h 1045"/>
              <a:gd name="T28" fmla="*/ 2147483647 w 568"/>
              <a:gd name="T29" fmla="*/ 2147483647 h 1045"/>
              <a:gd name="T30" fmla="*/ 2147483647 w 568"/>
              <a:gd name="T31" fmla="*/ 2147483647 h 1045"/>
              <a:gd name="T32" fmla="*/ 2147483647 w 568"/>
              <a:gd name="T33" fmla="*/ 2147483647 h 1045"/>
              <a:gd name="T34" fmla="*/ 2147483647 w 568"/>
              <a:gd name="T35" fmla="*/ 2147483647 h 1045"/>
              <a:gd name="T36" fmla="*/ 2147483647 w 568"/>
              <a:gd name="T37" fmla="*/ 2147483647 h 1045"/>
              <a:gd name="T38" fmla="*/ 2147483647 w 568"/>
              <a:gd name="T39" fmla="*/ 2147483647 h 1045"/>
              <a:gd name="T40" fmla="*/ 2147483647 w 568"/>
              <a:gd name="T41" fmla="*/ 0 h 1045"/>
              <a:gd name="T42" fmla="*/ 2147483647 w 568"/>
              <a:gd name="T43" fmla="*/ 2147483647 h 1045"/>
              <a:gd name="T44" fmla="*/ 2147483647 w 568"/>
              <a:gd name="T45" fmla="*/ 2147483647 h 1045"/>
              <a:gd name="T46" fmla="*/ 2147483647 w 568"/>
              <a:gd name="T47" fmla="*/ 2147483647 h 1045"/>
              <a:gd name="T48" fmla="*/ 2147483647 w 568"/>
              <a:gd name="T49" fmla="*/ 2147483647 h 1045"/>
              <a:gd name="T50" fmla="*/ 2147483647 w 568"/>
              <a:gd name="T51" fmla="*/ 2147483647 h 1045"/>
              <a:gd name="T52" fmla="*/ 2147483647 w 568"/>
              <a:gd name="T53" fmla="*/ 2147483647 h 1045"/>
              <a:gd name="T54" fmla="*/ 2147483647 w 568"/>
              <a:gd name="T55" fmla="*/ 2147483647 h 1045"/>
              <a:gd name="T56" fmla="*/ 2147483647 w 568"/>
              <a:gd name="T57" fmla="*/ 2147483647 h 1045"/>
              <a:gd name="T58" fmla="*/ 2147483647 w 568"/>
              <a:gd name="T59" fmla="*/ 2147483647 h 1045"/>
              <a:gd name="T60" fmla="*/ 2147483647 w 568"/>
              <a:gd name="T61" fmla="*/ 2147483647 h 1045"/>
              <a:gd name="T62" fmla="*/ 2147483647 w 568"/>
              <a:gd name="T63" fmla="*/ 2147483647 h 1045"/>
              <a:gd name="T64" fmla="*/ 2147483647 w 568"/>
              <a:gd name="T65" fmla="*/ 2147483647 h 1045"/>
              <a:gd name="T66" fmla="*/ 2147483647 w 568"/>
              <a:gd name="T67" fmla="*/ 2147483647 h 1045"/>
              <a:gd name="T68" fmla="*/ 2147483647 w 568"/>
              <a:gd name="T69" fmla="*/ 2147483647 h 1045"/>
              <a:gd name="T70" fmla="*/ 2147483647 w 568"/>
              <a:gd name="T71" fmla="*/ 2147483647 h 1045"/>
              <a:gd name="T72" fmla="*/ 2147483647 w 568"/>
              <a:gd name="T73" fmla="*/ 2147483647 h 1045"/>
              <a:gd name="T74" fmla="*/ 2147483647 w 568"/>
              <a:gd name="T75" fmla="*/ 2147483647 h 1045"/>
              <a:gd name="T76" fmla="*/ 2147483647 w 568"/>
              <a:gd name="T77" fmla="*/ 2147483647 h 1045"/>
              <a:gd name="T78" fmla="*/ 2147483647 w 568"/>
              <a:gd name="T79" fmla="*/ 2147483647 h 1045"/>
              <a:gd name="T80" fmla="*/ 2147483647 w 568"/>
              <a:gd name="T81" fmla="*/ 2147483647 h 1045"/>
              <a:gd name="T82" fmla="*/ 2147483647 w 568"/>
              <a:gd name="T83" fmla="*/ 2147483647 h 1045"/>
              <a:gd name="T84" fmla="*/ 2147483647 w 568"/>
              <a:gd name="T85" fmla="*/ 2147483647 h 10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8" h="1045">
                <a:moveTo>
                  <a:pt x="173" y="1044"/>
                </a:moveTo>
                <a:lnTo>
                  <a:pt x="209" y="1025"/>
                </a:lnTo>
                <a:lnTo>
                  <a:pt x="244" y="1011"/>
                </a:lnTo>
                <a:lnTo>
                  <a:pt x="272" y="996"/>
                </a:lnTo>
                <a:lnTo>
                  <a:pt x="301" y="985"/>
                </a:lnTo>
                <a:lnTo>
                  <a:pt x="331" y="973"/>
                </a:lnTo>
                <a:lnTo>
                  <a:pt x="368" y="960"/>
                </a:lnTo>
                <a:lnTo>
                  <a:pt x="394" y="952"/>
                </a:lnTo>
                <a:lnTo>
                  <a:pt x="425" y="948"/>
                </a:lnTo>
                <a:lnTo>
                  <a:pt x="437" y="920"/>
                </a:lnTo>
                <a:lnTo>
                  <a:pt x="465" y="893"/>
                </a:lnTo>
                <a:lnTo>
                  <a:pt x="474" y="870"/>
                </a:lnTo>
                <a:lnTo>
                  <a:pt x="492" y="845"/>
                </a:lnTo>
                <a:lnTo>
                  <a:pt x="510" y="815"/>
                </a:lnTo>
                <a:lnTo>
                  <a:pt x="528" y="786"/>
                </a:lnTo>
                <a:lnTo>
                  <a:pt x="545" y="753"/>
                </a:lnTo>
                <a:lnTo>
                  <a:pt x="553" y="732"/>
                </a:lnTo>
                <a:lnTo>
                  <a:pt x="561" y="702"/>
                </a:lnTo>
                <a:lnTo>
                  <a:pt x="567" y="675"/>
                </a:lnTo>
                <a:lnTo>
                  <a:pt x="549" y="654"/>
                </a:lnTo>
                <a:lnTo>
                  <a:pt x="530" y="639"/>
                </a:lnTo>
                <a:lnTo>
                  <a:pt x="512" y="633"/>
                </a:lnTo>
                <a:lnTo>
                  <a:pt x="484" y="618"/>
                </a:lnTo>
                <a:lnTo>
                  <a:pt x="476" y="608"/>
                </a:lnTo>
                <a:lnTo>
                  <a:pt x="492" y="595"/>
                </a:lnTo>
                <a:lnTo>
                  <a:pt x="494" y="574"/>
                </a:lnTo>
                <a:lnTo>
                  <a:pt x="492" y="560"/>
                </a:lnTo>
                <a:lnTo>
                  <a:pt x="482" y="549"/>
                </a:lnTo>
                <a:lnTo>
                  <a:pt x="463" y="545"/>
                </a:lnTo>
                <a:lnTo>
                  <a:pt x="457" y="532"/>
                </a:lnTo>
                <a:lnTo>
                  <a:pt x="461" y="518"/>
                </a:lnTo>
                <a:lnTo>
                  <a:pt x="455" y="505"/>
                </a:lnTo>
                <a:lnTo>
                  <a:pt x="437" y="507"/>
                </a:lnTo>
                <a:lnTo>
                  <a:pt x="431" y="491"/>
                </a:lnTo>
                <a:lnTo>
                  <a:pt x="431" y="478"/>
                </a:lnTo>
                <a:lnTo>
                  <a:pt x="443" y="472"/>
                </a:lnTo>
                <a:lnTo>
                  <a:pt x="427" y="463"/>
                </a:lnTo>
                <a:lnTo>
                  <a:pt x="427" y="442"/>
                </a:lnTo>
                <a:lnTo>
                  <a:pt x="427" y="424"/>
                </a:lnTo>
                <a:lnTo>
                  <a:pt x="445" y="415"/>
                </a:lnTo>
                <a:lnTo>
                  <a:pt x="431" y="390"/>
                </a:lnTo>
                <a:lnTo>
                  <a:pt x="413" y="363"/>
                </a:lnTo>
                <a:lnTo>
                  <a:pt x="398" y="340"/>
                </a:lnTo>
                <a:lnTo>
                  <a:pt x="380" y="319"/>
                </a:lnTo>
                <a:lnTo>
                  <a:pt x="366" y="302"/>
                </a:lnTo>
                <a:lnTo>
                  <a:pt x="380" y="262"/>
                </a:lnTo>
                <a:lnTo>
                  <a:pt x="394" y="245"/>
                </a:lnTo>
                <a:lnTo>
                  <a:pt x="394" y="226"/>
                </a:lnTo>
                <a:lnTo>
                  <a:pt x="380" y="212"/>
                </a:lnTo>
                <a:lnTo>
                  <a:pt x="362" y="191"/>
                </a:lnTo>
                <a:lnTo>
                  <a:pt x="352" y="184"/>
                </a:lnTo>
                <a:lnTo>
                  <a:pt x="329" y="178"/>
                </a:lnTo>
                <a:lnTo>
                  <a:pt x="321" y="155"/>
                </a:lnTo>
                <a:lnTo>
                  <a:pt x="317" y="141"/>
                </a:lnTo>
                <a:lnTo>
                  <a:pt x="323" y="115"/>
                </a:lnTo>
                <a:lnTo>
                  <a:pt x="307" y="105"/>
                </a:lnTo>
                <a:lnTo>
                  <a:pt x="321" y="88"/>
                </a:lnTo>
                <a:lnTo>
                  <a:pt x="325" y="73"/>
                </a:lnTo>
                <a:lnTo>
                  <a:pt x="333" y="48"/>
                </a:lnTo>
                <a:lnTo>
                  <a:pt x="313" y="27"/>
                </a:lnTo>
                <a:lnTo>
                  <a:pt x="291" y="17"/>
                </a:lnTo>
                <a:lnTo>
                  <a:pt x="278" y="11"/>
                </a:lnTo>
                <a:lnTo>
                  <a:pt x="260" y="0"/>
                </a:lnTo>
                <a:lnTo>
                  <a:pt x="246" y="19"/>
                </a:lnTo>
                <a:lnTo>
                  <a:pt x="222" y="15"/>
                </a:lnTo>
                <a:lnTo>
                  <a:pt x="207" y="38"/>
                </a:lnTo>
                <a:lnTo>
                  <a:pt x="203" y="54"/>
                </a:lnTo>
                <a:lnTo>
                  <a:pt x="203" y="80"/>
                </a:lnTo>
                <a:lnTo>
                  <a:pt x="197" y="98"/>
                </a:lnTo>
                <a:lnTo>
                  <a:pt x="211" y="115"/>
                </a:lnTo>
                <a:lnTo>
                  <a:pt x="203" y="128"/>
                </a:lnTo>
                <a:lnTo>
                  <a:pt x="187" y="138"/>
                </a:lnTo>
                <a:lnTo>
                  <a:pt x="181" y="168"/>
                </a:lnTo>
                <a:lnTo>
                  <a:pt x="165" y="145"/>
                </a:lnTo>
                <a:lnTo>
                  <a:pt x="136" y="140"/>
                </a:lnTo>
                <a:lnTo>
                  <a:pt x="108" y="157"/>
                </a:lnTo>
                <a:lnTo>
                  <a:pt x="87" y="151"/>
                </a:lnTo>
                <a:lnTo>
                  <a:pt x="73" y="143"/>
                </a:lnTo>
                <a:lnTo>
                  <a:pt x="59" y="119"/>
                </a:lnTo>
                <a:lnTo>
                  <a:pt x="49" y="101"/>
                </a:lnTo>
                <a:lnTo>
                  <a:pt x="30" y="94"/>
                </a:lnTo>
                <a:lnTo>
                  <a:pt x="22" y="120"/>
                </a:lnTo>
                <a:lnTo>
                  <a:pt x="0" y="117"/>
                </a:lnTo>
                <a:lnTo>
                  <a:pt x="63" y="172"/>
                </a:lnTo>
                <a:lnTo>
                  <a:pt x="104" y="199"/>
                </a:lnTo>
                <a:lnTo>
                  <a:pt x="126" y="229"/>
                </a:lnTo>
                <a:lnTo>
                  <a:pt x="132" y="273"/>
                </a:lnTo>
                <a:lnTo>
                  <a:pt x="140" y="300"/>
                </a:lnTo>
                <a:lnTo>
                  <a:pt x="156" y="329"/>
                </a:lnTo>
                <a:lnTo>
                  <a:pt x="140" y="381"/>
                </a:lnTo>
                <a:lnTo>
                  <a:pt x="161" y="394"/>
                </a:lnTo>
                <a:lnTo>
                  <a:pt x="169" y="430"/>
                </a:lnTo>
                <a:lnTo>
                  <a:pt x="197" y="447"/>
                </a:lnTo>
                <a:lnTo>
                  <a:pt x="217" y="455"/>
                </a:lnTo>
                <a:lnTo>
                  <a:pt x="230" y="463"/>
                </a:lnTo>
                <a:lnTo>
                  <a:pt x="234" y="486"/>
                </a:lnTo>
                <a:lnTo>
                  <a:pt x="234" y="505"/>
                </a:lnTo>
                <a:lnTo>
                  <a:pt x="244" y="526"/>
                </a:lnTo>
                <a:lnTo>
                  <a:pt x="215" y="524"/>
                </a:lnTo>
                <a:lnTo>
                  <a:pt x="201" y="537"/>
                </a:lnTo>
                <a:lnTo>
                  <a:pt x="195" y="558"/>
                </a:lnTo>
                <a:lnTo>
                  <a:pt x="181" y="581"/>
                </a:lnTo>
                <a:lnTo>
                  <a:pt x="165" y="604"/>
                </a:lnTo>
                <a:lnTo>
                  <a:pt x="148" y="625"/>
                </a:lnTo>
                <a:lnTo>
                  <a:pt x="132" y="641"/>
                </a:lnTo>
                <a:lnTo>
                  <a:pt x="110" y="675"/>
                </a:lnTo>
                <a:lnTo>
                  <a:pt x="108" y="696"/>
                </a:lnTo>
                <a:lnTo>
                  <a:pt x="91" y="707"/>
                </a:lnTo>
                <a:lnTo>
                  <a:pt x="67" y="709"/>
                </a:lnTo>
                <a:lnTo>
                  <a:pt x="69" y="732"/>
                </a:lnTo>
                <a:lnTo>
                  <a:pt x="61" y="748"/>
                </a:lnTo>
                <a:lnTo>
                  <a:pt x="53" y="772"/>
                </a:lnTo>
                <a:lnTo>
                  <a:pt x="63" y="794"/>
                </a:lnTo>
                <a:lnTo>
                  <a:pt x="71" y="816"/>
                </a:lnTo>
                <a:lnTo>
                  <a:pt x="75" y="849"/>
                </a:lnTo>
                <a:lnTo>
                  <a:pt x="83" y="864"/>
                </a:lnTo>
                <a:lnTo>
                  <a:pt x="91" y="885"/>
                </a:lnTo>
                <a:lnTo>
                  <a:pt x="83" y="904"/>
                </a:lnTo>
                <a:lnTo>
                  <a:pt x="71" y="943"/>
                </a:lnTo>
                <a:lnTo>
                  <a:pt x="77" y="964"/>
                </a:lnTo>
                <a:lnTo>
                  <a:pt x="93" y="975"/>
                </a:lnTo>
                <a:lnTo>
                  <a:pt x="108" y="969"/>
                </a:lnTo>
                <a:lnTo>
                  <a:pt x="130" y="990"/>
                </a:lnTo>
                <a:lnTo>
                  <a:pt x="142" y="996"/>
                </a:lnTo>
                <a:lnTo>
                  <a:pt x="134" y="1008"/>
                </a:lnTo>
                <a:lnTo>
                  <a:pt x="132" y="1027"/>
                </a:lnTo>
                <a:lnTo>
                  <a:pt x="150" y="1025"/>
                </a:lnTo>
                <a:lnTo>
                  <a:pt x="165" y="1010"/>
                </a:lnTo>
                <a:lnTo>
                  <a:pt x="181" y="1017"/>
                </a:lnTo>
                <a:lnTo>
                  <a:pt x="173" y="1044"/>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09" name="Freeform 29"/>
          <p:cNvSpPr>
            <a:spLocks/>
          </p:cNvSpPr>
          <p:nvPr/>
        </p:nvSpPr>
        <p:spPr bwMode="auto">
          <a:xfrm>
            <a:off x="5522913" y="2819400"/>
            <a:ext cx="123825" cy="77788"/>
          </a:xfrm>
          <a:custGeom>
            <a:avLst/>
            <a:gdLst>
              <a:gd name="T0" fmla="*/ 2147483647 w 78"/>
              <a:gd name="T1" fmla="*/ 2147483647 h 49"/>
              <a:gd name="T2" fmla="*/ 2147483647 w 78"/>
              <a:gd name="T3" fmla="*/ 2147483647 h 49"/>
              <a:gd name="T4" fmla="*/ 2147483647 w 78"/>
              <a:gd name="T5" fmla="*/ 2147483647 h 49"/>
              <a:gd name="T6" fmla="*/ 2147483647 w 78"/>
              <a:gd name="T7" fmla="*/ 2147483647 h 49"/>
              <a:gd name="T8" fmla="*/ 2147483647 w 78"/>
              <a:gd name="T9" fmla="*/ 2147483647 h 49"/>
              <a:gd name="T10" fmla="*/ 0 w 78"/>
              <a:gd name="T11" fmla="*/ 2147483647 h 49"/>
              <a:gd name="T12" fmla="*/ 2147483647 w 78"/>
              <a:gd name="T13" fmla="*/ 2147483647 h 49"/>
              <a:gd name="T14" fmla="*/ 2147483647 w 78"/>
              <a:gd name="T15" fmla="*/ 2147483647 h 49"/>
              <a:gd name="T16" fmla="*/ 2147483647 w 78"/>
              <a:gd name="T17" fmla="*/ 0 h 49"/>
              <a:gd name="T18" fmla="*/ 2147483647 w 78"/>
              <a:gd name="T19" fmla="*/ 0 h 49"/>
              <a:gd name="T20" fmla="*/ 2147483647 w 78"/>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49">
                <a:moveTo>
                  <a:pt x="77" y="10"/>
                </a:moveTo>
                <a:lnTo>
                  <a:pt x="63" y="25"/>
                </a:lnTo>
                <a:lnTo>
                  <a:pt x="49" y="36"/>
                </a:lnTo>
                <a:lnTo>
                  <a:pt x="26" y="38"/>
                </a:lnTo>
                <a:lnTo>
                  <a:pt x="10" y="48"/>
                </a:lnTo>
                <a:lnTo>
                  <a:pt x="0" y="33"/>
                </a:lnTo>
                <a:lnTo>
                  <a:pt x="2" y="13"/>
                </a:lnTo>
                <a:lnTo>
                  <a:pt x="20" y="4"/>
                </a:lnTo>
                <a:lnTo>
                  <a:pt x="34" y="0"/>
                </a:lnTo>
                <a:lnTo>
                  <a:pt x="59" y="0"/>
                </a:lnTo>
                <a:lnTo>
                  <a:pt x="77" y="10"/>
                </a:lnTo>
              </a:path>
            </a:pathLst>
          </a:custGeom>
          <a:pattFill prst="pct80">
            <a:fgClr>
              <a:srgbClr val="008000"/>
            </a:fgClr>
            <a:bgClr>
              <a:schemeClr val="bg1"/>
            </a:bgClr>
          </a:pattFill>
          <a:ln w="12700" cap="rnd" cmpd="sng">
            <a:solidFill>
              <a:schemeClr val="tx1"/>
            </a:solidFill>
            <a:prstDash val="solid"/>
            <a:round/>
            <a:headEnd type="none" w="sm" len="sm"/>
            <a:tailEnd type="none" w="sm" len="sm"/>
          </a:ln>
          <a:effectLst/>
          <a:extLst/>
        </p:spPr>
        <p:txBody>
          <a:bodyPr/>
          <a:lstStyle/>
          <a:p>
            <a:pPr fontAlgn="base">
              <a:spcBef>
                <a:spcPct val="0"/>
              </a:spcBef>
              <a:spcAft>
                <a:spcPct val="0"/>
              </a:spcAft>
            </a:pPr>
            <a:endParaRPr lang="nl-NL">
              <a:solidFill>
                <a:srgbClr val="000000"/>
              </a:solidFill>
            </a:endParaRPr>
          </a:p>
        </p:txBody>
      </p:sp>
      <p:sp>
        <p:nvSpPr>
          <p:cNvPr id="97310" name="Freeform 30"/>
          <p:cNvSpPr>
            <a:spLocks/>
          </p:cNvSpPr>
          <p:nvPr/>
        </p:nvSpPr>
        <p:spPr bwMode="auto">
          <a:xfrm>
            <a:off x="5575300" y="2746375"/>
            <a:ext cx="61913" cy="52388"/>
          </a:xfrm>
          <a:custGeom>
            <a:avLst/>
            <a:gdLst>
              <a:gd name="T0" fmla="*/ 2147483647 w 39"/>
              <a:gd name="T1" fmla="*/ 2147483647 h 33"/>
              <a:gd name="T2" fmla="*/ 0 w 39"/>
              <a:gd name="T3" fmla="*/ 2147483647 h 33"/>
              <a:gd name="T4" fmla="*/ 2147483647 w 39"/>
              <a:gd name="T5" fmla="*/ 0 h 33"/>
              <a:gd name="T6" fmla="*/ 2147483647 w 39"/>
              <a:gd name="T7" fmla="*/ 2147483647 h 33"/>
              <a:gd name="T8" fmla="*/ 2147483647 w 39"/>
              <a:gd name="T9" fmla="*/ 2147483647 h 33"/>
              <a:gd name="T10" fmla="*/ 2147483647 w 39"/>
              <a:gd name="T11" fmla="*/ 2147483647 h 33"/>
              <a:gd name="T12" fmla="*/ 2147483647 w 39"/>
              <a:gd name="T13" fmla="*/ 214748364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33">
                <a:moveTo>
                  <a:pt x="6" y="32"/>
                </a:moveTo>
                <a:lnTo>
                  <a:pt x="0" y="15"/>
                </a:lnTo>
                <a:lnTo>
                  <a:pt x="8" y="0"/>
                </a:lnTo>
                <a:lnTo>
                  <a:pt x="26" y="6"/>
                </a:lnTo>
                <a:lnTo>
                  <a:pt x="38" y="15"/>
                </a:lnTo>
                <a:lnTo>
                  <a:pt x="26" y="23"/>
                </a:lnTo>
                <a:lnTo>
                  <a:pt x="6" y="32"/>
                </a:lnTo>
              </a:path>
            </a:pathLst>
          </a:custGeom>
          <a:pattFill prst="pct80">
            <a:fgClr>
              <a:srgbClr val="008000"/>
            </a:fgClr>
            <a:bgClr>
              <a:schemeClr val="bg1"/>
            </a:bgClr>
          </a:pattFill>
          <a:ln w="12700" cap="rnd" cmpd="sng">
            <a:solidFill>
              <a:schemeClr val="tx1"/>
            </a:solidFill>
            <a:prstDash val="solid"/>
            <a:round/>
            <a:headEnd type="none" w="sm" len="sm"/>
            <a:tailEnd type="none" w="sm" len="sm"/>
          </a:ln>
          <a:effectLst/>
          <a:extLst/>
        </p:spPr>
        <p:txBody>
          <a:bodyPr/>
          <a:lstStyle/>
          <a:p>
            <a:pPr fontAlgn="base">
              <a:spcBef>
                <a:spcPct val="0"/>
              </a:spcBef>
              <a:spcAft>
                <a:spcPct val="0"/>
              </a:spcAft>
            </a:pPr>
            <a:endParaRPr lang="nl-NL">
              <a:solidFill>
                <a:srgbClr val="000000"/>
              </a:solidFill>
            </a:endParaRPr>
          </a:p>
        </p:txBody>
      </p:sp>
      <p:sp>
        <p:nvSpPr>
          <p:cNvPr id="97311" name="Freeform 31" descr="90%"/>
          <p:cNvSpPr>
            <a:spLocks/>
          </p:cNvSpPr>
          <p:nvPr/>
        </p:nvSpPr>
        <p:spPr bwMode="auto">
          <a:xfrm>
            <a:off x="5672138" y="2636838"/>
            <a:ext cx="400050" cy="320675"/>
          </a:xfrm>
          <a:custGeom>
            <a:avLst/>
            <a:gdLst>
              <a:gd name="T0" fmla="*/ 0 w 252"/>
              <a:gd name="T1" fmla="*/ 2147483647 h 202"/>
              <a:gd name="T2" fmla="*/ 2147483647 w 252"/>
              <a:gd name="T3" fmla="*/ 2147483647 h 202"/>
              <a:gd name="T4" fmla="*/ 2147483647 w 252"/>
              <a:gd name="T5" fmla="*/ 2147483647 h 202"/>
              <a:gd name="T6" fmla="*/ 2147483647 w 252"/>
              <a:gd name="T7" fmla="*/ 2147483647 h 202"/>
              <a:gd name="T8" fmla="*/ 2147483647 w 252"/>
              <a:gd name="T9" fmla="*/ 0 h 202"/>
              <a:gd name="T10" fmla="*/ 2147483647 w 252"/>
              <a:gd name="T11" fmla="*/ 0 h 202"/>
              <a:gd name="T12" fmla="*/ 2147483647 w 252"/>
              <a:gd name="T13" fmla="*/ 2147483647 h 202"/>
              <a:gd name="T14" fmla="*/ 2147483647 w 252"/>
              <a:gd name="T15" fmla="*/ 0 h 202"/>
              <a:gd name="T16" fmla="*/ 2147483647 w 252"/>
              <a:gd name="T17" fmla="*/ 2147483647 h 202"/>
              <a:gd name="T18" fmla="*/ 2147483647 w 252"/>
              <a:gd name="T19" fmla="*/ 2147483647 h 202"/>
              <a:gd name="T20" fmla="*/ 2147483647 w 252"/>
              <a:gd name="T21" fmla="*/ 2147483647 h 202"/>
              <a:gd name="T22" fmla="*/ 2147483647 w 252"/>
              <a:gd name="T23" fmla="*/ 2147483647 h 202"/>
              <a:gd name="T24" fmla="*/ 2147483647 w 252"/>
              <a:gd name="T25" fmla="*/ 2147483647 h 202"/>
              <a:gd name="T26" fmla="*/ 2147483647 w 252"/>
              <a:gd name="T27" fmla="*/ 2147483647 h 202"/>
              <a:gd name="T28" fmla="*/ 2147483647 w 252"/>
              <a:gd name="T29" fmla="*/ 2147483647 h 202"/>
              <a:gd name="T30" fmla="*/ 2147483647 w 252"/>
              <a:gd name="T31" fmla="*/ 2147483647 h 202"/>
              <a:gd name="T32" fmla="*/ 2147483647 w 252"/>
              <a:gd name="T33" fmla="*/ 2147483647 h 202"/>
              <a:gd name="T34" fmla="*/ 2147483647 w 252"/>
              <a:gd name="T35" fmla="*/ 2147483647 h 202"/>
              <a:gd name="T36" fmla="*/ 2147483647 w 252"/>
              <a:gd name="T37" fmla="*/ 2147483647 h 202"/>
              <a:gd name="T38" fmla="*/ 2147483647 w 252"/>
              <a:gd name="T39" fmla="*/ 2147483647 h 202"/>
              <a:gd name="T40" fmla="*/ 2147483647 w 252"/>
              <a:gd name="T41" fmla="*/ 2147483647 h 202"/>
              <a:gd name="T42" fmla="*/ 2147483647 w 252"/>
              <a:gd name="T43" fmla="*/ 2147483647 h 202"/>
              <a:gd name="T44" fmla="*/ 2147483647 w 252"/>
              <a:gd name="T45" fmla="*/ 2147483647 h 202"/>
              <a:gd name="T46" fmla="*/ 2147483647 w 252"/>
              <a:gd name="T47" fmla="*/ 2147483647 h 202"/>
              <a:gd name="T48" fmla="*/ 2147483647 w 252"/>
              <a:gd name="T49" fmla="*/ 2147483647 h 202"/>
              <a:gd name="T50" fmla="*/ 2147483647 w 252"/>
              <a:gd name="T51" fmla="*/ 2147483647 h 202"/>
              <a:gd name="T52" fmla="*/ 0 w 252"/>
              <a:gd name="T53" fmla="*/ 2147483647 h 202"/>
              <a:gd name="T54" fmla="*/ 0 w 252"/>
              <a:gd name="T55" fmla="*/ 2147483647 h 2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2" h="202">
                <a:moveTo>
                  <a:pt x="0" y="52"/>
                </a:moveTo>
                <a:lnTo>
                  <a:pt x="30" y="34"/>
                </a:lnTo>
                <a:lnTo>
                  <a:pt x="53" y="19"/>
                </a:lnTo>
                <a:lnTo>
                  <a:pt x="89" y="11"/>
                </a:lnTo>
                <a:lnTo>
                  <a:pt x="130" y="0"/>
                </a:lnTo>
                <a:lnTo>
                  <a:pt x="156" y="0"/>
                </a:lnTo>
                <a:lnTo>
                  <a:pt x="194" y="4"/>
                </a:lnTo>
                <a:lnTo>
                  <a:pt x="245" y="0"/>
                </a:lnTo>
                <a:lnTo>
                  <a:pt x="241" y="44"/>
                </a:lnTo>
                <a:lnTo>
                  <a:pt x="215" y="75"/>
                </a:lnTo>
                <a:lnTo>
                  <a:pt x="229" y="96"/>
                </a:lnTo>
                <a:lnTo>
                  <a:pt x="231" y="119"/>
                </a:lnTo>
                <a:lnTo>
                  <a:pt x="241" y="144"/>
                </a:lnTo>
                <a:lnTo>
                  <a:pt x="251" y="161"/>
                </a:lnTo>
                <a:lnTo>
                  <a:pt x="237" y="168"/>
                </a:lnTo>
                <a:lnTo>
                  <a:pt x="229" y="195"/>
                </a:lnTo>
                <a:lnTo>
                  <a:pt x="204" y="191"/>
                </a:lnTo>
                <a:lnTo>
                  <a:pt x="180" y="201"/>
                </a:lnTo>
                <a:lnTo>
                  <a:pt x="150" y="172"/>
                </a:lnTo>
                <a:lnTo>
                  <a:pt x="107" y="157"/>
                </a:lnTo>
                <a:lnTo>
                  <a:pt x="57" y="178"/>
                </a:lnTo>
                <a:lnTo>
                  <a:pt x="65" y="136"/>
                </a:lnTo>
                <a:lnTo>
                  <a:pt x="75" y="121"/>
                </a:lnTo>
                <a:lnTo>
                  <a:pt x="45" y="142"/>
                </a:lnTo>
                <a:lnTo>
                  <a:pt x="16" y="128"/>
                </a:lnTo>
                <a:lnTo>
                  <a:pt x="2" y="111"/>
                </a:lnTo>
                <a:lnTo>
                  <a:pt x="0" y="78"/>
                </a:lnTo>
                <a:lnTo>
                  <a:pt x="0" y="52"/>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12" name="Freeform 32"/>
          <p:cNvSpPr>
            <a:spLocks/>
          </p:cNvSpPr>
          <p:nvPr/>
        </p:nvSpPr>
        <p:spPr bwMode="auto">
          <a:xfrm>
            <a:off x="5464175" y="2887663"/>
            <a:ext cx="693738" cy="374650"/>
          </a:xfrm>
          <a:custGeom>
            <a:avLst/>
            <a:gdLst>
              <a:gd name="T0" fmla="*/ 2147483647 w 437"/>
              <a:gd name="T1" fmla="*/ 2147483647 h 236"/>
              <a:gd name="T2" fmla="*/ 2147483647 w 437"/>
              <a:gd name="T3" fmla="*/ 2147483647 h 236"/>
              <a:gd name="T4" fmla="*/ 2147483647 w 437"/>
              <a:gd name="T5" fmla="*/ 2147483647 h 236"/>
              <a:gd name="T6" fmla="*/ 2147483647 w 437"/>
              <a:gd name="T7" fmla="*/ 2147483647 h 236"/>
              <a:gd name="T8" fmla="*/ 2147483647 w 437"/>
              <a:gd name="T9" fmla="*/ 2147483647 h 236"/>
              <a:gd name="T10" fmla="*/ 2147483647 w 437"/>
              <a:gd name="T11" fmla="*/ 2147483647 h 236"/>
              <a:gd name="T12" fmla="*/ 2147483647 w 437"/>
              <a:gd name="T13" fmla="*/ 2147483647 h 236"/>
              <a:gd name="T14" fmla="*/ 2147483647 w 437"/>
              <a:gd name="T15" fmla="*/ 2147483647 h 236"/>
              <a:gd name="T16" fmla="*/ 2147483647 w 437"/>
              <a:gd name="T17" fmla="*/ 2147483647 h 236"/>
              <a:gd name="T18" fmla="*/ 2147483647 w 437"/>
              <a:gd name="T19" fmla="*/ 2147483647 h 236"/>
              <a:gd name="T20" fmla="*/ 2147483647 w 437"/>
              <a:gd name="T21" fmla="*/ 2147483647 h 236"/>
              <a:gd name="T22" fmla="*/ 2147483647 w 437"/>
              <a:gd name="T23" fmla="*/ 2147483647 h 236"/>
              <a:gd name="T24" fmla="*/ 2147483647 w 437"/>
              <a:gd name="T25" fmla="*/ 2147483647 h 236"/>
              <a:gd name="T26" fmla="*/ 2147483647 w 437"/>
              <a:gd name="T27" fmla="*/ 2147483647 h 236"/>
              <a:gd name="T28" fmla="*/ 2147483647 w 437"/>
              <a:gd name="T29" fmla="*/ 2147483647 h 236"/>
              <a:gd name="T30" fmla="*/ 2147483647 w 437"/>
              <a:gd name="T31" fmla="*/ 2147483647 h 236"/>
              <a:gd name="T32" fmla="*/ 2147483647 w 437"/>
              <a:gd name="T33" fmla="*/ 2147483647 h 236"/>
              <a:gd name="T34" fmla="*/ 2147483647 w 437"/>
              <a:gd name="T35" fmla="*/ 2147483647 h 236"/>
              <a:gd name="T36" fmla="*/ 2147483647 w 437"/>
              <a:gd name="T37" fmla="*/ 2147483647 h 236"/>
              <a:gd name="T38" fmla="*/ 0 w 437"/>
              <a:gd name="T39" fmla="*/ 2147483647 h 236"/>
              <a:gd name="T40" fmla="*/ 2147483647 w 437"/>
              <a:gd name="T41" fmla="*/ 2147483647 h 236"/>
              <a:gd name="T42" fmla="*/ 2147483647 w 437"/>
              <a:gd name="T43" fmla="*/ 2147483647 h 236"/>
              <a:gd name="T44" fmla="*/ 2147483647 w 437"/>
              <a:gd name="T45" fmla="*/ 2147483647 h 236"/>
              <a:gd name="T46" fmla="*/ 2147483647 w 437"/>
              <a:gd name="T47" fmla="*/ 2147483647 h 236"/>
              <a:gd name="T48" fmla="*/ 2147483647 w 437"/>
              <a:gd name="T49" fmla="*/ 2147483647 h 236"/>
              <a:gd name="T50" fmla="*/ 2147483647 w 437"/>
              <a:gd name="T51" fmla="*/ 2147483647 h 236"/>
              <a:gd name="T52" fmla="*/ 2147483647 w 437"/>
              <a:gd name="T53" fmla="*/ 2147483647 h 236"/>
              <a:gd name="T54" fmla="*/ 2147483647 w 437"/>
              <a:gd name="T55" fmla="*/ 2147483647 h 236"/>
              <a:gd name="T56" fmla="*/ 2147483647 w 437"/>
              <a:gd name="T57" fmla="*/ 2147483647 h 236"/>
              <a:gd name="T58" fmla="*/ 2147483647 w 437"/>
              <a:gd name="T59" fmla="*/ 2147483647 h 236"/>
              <a:gd name="T60" fmla="*/ 2147483647 w 437"/>
              <a:gd name="T61" fmla="*/ 2147483647 h 236"/>
              <a:gd name="T62" fmla="*/ 2147483647 w 437"/>
              <a:gd name="T63" fmla="*/ 2147483647 h 236"/>
              <a:gd name="T64" fmla="*/ 2147483647 w 437"/>
              <a:gd name="T65" fmla="*/ 2147483647 h 236"/>
              <a:gd name="T66" fmla="*/ 2147483647 w 437"/>
              <a:gd name="T67" fmla="*/ 2147483647 h 236"/>
              <a:gd name="T68" fmla="*/ 2147483647 w 437"/>
              <a:gd name="T69" fmla="*/ 2147483647 h 236"/>
              <a:gd name="T70" fmla="*/ 2147483647 w 437"/>
              <a:gd name="T71" fmla="*/ 0 h 236"/>
              <a:gd name="T72" fmla="*/ 2147483647 w 437"/>
              <a:gd name="T73" fmla="*/ 2147483647 h 236"/>
              <a:gd name="T74" fmla="*/ 2147483647 w 437"/>
              <a:gd name="T75" fmla="*/ 2147483647 h 236"/>
              <a:gd name="T76" fmla="*/ 2147483647 w 437"/>
              <a:gd name="T77" fmla="*/ 2147483647 h 236"/>
              <a:gd name="T78" fmla="*/ 2147483647 w 437"/>
              <a:gd name="T79" fmla="*/ 2147483647 h 236"/>
              <a:gd name="T80" fmla="*/ 2147483647 w 437"/>
              <a:gd name="T81" fmla="*/ 2147483647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7" h="236">
                <a:moveTo>
                  <a:pt x="401" y="63"/>
                </a:moveTo>
                <a:lnTo>
                  <a:pt x="395" y="103"/>
                </a:lnTo>
                <a:lnTo>
                  <a:pt x="410" y="109"/>
                </a:lnTo>
                <a:lnTo>
                  <a:pt x="436" y="164"/>
                </a:lnTo>
                <a:lnTo>
                  <a:pt x="418" y="191"/>
                </a:lnTo>
                <a:lnTo>
                  <a:pt x="410" y="216"/>
                </a:lnTo>
                <a:lnTo>
                  <a:pt x="371" y="216"/>
                </a:lnTo>
                <a:lnTo>
                  <a:pt x="342" y="235"/>
                </a:lnTo>
                <a:lnTo>
                  <a:pt x="306" y="210"/>
                </a:lnTo>
                <a:lnTo>
                  <a:pt x="279" y="193"/>
                </a:lnTo>
                <a:lnTo>
                  <a:pt x="247" y="189"/>
                </a:lnTo>
                <a:lnTo>
                  <a:pt x="230" y="164"/>
                </a:lnTo>
                <a:lnTo>
                  <a:pt x="206" y="187"/>
                </a:lnTo>
                <a:lnTo>
                  <a:pt x="171" y="183"/>
                </a:lnTo>
                <a:lnTo>
                  <a:pt x="132" y="180"/>
                </a:lnTo>
                <a:lnTo>
                  <a:pt x="96" y="178"/>
                </a:lnTo>
                <a:lnTo>
                  <a:pt x="65" y="176"/>
                </a:lnTo>
                <a:lnTo>
                  <a:pt x="35" y="189"/>
                </a:lnTo>
                <a:lnTo>
                  <a:pt x="6" y="216"/>
                </a:lnTo>
                <a:lnTo>
                  <a:pt x="0" y="174"/>
                </a:lnTo>
                <a:lnTo>
                  <a:pt x="6" y="139"/>
                </a:lnTo>
                <a:lnTo>
                  <a:pt x="26" y="115"/>
                </a:lnTo>
                <a:lnTo>
                  <a:pt x="29" y="90"/>
                </a:lnTo>
                <a:lnTo>
                  <a:pt x="43" y="67"/>
                </a:lnTo>
                <a:lnTo>
                  <a:pt x="92" y="46"/>
                </a:lnTo>
                <a:lnTo>
                  <a:pt x="92" y="59"/>
                </a:lnTo>
                <a:lnTo>
                  <a:pt x="128" y="84"/>
                </a:lnTo>
                <a:lnTo>
                  <a:pt x="139" y="107"/>
                </a:lnTo>
                <a:lnTo>
                  <a:pt x="159" y="117"/>
                </a:lnTo>
                <a:lnTo>
                  <a:pt x="181" y="105"/>
                </a:lnTo>
                <a:lnTo>
                  <a:pt x="198" y="90"/>
                </a:lnTo>
                <a:lnTo>
                  <a:pt x="202" y="71"/>
                </a:lnTo>
                <a:lnTo>
                  <a:pt x="196" y="50"/>
                </a:lnTo>
                <a:lnTo>
                  <a:pt x="192" y="36"/>
                </a:lnTo>
                <a:lnTo>
                  <a:pt x="194" y="21"/>
                </a:lnTo>
                <a:lnTo>
                  <a:pt x="238" y="0"/>
                </a:lnTo>
                <a:lnTo>
                  <a:pt x="285" y="15"/>
                </a:lnTo>
                <a:lnTo>
                  <a:pt x="314" y="44"/>
                </a:lnTo>
                <a:lnTo>
                  <a:pt x="338" y="36"/>
                </a:lnTo>
                <a:lnTo>
                  <a:pt x="365" y="40"/>
                </a:lnTo>
                <a:lnTo>
                  <a:pt x="401" y="63"/>
                </a:lnTo>
              </a:path>
            </a:pathLst>
          </a:custGeom>
          <a:solidFill>
            <a:srgbClr val="0080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13" name="Freeform 33"/>
          <p:cNvSpPr>
            <a:spLocks/>
          </p:cNvSpPr>
          <p:nvPr/>
        </p:nvSpPr>
        <p:spPr bwMode="auto">
          <a:xfrm>
            <a:off x="5472113" y="3148013"/>
            <a:ext cx="565150" cy="417512"/>
          </a:xfrm>
          <a:custGeom>
            <a:avLst/>
            <a:gdLst>
              <a:gd name="T0" fmla="*/ 2147483647 w 356"/>
              <a:gd name="T1" fmla="*/ 2147483647 h 263"/>
              <a:gd name="T2" fmla="*/ 2147483647 w 356"/>
              <a:gd name="T3" fmla="*/ 2147483647 h 263"/>
              <a:gd name="T4" fmla="*/ 2147483647 w 356"/>
              <a:gd name="T5" fmla="*/ 2147483647 h 263"/>
              <a:gd name="T6" fmla="*/ 2147483647 w 356"/>
              <a:gd name="T7" fmla="*/ 2147483647 h 263"/>
              <a:gd name="T8" fmla="*/ 2147483647 w 356"/>
              <a:gd name="T9" fmla="*/ 2147483647 h 263"/>
              <a:gd name="T10" fmla="*/ 2147483647 w 356"/>
              <a:gd name="T11" fmla="*/ 2147483647 h 263"/>
              <a:gd name="T12" fmla="*/ 2147483647 w 356"/>
              <a:gd name="T13" fmla="*/ 2147483647 h 263"/>
              <a:gd name="T14" fmla="*/ 2147483647 w 356"/>
              <a:gd name="T15" fmla="*/ 2147483647 h 263"/>
              <a:gd name="T16" fmla="*/ 2147483647 w 356"/>
              <a:gd name="T17" fmla="*/ 2147483647 h 263"/>
              <a:gd name="T18" fmla="*/ 2147483647 w 356"/>
              <a:gd name="T19" fmla="*/ 2147483647 h 263"/>
              <a:gd name="T20" fmla="*/ 2147483647 w 356"/>
              <a:gd name="T21" fmla="*/ 2147483647 h 263"/>
              <a:gd name="T22" fmla="*/ 2147483647 w 356"/>
              <a:gd name="T23" fmla="*/ 2147483647 h 263"/>
              <a:gd name="T24" fmla="*/ 2147483647 w 356"/>
              <a:gd name="T25" fmla="*/ 2147483647 h 263"/>
              <a:gd name="T26" fmla="*/ 2147483647 w 356"/>
              <a:gd name="T27" fmla="*/ 2147483647 h 263"/>
              <a:gd name="T28" fmla="*/ 2147483647 w 356"/>
              <a:gd name="T29" fmla="*/ 2147483647 h 263"/>
              <a:gd name="T30" fmla="*/ 2147483647 w 356"/>
              <a:gd name="T31" fmla="*/ 2147483647 h 263"/>
              <a:gd name="T32" fmla="*/ 2147483647 w 356"/>
              <a:gd name="T33" fmla="*/ 2147483647 h 263"/>
              <a:gd name="T34" fmla="*/ 2147483647 w 356"/>
              <a:gd name="T35" fmla="*/ 2147483647 h 263"/>
              <a:gd name="T36" fmla="*/ 2147483647 w 356"/>
              <a:gd name="T37" fmla="*/ 2147483647 h 263"/>
              <a:gd name="T38" fmla="*/ 2147483647 w 356"/>
              <a:gd name="T39" fmla="*/ 2147483647 h 263"/>
              <a:gd name="T40" fmla="*/ 2147483647 w 356"/>
              <a:gd name="T41" fmla="*/ 2147483647 h 263"/>
              <a:gd name="T42" fmla="*/ 2147483647 w 356"/>
              <a:gd name="T43" fmla="*/ 2147483647 h 263"/>
              <a:gd name="T44" fmla="*/ 2147483647 w 356"/>
              <a:gd name="T45" fmla="*/ 2147483647 h 263"/>
              <a:gd name="T46" fmla="*/ 0 w 356"/>
              <a:gd name="T47" fmla="*/ 2147483647 h 263"/>
              <a:gd name="T48" fmla="*/ 2147483647 w 356"/>
              <a:gd name="T49" fmla="*/ 2147483647 h 263"/>
              <a:gd name="T50" fmla="*/ 2147483647 w 356"/>
              <a:gd name="T51" fmla="*/ 2147483647 h 263"/>
              <a:gd name="T52" fmla="*/ 2147483647 w 356"/>
              <a:gd name="T53" fmla="*/ 2147483647 h 263"/>
              <a:gd name="T54" fmla="*/ 2147483647 w 356"/>
              <a:gd name="T55" fmla="*/ 2147483647 h 263"/>
              <a:gd name="T56" fmla="*/ 2147483647 w 356"/>
              <a:gd name="T57" fmla="*/ 2147483647 h 263"/>
              <a:gd name="T58" fmla="*/ 2147483647 w 356"/>
              <a:gd name="T59" fmla="*/ 2147483647 h 263"/>
              <a:gd name="T60" fmla="*/ 2147483647 w 356"/>
              <a:gd name="T61" fmla="*/ 0 h 263"/>
              <a:gd name="T62" fmla="*/ 2147483647 w 356"/>
              <a:gd name="T63" fmla="*/ 2147483647 h 263"/>
              <a:gd name="T64" fmla="*/ 2147483647 w 356"/>
              <a:gd name="T65" fmla="*/ 2147483647 h 263"/>
              <a:gd name="T66" fmla="*/ 2147483647 w 356"/>
              <a:gd name="T67" fmla="*/ 2147483647 h 263"/>
              <a:gd name="T68" fmla="*/ 2147483647 w 356"/>
              <a:gd name="T69" fmla="*/ 2147483647 h 263"/>
              <a:gd name="T70" fmla="*/ 2147483647 w 356"/>
              <a:gd name="T71" fmla="*/ 2147483647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6" h="263">
                <a:moveTo>
                  <a:pt x="355" y="107"/>
                </a:moveTo>
                <a:lnTo>
                  <a:pt x="349" y="122"/>
                </a:lnTo>
                <a:lnTo>
                  <a:pt x="327" y="130"/>
                </a:lnTo>
                <a:lnTo>
                  <a:pt x="304" y="155"/>
                </a:lnTo>
                <a:lnTo>
                  <a:pt x="296" y="178"/>
                </a:lnTo>
                <a:lnTo>
                  <a:pt x="290" y="207"/>
                </a:lnTo>
                <a:lnTo>
                  <a:pt x="304" y="224"/>
                </a:lnTo>
                <a:lnTo>
                  <a:pt x="288" y="231"/>
                </a:lnTo>
                <a:lnTo>
                  <a:pt x="280" y="214"/>
                </a:lnTo>
                <a:lnTo>
                  <a:pt x="260" y="235"/>
                </a:lnTo>
                <a:lnTo>
                  <a:pt x="239" y="247"/>
                </a:lnTo>
                <a:lnTo>
                  <a:pt x="221" y="262"/>
                </a:lnTo>
                <a:lnTo>
                  <a:pt x="199" y="258"/>
                </a:lnTo>
                <a:lnTo>
                  <a:pt x="164" y="256"/>
                </a:lnTo>
                <a:lnTo>
                  <a:pt x="158" y="235"/>
                </a:lnTo>
                <a:lnTo>
                  <a:pt x="112" y="218"/>
                </a:lnTo>
                <a:lnTo>
                  <a:pt x="112" y="189"/>
                </a:lnTo>
                <a:lnTo>
                  <a:pt x="122" y="168"/>
                </a:lnTo>
                <a:lnTo>
                  <a:pt x="108" y="153"/>
                </a:lnTo>
                <a:lnTo>
                  <a:pt x="83" y="153"/>
                </a:lnTo>
                <a:lnTo>
                  <a:pt x="61" y="155"/>
                </a:lnTo>
                <a:lnTo>
                  <a:pt x="39" y="142"/>
                </a:lnTo>
                <a:lnTo>
                  <a:pt x="16" y="134"/>
                </a:lnTo>
                <a:lnTo>
                  <a:pt x="0" y="124"/>
                </a:lnTo>
                <a:lnTo>
                  <a:pt x="12" y="92"/>
                </a:lnTo>
                <a:lnTo>
                  <a:pt x="8" y="67"/>
                </a:lnTo>
                <a:lnTo>
                  <a:pt x="4" y="50"/>
                </a:lnTo>
                <a:lnTo>
                  <a:pt x="32" y="21"/>
                </a:lnTo>
                <a:lnTo>
                  <a:pt x="61" y="11"/>
                </a:lnTo>
                <a:lnTo>
                  <a:pt x="201" y="21"/>
                </a:lnTo>
                <a:lnTo>
                  <a:pt x="223" y="0"/>
                </a:lnTo>
                <a:lnTo>
                  <a:pt x="239" y="25"/>
                </a:lnTo>
                <a:lnTo>
                  <a:pt x="276" y="27"/>
                </a:lnTo>
                <a:lnTo>
                  <a:pt x="343" y="75"/>
                </a:lnTo>
                <a:lnTo>
                  <a:pt x="337" y="99"/>
                </a:lnTo>
                <a:lnTo>
                  <a:pt x="355" y="107"/>
                </a:lnTo>
              </a:path>
            </a:pathLst>
          </a:custGeom>
          <a:solidFill>
            <a:srgbClr val="0080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14" name="Freeform 34"/>
          <p:cNvSpPr>
            <a:spLocks/>
          </p:cNvSpPr>
          <p:nvPr/>
        </p:nvSpPr>
        <p:spPr bwMode="auto">
          <a:xfrm>
            <a:off x="4556125" y="4030663"/>
            <a:ext cx="725488" cy="406400"/>
          </a:xfrm>
          <a:custGeom>
            <a:avLst/>
            <a:gdLst>
              <a:gd name="T0" fmla="*/ 2147483647 w 457"/>
              <a:gd name="T1" fmla="*/ 2147483647 h 256"/>
              <a:gd name="T2" fmla="*/ 2147483647 w 457"/>
              <a:gd name="T3" fmla="*/ 2147483647 h 256"/>
              <a:gd name="T4" fmla="*/ 2147483647 w 457"/>
              <a:gd name="T5" fmla="*/ 2147483647 h 256"/>
              <a:gd name="T6" fmla="*/ 2147483647 w 457"/>
              <a:gd name="T7" fmla="*/ 2147483647 h 256"/>
              <a:gd name="T8" fmla="*/ 2147483647 w 457"/>
              <a:gd name="T9" fmla="*/ 2147483647 h 256"/>
              <a:gd name="T10" fmla="*/ 2147483647 w 457"/>
              <a:gd name="T11" fmla="*/ 2147483647 h 256"/>
              <a:gd name="T12" fmla="*/ 2147483647 w 457"/>
              <a:gd name="T13" fmla="*/ 2147483647 h 256"/>
              <a:gd name="T14" fmla="*/ 2147483647 w 457"/>
              <a:gd name="T15" fmla="*/ 2147483647 h 256"/>
              <a:gd name="T16" fmla="*/ 2147483647 w 457"/>
              <a:gd name="T17" fmla="*/ 2147483647 h 256"/>
              <a:gd name="T18" fmla="*/ 2147483647 w 457"/>
              <a:gd name="T19" fmla="*/ 2147483647 h 256"/>
              <a:gd name="T20" fmla="*/ 2147483647 w 457"/>
              <a:gd name="T21" fmla="*/ 2147483647 h 256"/>
              <a:gd name="T22" fmla="*/ 2147483647 w 457"/>
              <a:gd name="T23" fmla="*/ 2147483647 h 256"/>
              <a:gd name="T24" fmla="*/ 2147483647 w 457"/>
              <a:gd name="T25" fmla="*/ 2147483647 h 256"/>
              <a:gd name="T26" fmla="*/ 2147483647 w 457"/>
              <a:gd name="T27" fmla="*/ 2147483647 h 256"/>
              <a:gd name="T28" fmla="*/ 2147483647 w 457"/>
              <a:gd name="T29" fmla="*/ 2147483647 h 256"/>
              <a:gd name="T30" fmla="*/ 2147483647 w 457"/>
              <a:gd name="T31" fmla="*/ 2147483647 h 256"/>
              <a:gd name="T32" fmla="*/ 2147483647 w 457"/>
              <a:gd name="T33" fmla="*/ 2147483647 h 256"/>
              <a:gd name="T34" fmla="*/ 2147483647 w 457"/>
              <a:gd name="T35" fmla="*/ 2147483647 h 256"/>
              <a:gd name="T36" fmla="*/ 2147483647 w 457"/>
              <a:gd name="T37" fmla="*/ 2147483647 h 256"/>
              <a:gd name="T38" fmla="*/ 2147483647 w 457"/>
              <a:gd name="T39" fmla="*/ 2147483647 h 256"/>
              <a:gd name="T40" fmla="*/ 2147483647 w 457"/>
              <a:gd name="T41" fmla="*/ 2147483647 h 256"/>
              <a:gd name="T42" fmla="*/ 2147483647 w 457"/>
              <a:gd name="T43" fmla="*/ 2147483647 h 256"/>
              <a:gd name="T44" fmla="*/ 2147483647 w 457"/>
              <a:gd name="T45" fmla="*/ 2147483647 h 256"/>
              <a:gd name="T46" fmla="*/ 2147483647 w 457"/>
              <a:gd name="T47" fmla="*/ 2147483647 h 256"/>
              <a:gd name="T48" fmla="*/ 2147483647 w 457"/>
              <a:gd name="T49" fmla="*/ 2147483647 h 256"/>
              <a:gd name="T50" fmla="*/ 2147483647 w 457"/>
              <a:gd name="T51" fmla="*/ 2147483647 h 256"/>
              <a:gd name="T52" fmla="*/ 2147483647 w 457"/>
              <a:gd name="T53" fmla="*/ 2147483647 h 256"/>
              <a:gd name="T54" fmla="*/ 2147483647 w 457"/>
              <a:gd name="T55" fmla="*/ 2147483647 h 256"/>
              <a:gd name="T56" fmla="*/ 2147483647 w 457"/>
              <a:gd name="T57" fmla="*/ 2147483647 h 256"/>
              <a:gd name="T58" fmla="*/ 0 w 457"/>
              <a:gd name="T59" fmla="*/ 2147483647 h 256"/>
              <a:gd name="T60" fmla="*/ 2147483647 w 457"/>
              <a:gd name="T61" fmla="*/ 2147483647 h 256"/>
              <a:gd name="T62" fmla="*/ 2147483647 w 457"/>
              <a:gd name="T63" fmla="*/ 2147483647 h 256"/>
              <a:gd name="T64" fmla="*/ 2147483647 w 457"/>
              <a:gd name="T65" fmla="*/ 2147483647 h 256"/>
              <a:gd name="T66" fmla="*/ 2147483647 w 457"/>
              <a:gd name="T67" fmla="*/ 2147483647 h 256"/>
              <a:gd name="T68" fmla="*/ 2147483647 w 457"/>
              <a:gd name="T69" fmla="*/ 2147483647 h 256"/>
              <a:gd name="T70" fmla="*/ 2147483647 w 457"/>
              <a:gd name="T71" fmla="*/ 0 h 256"/>
              <a:gd name="T72" fmla="*/ 2147483647 w 457"/>
              <a:gd name="T73" fmla="*/ 2147483647 h 256"/>
              <a:gd name="T74" fmla="*/ 2147483647 w 457"/>
              <a:gd name="T75" fmla="*/ 2147483647 h 256"/>
              <a:gd name="T76" fmla="*/ 2147483647 w 457"/>
              <a:gd name="T77" fmla="*/ 2147483647 h 256"/>
              <a:gd name="T78" fmla="*/ 2147483647 w 457"/>
              <a:gd name="T79" fmla="*/ 2147483647 h 256"/>
              <a:gd name="T80" fmla="*/ 2147483647 w 457"/>
              <a:gd name="T81" fmla="*/ 2147483647 h 256"/>
              <a:gd name="T82" fmla="*/ 2147483647 w 457"/>
              <a:gd name="T83" fmla="*/ 2147483647 h 256"/>
              <a:gd name="T84" fmla="*/ 2147483647 w 457"/>
              <a:gd name="T85" fmla="*/ 2147483647 h 256"/>
              <a:gd name="T86" fmla="*/ 2147483647 w 457"/>
              <a:gd name="T87" fmla="*/ 2147483647 h 256"/>
              <a:gd name="T88" fmla="*/ 2147483647 w 457"/>
              <a:gd name="T89" fmla="*/ 2147483647 h 256"/>
              <a:gd name="T90" fmla="*/ 2147483647 w 457"/>
              <a:gd name="T91" fmla="*/ 2147483647 h 256"/>
              <a:gd name="T92" fmla="*/ 2147483647 w 457"/>
              <a:gd name="T93" fmla="*/ 2147483647 h 256"/>
              <a:gd name="T94" fmla="*/ 2147483647 w 457"/>
              <a:gd name="T95" fmla="*/ 2147483647 h 256"/>
              <a:gd name="T96" fmla="*/ 2147483647 w 457"/>
              <a:gd name="T97" fmla="*/ 2147483647 h 256"/>
              <a:gd name="T98" fmla="*/ 2147483647 w 457"/>
              <a:gd name="T99" fmla="*/ 2147483647 h 256"/>
              <a:gd name="T100" fmla="*/ 2147483647 w 457"/>
              <a:gd name="T101" fmla="*/ 2147483647 h 256"/>
              <a:gd name="T102" fmla="*/ 2147483647 w 457"/>
              <a:gd name="T103" fmla="*/ 2147483647 h 256"/>
              <a:gd name="T104" fmla="*/ 2147483647 w 457"/>
              <a:gd name="T105" fmla="*/ 2147483647 h 256"/>
              <a:gd name="T106" fmla="*/ 2147483647 w 457"/>
              <a:gd name="T107" fmla="*/ 2147483647 h 256"/>
              <a:gd name="T108" fmla="*/ 2147483647 w 457"/>
              <a:gd name="T109" fmla="*/ 2147483647 h 256"/>
              <a:gd name="T110" fmla="*/ 2147483647 w 457"/>
              <a:gd name="T111" fmla="*/ 2147483647 h 256"/>
              <a:gd name="T112" fmla="*/ 2147483647 w 457"/>
              <a:gd name="T113" fmla="*/ 2147483647 h 256"/>
              <a:gd name="T114" fmla="*/ 2147483647 w 457"/>
              <a:gd name="T115" fmla="*/ 2147483647 h 256"/>
              <a:gd name="T116" fmla="*/ 2147483647 w 457"/>
              <a:gd name="T117" fmla="*/ 2147483647 h 256"/>
              <a:gd name="T118" fmla="*/ 2147483647 w 457"/>
              <a:gd name="T119" fmla="*/ 2147483647 h 2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57" h="256">
                <a:moveTo>
                  <a:pt x="420" y="183"/>
                </a:moveTo>
                <a:lnTo>
                  <a:pt x="410" y="211"/>
                </a:lnTo>
                <a:lnTo>
                  <a:pt x="399" y="209"/>
                </a:lnTo>
                <a:lnTo>
                  <a:pt x="390" y="221"/>
                </a:lnTo>
                <a:lnTo>
                  <a:pt x="371" y="234"/>
                </a:lnTo>
                <a:lnTo>
                  <a:pt x="359" y="231"/>
                </a:lnTo>
                <a:lnTo>
                  <a:pt x="347" y="225"/>
                </a:lnTo>
                <a:lnTo>
                  <a:pt x="326" y="246"/>
                </a:lnTo>
                <a:lnTo>
                  <a:pt x="307" y="235"/>
                </a:lnTo>
                <a:lnTo>
                  <a:pt x="288" y="240"/>
                </a:lnTo>
                <a:lnTo>
                  <a:pt x="273" y="238"/>
                </a:lnTo>
                <a:lnTo>
                  <a:pt x="249" y="223"/>
                </a:lnTo>
                <a:lnTo>
                  <a:pt x="219" y="215"/>
                </a:lnTo>
                <a:lnTo>
                  <a:pt x="209" y="215"/>
                </a:lnTo>
                <a:lnTo>
                  <a:pt x="194" y="206"/>
                </a:lnTo>
                <a:lnTo>
                  <a:pt x="191" y="231"/>
                </a:lnTo>
                <a:lnTo>
                  <a:pt x="177" y="231"/>
                </a:lnTo>
                <a:lnTo>
                  <a:pt x="168" y="251"/>
                </a:lnTo>
                <a:lnTo>
                  <a:pt x="149" y="245"/>
                </a:lnTo>
                <a:lnTo>
                  <a:pt x="142" y="255"/>
                </a:lnTo>
                <a:lnTo>
                  <a:pt x="125" y="248"/>
                </a:lnTo>
                <a:lnTo>
                  <a:pt x="104" y="232"/>
                </a:lnTo>
                <a:lnTo>
                  <a:pt x="84" y="212"/>
                </a:lnTo>
                <a:lnTo>
                  <a:pt x="66" y="194"/>
                </a:lnTo>
                <a:lnTo>
                  <a:pt x="49" y="178"/>
                </a:lnTo>
                <a:lnTo>
                  <a:pt x="23" y="163"/>
                </a:lnTo>
                <a:lnTo>
                  <a:pt x="14" y="140"/>
                </a:lnTo>
                <a:lnTo>
                  <a:pt x="9" y="128"/>
                </a:lnTo>
                <a:lnTo>
                  <a:pt x="20" y="105"/>
                </a:lnTo>
                <a:lnTo>
                  <a:pt x="0" y="77"/>
                </a:lnTo>
                <a:lnTo>
                  <a:pt x="8" y="65"/>
                </a:lnTo>
                <a:lnTo>
                  <a:pt x="54" y="59"/>
                </a:lnTo>
                <a:lnTo>
                  <a:pt x="107" y="29"/>
                </a:lnTo>
                <a:lnTo>
                  <a:pt x="124" y="22"/>
                </a:lnTo>
                <a:lnTo>
                  <a:pt x="136" y="11"/>
                </a:lnTo>
                <a:lnTo>
                  <a:pt x="146" y="0"/>
                </a:lnTo>
                <a:lnTo>
                  <a:pt x="167" y="8"/>
                </a:lnTo>
                <a:lnTo>
                  <a:pt x="173" y="22"/>
                </a:lnTo>
                <a:lnTo>
                  <a:pt x="192" y="20"/>
                </a:lnTo>
                <a:lnTo>
                  <a:pt x="215" y="11"/>
                </a:lnTo>
                <a:lnTo>
                  <a:pt x="227" y="33"/>
                </a:lnTo>
                <a:lnTo>
                  <a:pt x="249" y="32"/>
                </a:lnTo>
                <a:lnTo>
                  <a:pt x="258" y="49"/>
                </a:lnTo>
                <a:lnTo>
                  <a:pt x="280" y="39"/>
                </a:lnTo>
                <a:lnTo>
                  <a:pt x="289" y="57"/>
                </a:lnTo>
                <a:lnTo>
                  <a:pt x="277" y="69"/>
                </a:lnTo>
                <a:lnTo>
                  <a:pt x="305" y="100"/>
                </a:lnTo>
                <a:lnTo>
                  <a:pt x="326" y="82"/>
                </a:lnTo>
                <a:lnTo>
                  <a:pt x="323" y="66"/>
                </a:lnTo>
                <a:lnTo>
                  <a:pt x="353" y="88"/>
                </a:lnTo>
                <a:lnTo>
                  <a:pt x="383" y="88"/>
                </a:lnTo>
                <a:lnTo>
                  <a:pt x="371" y="99"/>
                </a:lnTo>
                <a:lnTo>
                  <a:pt x="386" y="115"/>
                </a:lnTo>
                <a:lnTo>
                  <a:pt x="404" y="106"/>
                </a:lnTo>
                <a:lnTo>
                  <a:pt x="420" y="119"/>
                </a:lnTo>
                <a:lnTo>
                  <a:pt x="433" y="119"/>
                </a:lnTo>
                <a:lnTo>
                  <a:pt x="456" y="155"/>
                </a:lnTo>
                <a:lnTo>
                  <a:pt x="451" y="163"/>
                </a:lnTo>
                <a:lnTo>
                  <a:pt x="441" y="165"/>
                </a:lnTo>
                <a:lnTo>
                  <a:pt x="420" y="183"/>
                </a:lnTo>
              </a:path>
            </a:pathLst>
          </a:custGeom>
          <a:solidFill>
            <a:srgbClr val="99CC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15" name="Freeform 35"/>
          <p:cNvSpPr>
            <a:spLocks/>
          </p:cNvSpPr>
          <p:nvPr/>
        </p:nvSpPr>
        <p:spPr bwMode="auto">
          <a:xfrm>
            <a:off x="4965637" y="4418966"/>
            <a:ext cx="785812" cy="466725"/>
          </a:xfrm>
          <a:custGeom>
            <a:avLst/>
            <a:gdLst>
              <a:gd name="T0" fmla="*/ 2147483647 w 495"/>
              <a:gd name="T1" fmla="*/ 2147483647 h 294"/>
              <a:gd name="T2" fmla="*/ 2147483647 w 495"/>
              <a:gd name="T3" fmla="*/ 2147483647 h 294"/>
              <a:gd name="T4" fmla="*/ 2147483647 w 495"/>
              <a:gd name="T5" fmla="*/ 2147483647 h 294"/>
              <a:gd name="T6" fmla="*/ 2147483647 w 495"/>
              <a:gd name="T7" fmla="*/ 2147483647 h 294"/>
              <a:gd name="T8" fmla="*/ 2147483647 w 495"/>
              <a:gd name="T9" fmla="*/ 2147483647 h 294"/>
              <a:gd name="T10" fmla="*/ 2147483647 w 495"/>
              <a:gd name="T11" fmla="*/ 2147483647 h 294"/>
              <a:gd name="T12" fmla="*/ 2147483647 w 495"/>
              <a:gd name="T13" fmla="*/ 2147483647 h 294"/>
              <a:gd name="T14" fmla="*/ 2147483647 w 495"/>
              <a:gd name="T15" fmla="*/ 2147483647 h 294"/>
              <a:gd name="T16" fmla="*/ 2147483647 w 495"/>
              <a:gd name="T17" fmla="*/ 2147483647 h 294"/>
              <a:gd name="T18" fmla="*/ 2147483647 w 495"/>
              <a:gd name="T19" fmla="*/ 2147483647 h 294"/>
              <a:gd name="T20" fmla="*/ 2147483647 w 495"/>
              <a:gd name="T21" fmla="*/ 2147483647 h 294"/>
              <a:gd name="T22" fmla="*/ 2147483647 w 495"/>
              <a:gd name="T23" fmla="*/ 2147483647 h 294"/>
              <a:gd name="T24" fmla="*/ 2147483647 w 495"/>
              <a:gd name="T25" fmla="*/ 2147483647 h 294"/>
              <a:gd name="T26" fmla="*/ 2147483647 w 495"/>
              <a:gd name="T27" fmla="*/ 2147483647 h 294"/>
              <a:gd name="T28" fmla="*/ 2147483647 w 495"/>
              <a:gd name="T29" fmla="*/ 2147483647 h 294"/>
              <a:gd name="T30" fmla="*/ 2147483647 w 495"/>
              <a:gd name="T31" fmla="*/ 2147483647 h 294"/>
              <a:gd name="T32" fmla="*/ 2147483647 w 495"/>
              <a:gd name="T33" fmla="*/ 2147483647 h 294"/>
              <a:gd name="T34" fmla="*/ 0 w 495"/>
              <a:gd name="T35" fmla="*/ 2147483647 h 294"/>
              <a:gd name="T36" fmla="*/ 2147483647 w 495"/>
              <a:gd name="T37" fmla="*/ 2147483647 h 294"/>
              <a:gd name="T38" fmla="*/ 2147483647 w 495"/>
              <a:gd name="T39" fmla="*/ 2147483647 h 294"/>
              <a:gd name="T40" fmla="*/ 2147483647 w 495"/>
              <a:gd name="T41" fmla="*/ 2147483647 h 294"/>
              <a:gd name="T42" fmla="*/ 2147483647 w 495"/>
              <a:gd name="T43" fmla="*/ 2147483647 h 294"/>
              <a:gd name="T44" fmla="*/ 2147483647 w 495"/>
              <a:gd name="T45" fmla="*/ 2147483647 h 294"/>
              <a:gd name="T46" fmla="*/ 2147483647 w 495"/>
              <a:gd name="T47" fmla="*/ 2147483647 h 294"/>
              <a:gd name="T48" fmla="*/ 2147483647 w 495"/>
              <a:gd name="T49" fmla="*/ 2147483647 h 294"/>
              <a:gd name="T50" fmla="*/ 2147483647 w 495"/>
              <a:gd name="T51" fmla="*/ 2147483647 h 294"/>
              <a:gd name="T52" fmla="*/ 2147483647 w 495"/>
              <a:gd name="T53" fmla="*/ 2147483647 h 294"/>
              <a:gd name="T54" fmla="*/ 2147483647 w 495"/>
              <a:gd name="T55" fmla="*/ 2147483647 h 294"/>
              <a:gd name="T56" fmla="*/ 2147483647 w 495"/>
              <a:gd name="T57" fmla="*/ 2147483647 h 294"/>
              <a:gd name="T58" fmla="*/ 2147483647 w 495"/>
              <a:gd name="T59" fmla="*/ 2147483647 h 294"/>
              <a:gd name="T60" fmla="*/ 2147483647 w 495"/>
              <a:gd name="T61" fmla="*/ 2147483647 h 294"/>
              <a:gd name="T62" fmla="*/ 2147483647 w 495"/>
              <a:gd name="T63" fmla="*/ 2147483647 h 294"/>
              <a:gd name="T64" fmla="*/ 2147483647 w 495"/>
              <a:gd name="T65" fmla="*/ 2147483647 h 294"/>
              <a:gd name="T66" fmla="*/ 2147483647 w 495"/>
              <a:gd name="T67" fmla="*/ 0 h 294"/>
              <a:gd name="T68" fmla="*/ 2147483647 w 495"/>
              <a:gd name="T69" fmla="*/ 2147483647 h 2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5" h="294">
                <a:moveTo>
                  <a:pt x="462" y="31"/>
                </a:moveTo>
                <a:lnTo>
                  <a:pt x="474" y="43"/>
                </a:lnTo>
                <a:lnTo>
                  <a:pt x="486" y="43"/>
                </a:lnTo>
                <a:lnTo>
                  <a:pt x="494" y="56"/>
                </a:lnTo>
                <a:lnTo>
                  <a:pt x="476" y="79"/>
                </a:lnTo>
                <a:lnTo>
                  <a:pt x="458" y="78"/>
                </a:lnTo>
                <a:lnTo>
                  <a:pt x="431" y="105"/>
                </a:lnTo>
                <a:lnTo>
                  <a:pt x="422" y="129"/>
                </a:lnTo>
                <a:lnTo>
                  <a:pt x="409" y="161"/>
                </a:lnTo>
                <a:lnTo>
                  <a:pt x="389" y="194"/>
                </a:lnTo>
                <a:lnTo>
                  <a:pt x="377" y="210"/>
                </a:lnTo>
                <a:lnTo>
                  <a:pt x="382" y="218"/>
                </a:lnTo>
                <a:lnTo>
                  <a:pt x="369" y="236"/>
                </a:lnTo>
                <a:lnTo>
                  <a:pt x="349" y="235"/>
                </a:lnTo>
                <a:lnTo>
                  <a:pt x="333" y="253"/>
                </a:lnTo>
                <a:lnTo>
                  <a:pt x="309" y="252"/>
                </a:lnTo>
                <a:lnTo>
                  <a:pt x="282" y="250"/>
                </a:lnTo>
                <a:lnTo>
                  <a:pt x="254" y="250"/>
                </a:lnTo>
                <a:lnTo>
                  <a:pt x="231" y="269"/>
                </a:lnTo>
                <a:lnTo>
                  <a:pt x="219" y="266"/>
                </a:lnTo>
                <a:lnTo>
                  <a:pt x="199" y="279"/>
                </a:lnTo>
                <a:lnTo>
                  <a:pt x="188" y="275"/>
                </a:lnTo>
                <a:lnTo>
                  <a:pt x="167" y="293"/>
                </a:lnTo>
                <a:lnTo>
                  <a:pt x="139" y="292"/>
                </a:lnTo>
                <a:lnTo>
                  <a:pt x="114" y="278"/>
                </a:lnTo>
                <a:lnTo>
                  <a:pt x="102" y="270"/>
                </a:lnTo>
                <a:lnTo>
                  <a:pt x="88" y="273"/>
                </a:lnTo>
                <a:lnTo>
                  <a:pt x="79" y="255"/>
                </a:lnTo>
                <a:lnTo>
                  <a:pt x="69" y="243"/>
                </a:lnTo>
                <a:lnTo>
                  <a:pt x="55" y="236"/>
                </a:lnTo>
                <a:lnTo>
                  <a:pt x="51" y="226"/>
                </a:lnTo>
                <a:lnTo>
                  <a:pt x="36" y="218"/>
                </a:lnTo>
                <a:lnTo>
                  <a:pt x="26" y="209"/>
                </a:lnTo>
                <a:lnTo>
                  <a:pt x="21" y="195"/>
                </a:lnTo>
                <a:lnTo>
                  <a:pt x="18" y="183"/>
                </a:lnTo>
                <a:lnTo>
                  <a:pt x="0" y="177"/>
                </a:lnTo>
                <a:lnTo>
                  <a:pt x="14" y="163"/>
                </a:lnTo>
                <a:lnTo>
                  <a:pt x="29" y="166"/>
                </a:lnTo>
                <a:lnTo>
                  <a:pt x="29" y="151"/>
                </a:lnTo>
                <a:lnTo>
                  <a:pt x="30" y="135"/>
                </a:lnTo>
                <a:lnTo>
                  <a:pt x="29" y="123"/>
                </a:lnTo>
                <a:lnTo>
                  <a:pt x="39" y="120"/>
                </a:lnTo>
                <a:lnTo>
                  <a:pt x="45" y="111"/>
                </a:lnTo>
                <a:lnTo>
                  <a:pt x="39" y="98"/>
                </a:lnTo>
                <a:lnTo>
                  <a:pt x="23" y="97"/>
                </a:lnTo>
                <a:lnTo>
                  <a:pt x="38" y="88"/>
                </a:lnTo>
                <a:lnTo>
                  <a:pt x="54" y="97"/>
                </a:lnTo>
                <a:lnTo>
                  <a:pt x="72" y="92"/>
                </a:lnTo>
                <a:lnTo>
                  <a:pt x="69" y="78"/>
                </a:lnTo>
                <a:lnTo>
                  <a:pt x="72" y="62"/>
                </a:lnTo>
                <a:lnTo>
                  <a:pt x="85" y="62"/>
                </a:lnTo>
                <a:lnTo>
                  <a:pt x="94" y="72"/>
                </a:lnTo>
                <a:lnTo>
                  <a:pt x="120" y="89"/>
                </a:lnTo>
                <a:lnTo>
                  <a:pt x="172" y="88"/>
                </a:lnTo>
                <a:lnTo>
                  <a:pt x="202" y="83"/>
                </a:lnTo>
                <a:lnTo>
                  <a:pt x="190" y="62"/>
                </a:lnTo>
                <a:lnTo>
                  <a:pt x="210" y="55"/>
                </a:lnTo>
                <a:lnTo>
                  <a:pt x="246" y="54"/>
                </a:lnTo>
                <a:lnTo>
                  <a:pt x="243" y="40"/>
                </a:lnTo>
                <a:lnTo>
                  <a:pt x="255" y="37"/>
                </a:lnTo>
                <a:lnTo>
                  <a:pt x="278" y="48"/>
                </a:lnTo>
                <a:lnTo>
                  <a:pt x="291" y="34"/>
                </a:lnTo>
                <a:lnTo>
                  <a:pt x="307" y="36"/>
                </a:lnTo>
                <a:lnTo>
                  <a:pt x="312" y="17"/>
                </a:lnTo>
                <a:lnTo>
                  <a:pt x="318" y="6"/>
                </a:lnTo>
                <a:lnTo>
                  <a:pt x="334" y="2"/>
                </a:lnTo>
                <a:lnTo>
                  <a:pt x="354" y="8"/>
                </a:lnTo>
                <a:lnTo>
                  <a:pt x="386" y="0"/>
                </a:lnTo>
                <a:lnTo>
                  <a:pt x="409" y="22"/>
                </a:lnTo>
                <a:lnTo>
                  <a:pt x="436" y="17"/>
                </a:lnTo>
                <a:lnTo>
                  <a:pt x="462" y="31"/>
                </a:lnTo>
              </a:path>
            </a:pathLst>
          </a:custGeom>
          <a:solidFill>
            <a:srgbClr val="99CC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16" name="Freeform 36"/>
          <p:cNvSpPr>
            <a:spLocks/>
          </p:cNvSpPr>
          <p:nvPr/>
        </p:nvSpPr>
        <p:spPr bwMode="auto">
          <a:xfrm>
            <a:off x="5457825" y="4438650"/>
            <a:ext cx="1128713" cy="758825"/>
          </a:xfrm>
          <a:custGeom>
            <a:avLst/>
            <a:gdLst>
              <a:gd name="T0" fmla="*/ 2147483647 w 711"/>
              <a:gd name="T1" fmla="*/ 2147483647 h 478"/>
              <a:gd name="T2" fmla="*/ 2147483647 w 711"/>
              <a:gd name="T3" fmla="*/ 2147483647 h 478"/>
              <a:gd name="T4" fmla="*/ 2147483647 w 711"/>
              <a:gd name="T5" fmla="*/ 2147483647 h 478"/>
              <a:gd name="T6" fmla="*/ 2147483647 w 711"/>
              <a:gd name="T7" fmla="*/ 2147483647 h 478"/>
              <a:gd name="T8" fmla="*/ 2147483647 w 711"/>
              <a:gd name="T9" fmla="*/ 2147483647 h 478"/>
              <a:gd name="T10" fmla="*/ 2147483647 w 711"/>
              <a:gd name="T11" fmla="*/ 2147483647 h 478"/>
              <a:gd name="T12" fmla="*/ 2147483647 w 711"/>
              <a:gd name="T13" fmla="*/ 2147483647 h 478"/>
              <a:gd name="T14" fmla="*/ 2147483647 w 711"/>
              <a:gd name="T15" fmla="*/ 2147483647 h 478"/>
              <a:gd name="T16" fmla="*/ 2147483647 w 711"/>
              <a:gd name="T17" fmla="*/ 2147483647 h 478"/>
              <a:gd name="T18" fmla="*/ 2147483647 w 711"/>
              <a:gd name="T19" fmla="*/ 2147483647 h 478"/>
              <a:gd name="T20" fmla="*/ 2147483647 w 711"/>
              <a:gd name="T21" fmla="*/ 2147483647 h 478"/>
              <a:gd name="T22" fmla="*/ 2147483647 w 711"/>
              <a:gd name="T23" fmla="*/ 2147483647 h 478"/>
              <a:gd name="T24" fmla="*/ 2147483647 w 711"/>
              <a:gd name="T25" fmla="*/ 2147483647 h 478"/>
              <a:gd name="T26" fmla="*/ 2147483647 w 711"/>
              <a:gd name="T27" fmla="*/ 2147483647 h 478"/>
              <a:gd name="T28" fmla="*/ 2147483647 w 711"/>
              <a:gd name="T29" fmla="*/ 2147483647 h 478"/>
              <a:gd name="T30" fmla="*/ 2147483647 w 711"/>
              <a:gd name="T31" fmla="*/ 2147483647 h 478"/>
              <a:gd name="T32" fmla="*/ 2147483647 w 711"/>
              <a:gd name="T33" fmla="*/ 2147483647 h 478"/>
              <a:gd name="T34" fmla="*/ 2147483647 w 711"/>
              <a:gd name="T35" fmla="*/ 2147483647 h 478"/>
              <a:gd name="T36" fmla="*/ 2147483647 w 711"/>
              <a:gd name="T37" fmla="*/ 2147483647 h 478"/>
              <a:gd name="T38" fmla="*/ 2147483647 w 711"/>
              <a:gd name="T39" fmla="*/ 2147483647 h 478"/>
              <a:gd name="T40" fmla="*/ 2147483647 w 711"/>
              <a:gd name="T41" fmla="*/ 2147483647 h 478"/>
              <a:gd name="T42" fmla="*/ 2147483647 w 711"/>
              <a:gd name="T43" fmla="*/ 2147483647 h 478"/>
              <a:gd name="T44" fmla="*/ 2147483647 w 711"/>
              <a:gd name="T45" fmla="*/ 2147483647 h 478"/>
              <a:gd name="T46" fmla="*/ 2147483647 w 711"/>
              <a:gd name="T47" fmla="*/ 2147483647 h 478"/>
              <a:gd name="T48" fmla="*/ 2147483647 w 711"/>
              <a:gd name="T49" fmla="*/ 2147483647 h 478"/>
              <a:gd name="T50" fmla="*/ 2147483647 w 711"/>
              <a:gd name="T51" fmla="*/ 2147483647 h 478"/>
              <a:gd name="T52" fmla="*/ 2147483647 w 711"/>
              <a:gd name="T53" fmla="*/ 2147483647 h 478"/>
              <a:gd name="T54" fmla="*/ 2147483647 w 711"/>
              <a:gd name="T55" fmla="*/ 2147483647 h 478"/>
              <a:gd name="T56" fmla="*/ 2147483647 w 711"/>
              <a:gd name="T57" fmla="*/ 2147483647 h 478"/>
              <a:gd name="T58" fmla="*/ 2147483647 w 711"/>
              <a:gd name="T59" fmla="*/ 2147483647 h 478"/>
              <a:gd name="T60" fmla="*/ 2147483647 w 711"/>
              <a:gd name="T61" fmla="*/ 2147483647 h 478"/>
              <a:gd name="T62" fmla="*/ 2147483647 w 711"/>
              <a:gd name="T63" fmla="*/ 2147483647 h 478"/>
              <a:gd name="T64" fmla="*/ 2147483647 w 711"/>
              <a:gd name="T65" fmla="*/ 2147483647 h 478"/>
              <a:gd name="T66" fmla="*/ 2147483647 w 711"/>
              <a:gd name="T67" fmla="*/ 2147483647 h 478"/>
              <a:gd name="T68" fmla="*/ 2147483647 w 711"/>
              <a:gd name="T69" fmla="*/ 2147483647 h 478"/>
              <a:gd name="T70" fmla="*/ 0 w 711"/>
              <a:gd name="T71" fmla="*/ 2147483647 h 478"/>
              <a:gd name="T72" fmla="*/ 2147483647 w 711"/>
              <a:gd name="T73" fmla="*/ 2147483647 h 478"/>
              <a:gd name="T74" fmla="*/ 2147483647 w 711"/>
              <a:gd name="T75" fmla="*/ 2147483647 h 478"/>
              <a:gd name="T76" fmla="*/ 2147483647 w 711"/>
              <a:gd name="T77" fmla="*/ 2147483647 h 478"/>
              <a:gd name="T78" fmla="*/ 2147483647 w 711"/>
              <a:gd name="T79" fmla="*/ 2147483647 h 478"/>
              <a:gd name="T80" fmla="*/ 2147483647 w 711"/>
              <a:gd name="T81" fmla="*/ 2147483647 h 4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11" h="478">
                <a:moveTo>
                  <a:pt x="204" y="35"/>
                </a:moveTo>
                <a:lnTo>
                  <a:pt x="231" y="52"/>
                </a:lnTo>
                <a:lnTo>
                  <a:pt x="275" y="52"/>
                </a:lnTo>
                <a:lnTo>
                  <a:pt x="301" y="43"/>
                </a:lnTo>
                <a:lnTo>
                  <a:pt x="327" y="66"/>
                </a:lnTo>
                <a:lnTo>
                  <a:pt x="345" y="63"/>
                </a:lnTo>
                <a:lnTo>
                  <a:pt x="350" y="53"/>
                </a:lnTo>
                <a:lnTo>
                  <a:pt x="387" y="38"/>
                </a:lnTo>
                <a:lnTo>
                  <a:pt x="418" y="30"/>
                </a:lnTo>
                <a:lnTo>
                  <a:pt x="430" y="9"/>
                </a:lnTo>
                <a:lnTo>
                  <a:pt x="453" y="0"/>
                </a:lnTo>
                <a:lnTo>
                  <a:pt x="478" y="12"/>
                </a:lnTo>
                <a:lnTo>
                  <a:pt x="499" y="47"/>
                </a:lnTo>
                <a:lnTo>
                  <a:pt x="518" y="76"/>
                </a:lnTo>
                <a:lnTo>
                  <a:pt x="540" y="101"/>
                </a:lnTo>
                <a:lnTo>
                  <a:pt x="564" y="120"/>
                </a:lnTo>
                <a:lnTo>
                  <a:pt x="579" y="147"/>
                </a:lnTo>
                <a:lnTo>
                  <a:pt x="581" y="179"/>
                </a:lnTo>
                <a:lnTo>
                  <a:pt x="576" y="206"/>
                </a:lnTo>
                <a:lnTo>
                  <a:pt x="587" y="239"/>
                </a:lnTo>
                <a:lnTo>
                  <a:pt x="588" y="259"/>
                </a:lnTo>
                <a:lnTo>
                  <a:pt x="610" y="285"/>
                </a:lnTo>
                <a:lnTo>
                  <a:pt x="639" y="285"/>
                </a:lnTo>
                <a:lnTo>
                  <a:pt x="660" y="273"/>
                </a:lnTo>
                <a:lnTo>
                  <a:pt x="688" y="258"/>
                </a:lnTo>
                <a:lnTo>
                  <a:pt x="701" y="264"/>
                </a:lnTo>
                <a:lnTo>
                  <a:pt x="710" y="287"/>
                </a:lnTo>
                <a:lnTo>
                  <a:pt x="710" y="313"/>
                </a:lnTo>
                <a:lnTo>
                  <a:pt x="695" y="324"/>
                </a:lnTo>
                <a:lnTo>
                  <a:pt x="664" y="333"/>
                </a:lnTo>
                <a:lnTo>
                  <a:pt x="649" y="377"/>
                </a:lnTo>
                <a:lnTo>
                  <a:pt x="645" y="394"/>
                </a:lnTo>
                <a:lnTo>
                  <a:pt x="649" y="417"/>
                </a:lnTo>
                <a:lnTo>
                  <a:pt x="643" y="440"/>
                </a:lnTo>
                <a:lnTo>
                  <a:pt x="609" y="439"/>
                </a:lnTo>
                <a:lnTo>
                  <a:pt x="596" y="419"/>
                </a:lnTo>
                <a:lnTo>
                  <a:pt x="579" y="425"/>
                </a:lnTo>
                <a:lnTo>
                  <a:pt x="564" y="417"/>
                </a:lnTo>
                <a:lnTo>
                  <a:pt x="545" y="417"/>
                </a:lnTo>
                <a:lnTo>
                  <a:pt x="527" y="410"/>
                </a:lnTo>
                <a:lnTo>
                  <a:pt x="496" y="422"/>
                </a:lnTo>
                <a:lnTo>
                  <a:pt x="472" y="427"/>
                </a:lnTo>
                <a:lnTo>
                  <a:pt x="454" y="442"/>
                </a:lnTo>
                <a:lnTo>
                  <a:pt x="435" y="465"/>
                </a:lnTo>
                <a:lnTo>
                  <a:pt x="409" y="474"/>
                </a:lnTo>
                <a:lnTo>
                  <a:pt x="396" y="474"/>
                </a:lnTo>
                <a:lnTo>
                  <a:pt x="359" y="468"/>
                </a:lnTo>
                <a:lnTo>
                  <a:pt x="332" y="471"/>
                </a:lnTo>
                <a:lnTo>
                  <a:pt x="305" y="477"/>
                </a:lnTo>
                <a:lnTo>
                  <a:pt x="275" y="468"/>
                </a:lnTo>
                <a:lnTo>
                  <a:pt x="254" y="465"/>
                </a:lnTo>
                <a:lnTo>
                  <a:pt x="232" y="465"/>
                </a:lnTo>
                <a:lnTo>
                  <a:pt x="210" y="467"/>
                </a:lnTo>
                <a:lnTo>
                  <a:pt x="208" y="450"/>
                </a:lnTo>
                <a:lnTo>
                  <a:pt x="220" y="442"/>
                </a:lnTo>
                <a:lnTo>
                  <a:pt x="186" y="430"/>
                </a:lnTo>
                <a:lnTo>
                  <a:pt x="170" y="411"/>
                </a:lnTo>
                <a:lnTo>
                  <a:pt x="183" y="402"/>
                </a:lnTo>
                <a:lnTo>
                  <a:pt x="195" y="400"/>
                </a:lnTo>
                <a:lnTo>
                  <a:pt x="171" y="384"/>
                </a:lnTo>
                <a:lnTo>
                  <a:pt x="150" y="405"/>
                </a:lnTo>
                <a:lnTo>
                  <a:pt x="138" y="405"/>
                </a:lnTo>
                <a:lnTo>
                  <a:pt x="137" y="393"/>
                </a:lnTo>
                <a:lnTo>
                  <a:pt x="123" y="391"/>
                </a:lnTo>
                <a:lnTo>
                  <a:pt x="98" y="379"/>
                </a:lnTo>
                <a:lnTo>
                  <a:pt x="85" y="374"/>
                </a:lnTo>
                <a:lnTo>
                  <a:pt x="97" y="342"/>
                </a:lnTo>
                <a:lnTo>
                  <a:pt x="38" y="310"/>
                </a:lnTo>
                <a:lnTo>
                  <a:pt x="40" y="287"/>
                </a:lnTo>
                <a:lnTo>
                  <a:pt x="25" y="279"/>
                </a:lnTo>
                <a:lnTo>
                  <a:pt x="15" y="270"/>
                </a:lnTo>
                <a:lnTo>
                  <a:pt x="0" y="249"/>
                </a:lnTo>
                <a:lnTo>
                  <a:pt x="28" y="248"/>
                </a:lnTo>
                <a:lnTo>
                  <a:pt x="43" y="229"/>
                </a:lnTo>
                <a:lnTo>
                  <a:pt x="64" y="229"/>
                </a:lnTo>
                <a:lnTo>
                  <a:pt x="76" y="209"/>
                </a:lnTo>
                <a:lnTo>
                  <a:pt x="98" y="156"/>
                </a:lnTo>
                <a:lnTo>
                  <a:pt x="125" y="106"/>
                </a:lnTo>
                <a:lnTo>
                  <a:pt x="152" y="73"/>
                </a:lnTo>
                <a:lnTo>
                  <a:pt x="168" y="73"/>
                </a:lnTo>
                <a:lnTo>
                  <a:pt x="187" y="49"/>
                </a:lnTo>
                <a:lnTo>
                  <a:pt x="204" y="35"/>
                </a:lnTo>
              </a:path>
            </a:pathLst>
          </a:custGeom>
          <a:solidFill>
            <a:srgbClr val="0080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17" name="Freeform 37"/>
          <p:cNvSpPr>
            <a:spLocks/>
          </p:cNvSpPr>
          <p:nvPr/>
        </p:nvSpPr>
        <p:spPr bwMode="auto">
          <a:xfrm>
            <a:off x="5408613" y="5491163"/>
            <a:ext cx="882650" cy="889000"/>
          </a:xfrm>
          <a:custGeom>
            <a:avLst/>
            <a:gdLst>
              <a:gd name="T0" fmla="*/ 2147483647 w 556"/>
              <a:gd name="T1" fmla="*/ 2147483647 h 560"/>
              <a:gd name="T2" fmla="*/ 2147483647 w 556"/>
              <a:gd name="T3" fmla="*/ 2147483647 h 560"/>
              <a:gd name="T4" fmla="*/ 2147483647 w 556"/>
              <a:gd name="T5" fmla="*/ 2147483647 h 560"/>
              <a:gd name="T6" fmla="*/ 2147483647 w 556"/>
              <a:gd name="T7" fmla="*/ 2147483647 h 560"/>
              <a:gd name="T8" fmla="*/ 2147483647 w 556"/>
              <a:gd name="T9" fmla="*/ 2147483647 h 560"/>
              <a:gd name="T10" fmla="*/ 2147483647 w 556"/>
              <a:gd name="T11" fmla="*/ 2147483647 h 560"/>
              <a:gd name="T12" fmla="*/ 2147483647 w 556"/>
              <a:gd name="T13" fmla="*/ 2147483647 h 560"/>
              <a:gd name="T14" fmla="*/ 2147483647 w 556"/>
              <a:gd name="T15" fmla="*/ 2147483647 h 560"/>
              <a:gd name="T16" fmla="*/ 2147483647 w 556"/>
              <a:gd name="T17" fmla="*/ 2147483647 h 560"/>
              <a:gd name="T18" fmla="*/ 2147483647 w 556"/>
              <a:gd name="T19" fmla="*/ 2147483647 h 560"/>
              <a:gd name="T20" fmla="*/ 2147483647 w 556"/>
              <a:gd name="T21" fmla="*/ 2147483647 h 560"/>
              <a:gd name="T22" fmla="*/ 2147483647 w 556"/>
              <a:gd name="T23" fmla="*/ 2147483647 h 560"/>
              <a:gd name="T24" fmla="*/ 2147483647 w 556"/>
              <a:gd name="T25" fmla="*/ 2147483647 h 560"/>
              <a:gd name="T26" fmla="*/ 2147483647 w 556"/>
              <a:gd name="T27" fmla="*/ 2147483647 h 560"/>
              <a:gd name="T28" fmla="*/ 2147483647 w 556"/>
              <a:gd name="T29" fmla="*/ 2147483647 h 560"/>
              <a:gd name="T30" fmla="*/ 2147483647 w 556"/>
              <a:gd name="T31" fmla="*/ 2147483647 h 560"/>
              <a:gd name="T32" fmla="*/ 2147483647 w 556"/>
              <a:gd name="T33" fmla="*/ 2147483647 h 560"/>
              <a:gd name="T34" fmla="*/ 2147483647 w 556"/>
              <a:gd name="T35" fmla="*/ 2147483647 h 560"/>
              <a:gd name="T36" fmla="*/ 2147483647 w 556"/>
              <a:gd name="T37" fmla="*/ 2147483647 h 560"/>
              <a:gd name="T38" fmla="*/ 2147483647 w 556"/>
              <a:gd name="T39" fmla="*/ 2147483647 h 560"/>
              <a:gd name="T40" fmla="*/ 2147483647 w 556"/>
              <a:gd name="T41" fmla="*/ 2147483647 h 560"/>
              <a:gd name="T42" fmla="*/ 2147483647 w 556"/>
              <a:gd name="T43" fmla="*/ 2147483647 h 560"/>
              <a:gd name="T44" fmla="*/ 2147483647 w 556"/>
              <a:gd name="T45" fmla="*/ 2147483647 h 560"/>
              <a:gd name="T46" fmla="*/ 2147483647 w 556"/>
              <a:gd name="T47" fmla="*/ 2147483647 h 560"/>
              <a:gd name="T48" fmla="*/ 2147483647 w 556"/>
              <a:gd name="T49" fmla="*/ 2147483647 h 560"/>
              <a:gd name="T50" fmla="*/ 2147483647 w 556"/>
              <a:gd name="T51" fmla="*/ 2147483647 h 560"/>
              <a:gd name="T52" fmla="*/ 2147483647 w 556"/>
              <a:gd name="T53" fmla="*/ 2147483647 h 560"/>
              <a:gd name="T54" fmla="*/ 2147483647 w 556"/>
              <a:gd name="T55" fmla="*/ 2147483647 h 560"/>
              <a:gd name="T56" fmla="*/ 2147483647 w 556"/>
              <a:gd name="T57" fmla="*/ 2147483647 h 560"/>
              <a:gd name="T58" fmla="*/ 2147483647 w 556"/>
              <a:gd name="T59" fmla="*/ 2147483647 h 560"/>
              <a:gd name="T60" fmla="*/ 2147483647 w 556"/>
              <a:gd name="T61" fmla="*/ 2147483647 h 560"/>
              <a:gd name="T62" fmla="*/ 2147483647 w 556"/>
              <a:gd name="T63" fmla="*/ 2147483647 h 560"/>
              <a:gd name="T64" fmla="*/ 2147483647 w 556"/>
              <a:gd name="T65" fmla="*/ 2147483647 h 560"/>
              <a:gd name="T66" fmla="*/ 2147483647 w 556"/>
              <a:gd name="T67" fmla="*/ 2147483647 h 560"/>
              <a:gd name="T68" fmla="*/ 2147483647 w 556"/>
              <a:gd name="T69" fmla="*/ 2147483647 h 560"/>
              <a:gd name="T70" fmla="*/ 2147483647 w 556"/>
              <a:gd name="T71" fmla="*/ 2147483647 h 560"/>
              <a:gd name="T72" fmla="*/ 2147483647 w 556"/>
              <a:gd name="T73" fmla="*/ 2147483647 h 560"/>
              <a:gd name="T74" fmla="*/ 2147483647 w 556"/>
              <a:gd name="T75" fmla="*/ 2147483647 h 560"/>
              <a:gd name="T76" fmla="*/ 2147483647 w 556"/>
              <a:gd name="T77" fmla="*/ 2147483647 h 560"/>
              <a:gd name="T78" fmla="*/ 2147483647 w 556"/>
              <a:gd name="T79" fmla="*/ 2147483647 h 560"/>
              <a:gd name="T80" fmla="*/ 2147483647 w 556"/>
              <a:gd name="T81" fmla="*/ 2147483647 h 560"/>
              <a:gd name="T82" fmla="*/ 2147483647 w 556"/>
              <a:gd name="T83" fmla="*/ 2147483647 h 560"/>
              <a:gd name="T84" fmla="*/ 2147483647 w 556"/>
              <a:gd name="T85" fmla="*/ 2147483647 h 560"/>
              <a:gd name="T86" fmla="*/ 2147483647 w 556"/>
              <a:gd name="T87" fmla="*/ 2147483647 h 560"/>
              <a:gd name="T88" fmla="*/ 2147483647 w 556"/>
              <a:gd name="T89" fmla="*/ 2147483647 h 560"/>
              <a:gd name="T90" fmla="*/ 0 w 556"/>
              <a:gd name="T91" fmla="*/ 2147483647 h 560"/>
              <a:gd name="T92" fmla="*/ 2147483647 w 556"/>
              <a:gd name="T93" fmla="*/ 2147483647 h 560"/>
              <a:gd name="T94" fmla="*/ 2147483647 w 556"/>
              <a:gd name="T95" fmla="*/ 2147483647 h 560"/>
              <a:gd name="T96" fmla="*/ 2147483647 w 556"/>
              <a:gd name="T97" fmla="*/ 2147483647 h 560"/>
              <a:gd name="T98" fmla="*/ 2147483647 w 556"/>
              <a:gd name="T99" fmla="*/ 2147483647 h 560"/>
              <a:gd name="T100" fmla="*/ 2147483647 w 556"/>
              <a:gd name="T101" fmla="*/ 2147483647 h 560"/>
              <a:gd name="T102" fmla="*/ 2147483647 w 556"/>
              <a:gd name="T103" fmla="*/ 2147483647 h 560"/>
              <a:gd name="T104" fmla="*/ 2147483647 w 556"/>
              <a:gd name="T105" fmla="*/ 2147483647 h 560"/>
              <a:gd name="T106" fmla="*/ 2147483647 w 556"/>
              <a:gd name="T107" fmla="*/ 2147483647 h 560"/>
              <a:gd name="T108" fmla="*/ 2147483647 w 556"/>
              <a:gd name="T109" fmla="*/ 2147483647 h 560"/>
              <a:gd name="T110" fmla="*/ 2147483647 w 556"/>
              <a:gd name="T111" fmla="*/ 2147483647 h 560"/>
              <a:gd name="T112" fmla="*/ 2147483647 w 556"/>
              <a:gd name="T113" fmla="*/ 2147483647 h 560"/>
              <a:gd name="T114" fmla="*/ 2147483647 w 556"/>
              <a:gd name="T115" fmla="*/ 2147483647 h 560"/>
              <a:gd name="T116" fmla="*/ 2147483647 w 556"/>
              <a:gd name="T117" fmla="*/ 2147483647 h 5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6" h="560">
                <a:moveTo>
                  <a:pt x="551" y="8"/>
                </a:moveTo>
                <a:lnTo>
                  <a:pt x="555" y="34"/>
                </a:lnTo>
                <a:lnTo>
                  <a:pt x="531" y="48"/>
                </a:lnTo>
                <a:lnTo>
                  <a:pt x="537" y="72"/>
                </a:lnTo>
                <a:lnTo>
                  <a:pt x="512" y="102"/>
                </a:lnTo>
                <a:lnTo>
                  <a:pt x="503" y="86"/>
                </a:lnTo>
                <a:lnTo>
                  <a:pt x="448" y="85"/>
                </a:lnTo>
                <a:lnTo>
                  <a:pt x="439" y="68"/>
                </a:lnTo>
                <a:lnTo>
                  <a:pt x="432" y="89"/>
                </a:lnTo>
                <a:lnTo>
                  <a:pt x="353" y="111"/>
                </a:lnTo>
                <a:lnTo>
                  <a:pt x="330" y="105"/>
                </a:lnTo>
                <a:lnTo>
                  <a:pt x="326" y="121"/>
                </a:lnTo>
                <a:lnTo>
                  <a:pt x="345" y="137"/>
                </a:lnTo>
                <a:lnTo>
                  <a:pt x="390" y="164"/>
                </a:lnTo>
                <a:lnTo>
                  <a:pt x="368" y="158"/>
                </a:lnTo>
                <a:lnTo>
                  <a:pt x="339" y="152"/>
                </a:lnTo>
                <a:lnTo>
                  <a:pt x="342" y="163"/>
                </a:lnTo>
                <a:lnTo>
                  <a:pt x="365" y="186"/>
                </a:lnTo>
                <a:lnTo>
                  <a:pt x="353" y="192"/>
                </a:lnTo>
                <a:lnTo>
                  <a:pt x="317" y="161"/>
                </a:lnTo>
                <a:lnTo>
                  <a:pt x="305" y="164"/>
                </a:lnTo>
                <a:lnTo>
                  <a:pt x="336" y="197"/>
                </a:lnTo>
                <a:lnTo>
                  <a:pt x="320" y="198"/>
                </a:lnTo>
                <a:lnTo>
                  <a:pt x="287" y="160"/>
                </a:lnTo>
                <a:lnTo>
                  <a:pt x="263" y="148"/>
                </a:lnTo>
                <a:lnTo>
                  <a:pt x="265" y="128"/>
                </a:lnTo>
                <a:lnTo>
                  <a:pt x="234" y="158"/>
                </a:lnTo>
                <a:lnTo>
                  <a:pt x="245" y="192"/>
                </a:lnTo>
                <a:lnTo>
                  <a:pt x="268" y="233"/>
                </a:lnTo>
                <a:lnTo>
                  <a:pt x="304" y="264"/>
                </a:lnTo>
                <a:lnTo>
                  <a:pt x="289" y="275"/>
                </a:lnTo>
                <a:lnTo>
                  <a:pt x="266" y="261"/>
                </a:lnTo>
                <a:lnTo>
                  <a:pt x="262" y="276"/>
                </a:lnTo>
                <a:lnTo>
                  <a:pt x="278" y="293"/>
                </a:lnTo>
                <a:lnTo>
                  <a:pt x="310" y="292"/>
                </a:lnTo>
                <a:lnTo>
                  <a:pt x="338" y="318"/>
                </a:lnTo>
                <a:lnTo>
                  <a:pt x="375" y="324"/>
                </a:lnTo>
                <a:lnTo>
                  <a:pt x="388" y="358"/>
                </a:lnTo>
                <a:lnTo>
                  <a:pt x="421" y="376"/>
                </a:lnTo>
                <a:lnTo>
                  <a:pt x="411" y="390"/>
                </a:lnTo>
                <a:lnTo>
                  <a:pt x="388" y="378"/>
                </a:lnTo>
                <a:lnTo>
                  <a:pt x="369" y="350"/>
                </a:lnTo>
                <a:lnTo>
                  <a:pt x="339" y="347"/>
                </a:lnTo>
                <a:lnTo>
                  <a:pt x="299" y="310"/>
                </a:lnTo>
                <a:lnTo>
                  <a:pt x="251" y="303"/>
                </a:lnTo>
                <a:lnTo>
                  <a:pt x="284" y="321"/>
                </a:lnTo>
                <a:lnTo>
                  <a:pt x="330" y="347"/>
                </a:lnTo>
                <a:lnTo>
                  <a:pt x="333" y="359"/>
                </a:lnTo>
                <a:lnTo>
                  <a:pt x="363" y="365"/>
                </a:lnTo>
                <a:lnTo>
                  <a:pt x="378" y="422"/>
                </a:lnTo>
                <a:lnTo>
                  <a:pt x="360" y="421"/>
                </a:lnTo>
                <a:lnTo>
                  <a:pt x="335" y="393"/>
                </a:lnTo>
                <a:lnTo>
                  <a:pt x="292" y="401"/>
                </a:lnTo>
                <a:lnTo>
                  <a:pt x="307" y="436"/>
                </a:lnTo>
                <a:lnTo>
                  <a:pt x="330" y="450"/>
                </a:lnTo>
                <a:lnTo>
                  <a:pt x="302" y="473"/>
                </a:lnTo>
                <a:lnTo>
                  <a:pt x="269" y="442"/>
                </a:lnTo>
                <a:lnTo>
                  <a:pt x="283" y="480"/>
                </a:lnTo>
                <a:lnTo>
                  <a:pt x="310" y="556"/>
                </a:lnTo>
                <a:lnTo>
                  <a:pt x="265" y="520"/>
                </a:lnTo>
                <a:lnTo>
                  <a:pt x="251" y="559"/>
                </a:lnTo>
                <a:lnTo>
                  <a:pt x="235" y="550"/>
                </a:lnTo>
                <a:lnTo>
                  <a:pt x="229" y="514"/>
                </a:lnTo>
                <a:lnTo>
                  <a:pt x="211" y="499"/>
                </a:lnTo>
                <a:lnTo>
                  <a:pt x="198" y="508"/>
                </a:lnTo>
                <a:lnTo>
                  <a:pt x="205" y="523"/>
                </a:lnTo>
                <a:lnTo>
                  <a:pt x="192" y="531"/>
                </a:lnTo>
                <a:lnTo>
                  <a:pt x="181" y="513"/>
                </a:lnTo>
                <a:lnTo>
                  <a:pt x="164" y="491"/>
                </a:lnTo>
                <a:lnTo>
                  <a:pt x="183" y="468"/>
                </a:lnTo>
                <a:lnTo>
                  <a:pt x="141" y="431"/>
                </a:lnTo>
                <a:lnTo>
                  <a:pt x="123" y="416"/>
                </a:lnTo>
                <a:lnTo>
                  <a:pt x="158" y="384"/>
                </a:lnTo>
                <a:lnTo>
                  <a:pt x="187" y="372"/>
                </a:lnTo>
                <a:lnTo>
                  <a:pt x="226" y="381"/>
                </a:lnTo>
                <a:lnTo>
                  <a:pt x="269" y="396"/>
                </a:lnTo>
                <a:lnTo>
                  <a:pt x="290" y="379"/>
                </a:lnTo>
                <a:lnTo>
                  <a:pt x="245" y="359"/>
                </a:lnTo>
                <a:lnTo>
                  <a:pt x="214" y="359"/>
                </a:lnTo>
                <a:lnTo>
                  <a:pt x="156" y="367"/>
                </a:lnTo>
                <a:lnTo>
                  <a:pt x="129" y="364"/>
                </a:lnTo>
                <a:lnTo>
                  <a:pt x="103" y="333"/>
                </a:lnTo>
                <a:lnTo>
                  <a:pt x="92" y="324"/>
                </a:lnTo>
                <a:lnTo>
                  <a:pt x="91" y="345"/>
                </a:lnTo>
                <a:lnTo>
                  <a:pt x="70" y="342"/>
                </a:lnTo>
                <a:lnTo>
                  <a:pt x="82" y="321"/>
                </a:lnTo>
                <a:lnTo>
                  <a:pt x="88" y="304"/>
                </a:lnTo>
                <a:lnTo>
                  <a:pt x="58" y="272"/>
                </a:lnTo>
                <a:lnTo>
                  <a:pt x="30" y="249"/>
                </a:lnTo>
                <a:lnTo>
                  <a:pt x="28" y="263"/>
                </a:lnTo>
                <a:lnTo>
                  <a:pt x="9" y="260"/>
                </a:lnTo>
                <a:lnTo>
                  <a:pt x="0" y="223"/>
                </a:lnTo>
                <a:lnTo>
                  <a:pt x="18" y="224"/>
                </a:lnTo>
                <a:lnTo>
                  <a:pt x="41" y="240"/>
                </a:lnTo>
                <a:lnTo>
                  <a:pt x="56" y="220"/>
                </a:lnTo>
                <a:lnTo>
                  <a:pt x="52" y="204"/>
                </a:lnTo>
                <a:lnTo>
                  <a:pt x="82" y="191"/>
                </a:lnTo>
                <a:lnTo>
                  <a:pt x="91" y="154"/>
                </a:lnTo>
                <a:lnTo>
                  <a:pt x="103" y="157"/>
                </a:lnTo>
                <a:lnTo>
                  <a:pt x="116" y="135"/>
                </a:lnTo>
                <a:lnTo>
                  <a:pt x="100" y="111"/>
                </a:lnTo>
                <a:lnTo>
                  <a:pt x="152" y="109"/>
                </a:lnTo>
                <a:lnTo>
                  <a:pt x="162" y="103"/>
                </a:lnTo>
                <a:lnTo>
                  <a:pt x="178" y="88"/>
                </a:lnTo>
                <a:lnTo>
                  <a:pt x="190" y="78"/>
                </a:lnTo>
                <a:lnTo>
                  <a:pt x="219" y="85"/>
                </a:lnTo>
                <a:lnTo>
                  <a:pt x="248" y="74"/>
                </a:lnTo>
                <a:lnTo>
                  <a:pt x="247" y="59"/>
                </a:lnTo>
                <a:lnTo>
                  <a:pt x="263" y="56"/>
                </a:lnTo>
                <a:lnTo>
                  <a:pt x="321" y="48"/>
                </a:lnTo>
                <a:lnTo>
                  <a:pt x="350" y="36"/>
                </a:lnTo>
                <a:lnTo>
                  <a:pt x="384" y="32"/>
                </a:lnTo>
                <a:lnTo>
                  <a:pt x="450" y="54"/>
                </a:lnTo>
                <a:lnTo>
                  <a:pt x="490" y="46"/>
                </a:lnTo>
                <a:lnTo>
                  <a:pt x="518" y="32"/>
                </a:lnTo>
                <a:lnTo>
                  <a:pt x="512" y="5"/>
                </a:lnTo>
                <a:lnTo>
                  <a:pt x="527" y="0"/>
                </a:lnTo>
                <a:lnTo>
                  <a:pt x="551" y="8"/>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18" name="Freeform 38"/>
          <p:cNvSpPr>
            <a:spLocks/>
          </p:cNvSpPr>
          <p:nvPr/>
        </p:nvSpPr>
        <p:spPr bwMode="auto">
          <a:xfrm>
            <a:off x="4645025" y="4711700"/>
            <a:ext cx="363538" cy="233363"/>
          </a:xfrm>
          <a:custGeom>
            <a:avLst/>
            <a:gdLst>
              <a:gd name="T0" fmla="*/ 2147483647 w 229"/>
              <a:gd name="T1" fmla="*/ 2147483647 h 147"/>
              <a:gd name="T2" fmla="*/ 2147483647 w 229"/>
              <a:gd name="T3" fmla="*/ 2147483647 h 147"/>
              <a:gd name="T4" fmla="*/ 2147483647 w 229"/>
              <a:gd name="T5" fmla="*/ 2147483647 h 147"/>
              <a:gd name="T6" fmla="*/ 2147483647 w 229"/>
              <a:gd name="T7" fmla="*/ 2147483647 h 147"/>
              <a:gd name="T8" fmla="*/ 2147483647 w 229"/>
              <a:gd name="T9" fmla="*/ 2147483647 h 147"/>
              <a:gd name="T10" fmla="*/ 2147483647 w 229"/>
              <a:gd name="T11" fmla="*/ 2147483647 h 147"/>
              <a:gd name="T12" fmla="*/ 2147483647 w 229"/>
              <a:gd name="T13" fmla="*/ 2147483647 h 147"/>
              <a:gd name="T14" fmla="*/ 2147483647 w 229"/>
              <a:gd name="T15" fmla="*/ 2147483647 h 147"/>
              <a:gd name="T16" fmla="*/ 2147483647 w 229"/>
              <a:gd name="T17" fmla="*/ 2147483647 h 147"/>
              <a:gd name="T18" fmla="*/ 2147483647 w 229"/>
              <a:gd name="T19" fmla="*/ 2147483647 h 147"/>
              <a:gd name="T20" fmla="*/ 2147483647 w 229"/>
              <a:gd name="T21" fmla="*/ 2147483647 h 147"/>
              <a:gd name="T22" fmla="*/ 2147483647 w 229"/>
              <a:gd name="T23" fmla="*/ 2147483647 h 147"/>
              <a:gd name="T24" fmla="*/ 2147483647 w 229"/>
              <a:gd name="T25" fmla="*/ 2147483647 h 147"/>
              <a:gd name="T26" fmla="*/ 2147483647 w 229"/>
              <a:gd name="T27" fmla="*/ 2147483647 h 147"/>
              <a:gd name="T28" fmla="*/ 2147483647 w 229"/>
              <a:gd name="T29" fmla="*/ 2147483647 h 147"/>
              <a:gd name="T30" fmla="*/ 2147483647 w 229"/>
              <a:gd name="T31" fmla="*/ 2147483647 h 147"/>
              <a:gd name="T32" fmla="*/ 2147483647 w 229"/>
              <a:gd name="T33" fmla="*/ 2147483647 h 147"/>
              <a:gd name="T34" fmla="*/ 2147483647 w 229"/>
              <a:gd name="T35" fmla="*/ 2147483647 h 147"/>
              <a:gd name="T36" fmla="*/ 2147483647 w 229"/>
              <a:gd name="T37" fmla="*/ 2147483647 h 147"/>
              <a:gd name="T38" fmla="*/ 2147483647 w 229"/>
              <a:gd name="T39" fmla="*/ 2147483647 h 147"/>
              <a:gd name="T40" fmla="*/ 2147483647 w 229"/>
              <a:gd name="T41" fmla="*/ 2147483647 h 147"/>
              <a:gd name="T42" fmla="*/ 2147483647 w 229"/>
              <a:gd name="T43" fmla="*/ 2147483647 h 147"/>
              <a:gd name="T44" fmla="*/ 2147483647 w 229"/>
              <a:gd name="T45" fmla="*/ 2147483647 h 147"/>
              <a:gd name="T46" fmla="*/ 0 w 229"/>
              <a:gd name="T47" fmla="*/ 2147483647 h 147"/>
              <a:gd name="T48" fmla="*/ 2147483647 w 229"/>
              <a:gd name="T49" fmla="*/ 2147483647 h 147"/>
              <a:gd name="T50" fmla="*/ 2147483647 w 229"/>
              <a:gd name="T51" fmla="*/ 2147483647 h 147"/>
              <a:gd name="T52" fmla="*/ 2147483647 w 229"/>
              <a:gd name="T53" fmla="*/ 2147483647 h 147"/>
              <a:gd name="T54" fmla="*/ 2147483647 w 229"/>
              <a:gd name="T55" fmla="*/ 2147483647 h 147"/>
              <a:gd name="T56" fmla="*/ 2147483647 w 229"/>
              <a:gd name="T57" fmla="*/ 2147483647 h 147"/>
              <a:gd name="T58" fmla="*/ 2147483647 w 229"/>
              <a:gd name="T59" fmla="*/ 2147483647 h 147"/>
              <a:gd name="T60" fmla="*/ 2147483647 w 229"/>
              <a:gd name="T61" fmla="*/ 2147483647 h 147"/>
              <a:gd name="T62" fmla="*/ 2147483647 w 229"/>
              <a:gd name="T63" fmla="*/ 2147483647 h 147"/>
              <a:gd name="T64" fmla="*/ 2147483647 w 229"/>
              <a:gd name="T65" fmla="*/ 2147483647 h 147"/>
              <a:gd name="T66" fmla="*/ 2147483647 w 229"/>
              <a:gd name="T67" fmla="*/ 2147483647 h 147"/>
              <a:gd name="T68" fmla="*/ 2147483647 w 229"/>
              <a:gd name="T69" fmla="*/ 2147483647 h 147"/>
              <a:gd name="T70" fmla="*/ 2147483647 w 229"/>
              <a:gd name="T71" fmla="*/ 0 h 147"/>
              <a:gd name="T72" fmla="*/ 2147483647 w 229"/>
              <a:gd name="T73" fmla="*/ 2147483647 h 147"/>
              <a:gd name="T74" fmla="*/ 2147483647 w 229"/>
              <a:gd name="T75" fmla="*/ 2147483647 h 147"/>
              <a:gd name="T76" fmla="*/ 2147483647 w 229"/>
              <a:gd name="T77" fmla="*/ 2147483647 h 147"/>
              <a:gd name="T78" fmla="*/ 2147483647 w 229"/>
              <a:gd name="T79" fmla="*/ 2147483647 h 1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9" h="147">
                <a:moveTo>
                  <a:pt x="211" y="49"/>
                </a:moveTo>
                <a:lnTo>
                  <a:pt x="193" y="44"/>
                </a:lnTo>
                <a:lnTo>
                  <a:pt x="153" y="77"/>
                </a:lnTo>
                <a:lnTo>
                  <a:pt x="168" y="90"/>
                </a:lnTo>
                <a:lnTo>
                  <a:pt x="167" y="107"/>
                </a:lnTo>
                <a:lnTo>
                  <a:pt x="140" y="107"/>
                </a:lnTo>
                <a:lnTo>
                  <a:pt x="141" y="117"/>
                </a:lnTo>
                <a:lnTo>
                  <a:pt x="143" y="140"/>
                </a:lnTo>
                <a:lnTo>
                  <a:pt x="126" y="146"/>
                </a:lnTo>
                <a:lnTo>
                  <a:pt x="109" y="132"/>
                </a:lnTo>
                <a:lnTo>
                  <a:pt x="104" y="141"/>
                </a:lnTo>
                <a:lnTo>
                  <a:pt x="79" y="117"/>
                </a:lnTo>
                <a:lnTo>
                  <a:pt x="74" y="133"/>
                </a:lnTo>
                <a:lnTo>
                  <a:pt x="52" y="138"/>
                </a:lnTo>
                <a:lnTo>
                  <a:pt x="27" y="140"/>
                </a:lnTo>
                <a:lnTo>
                  <a:pt x="6" y="133"/>
                </a:lnTo>
                <a:lnTo>
                  <a:pt x="22" y="121"/>
                </a:lnTo>
                <a:lnTo>
                  <a:pt x="34" y="123"/>
                </a:lnTo>
                <a:lnTo>
                  <a:pt x="31" y="104"/>
                </a:lnTo>
                <a:lnTo>
                  <a:pt x="15" y="97"/>
                </a:lnTo>
                <a:lnTo>
                  <a:pt x="18" y="84"/>
                </a:lnTo>
                <a:lnTo>
                  <a:pt x="3" y="81"/>
                </a:lnTo>
                <a:lnTo>
                  <a:pt x="18" y="66"/>
                </a:lnTo>
                <a:lnTo>
                  <a:pt x="0" y="54"/>
                </a:lnTo>
                <a:lnTo>
                  <a:pt x="1" y="41"/>
                </a:lnTo>
                <a:lnTo>
                  <a:pt x="27" y="30"/>
                </a:lnTo>
                <a:lnTo>
                  <a:pt x="46" y="35"/>
                </a:lnTo>
                <a:lnTo>
                  <a:pt x="67" y="40"/>
                </a:lnTo>
                <a:lnTo>
                  <a:pt x="92" y="38"/>
                </a:lnTo>
                <a:lnTo>
                  <a:pt x="110" y="24"/>
                </a:lnTo>
                <a:lnTo>
                  <a:pt x="137" y="20"/>
                </a:lnTo>
                <a:lnTo>
                  <a:pt x="155" y="21"/>
                </a:lnTo>
                <a:lnTo>
                  <a:pt x="182" y="14"/>
                </a:lnTo>
                <a:lnTo>
                  <a:pt x="195" y="15"/>
                </a:lnTo>
                <a:lnTo>
                  <a:pt x="192" y="3"/>
                </a:lnTo>
                <a:lnTo>
                  <a:pt x="204" y="0"/>
                </a:lnTo>
                <a:lnTo>
                  <a:pt x="222" y="7"/>
                </a:lnTo>
                <a:lnTo>
                  <a:pt x="228" y="34"/>
                </a:lnTo>
                <a:lnTo>
                  <a:pt x="208" y="32"/>
                </a:lnTo>
                <a:lnTo>
                  <a:pt x="211" y="49"/>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19" name="Freeform 39"/>
          <p:cNvSpPr>
            <a:spLocks/>
          </p:cNvSpPr>
          <p:nvPr/>
        </p:nvSpPr>
        <p:spPr bwMode="auto">
          <a:xfrm>
            <a:off x="3832225" y="4635659"/>
            <a:ext cx="1422400" cy="1493838"/>
          </a:xfrm>
          <a:custGeom>
            <a:avLst/>
            <a:gdLst>
              <a:gd name="T0" fmla="*/ 2147483647 w 896"/>
              <a:gd name="T1" fmla="*/ 2147483647 h 941"/>
              <a:gd name="T2" fmla="*/ 2147483647 w 896"/>
              <a:gd name="T3" fmla="*/ 2147483647 h 941"/>
              <a:gd name="T4" fmla="*/ 2147483647 w 896"/>
              <a:gd name="T5" fmla="*/ 2147483647 h 941"/>
              <a:gd name="T6" fmla="*/ 2147483647 w 896"/>
              <a:gd name="T7" fmla="*/ 2147483647 h 941"/>
              <a:gd name="T8" fmla="*/ 2147483647 w 896"/>
              <a:gd name="T9" fmla="*/ 2147483647 h 941"/>
              <a:gd name="T10" fmla="*/ 2147483647 w 896"/>
              <a:gd name="T11" fmla="*/ 2147483647 h 941"/>
              <a:gd name="T12" fmla="*/ 2147483647 w 896"/>
              <a:gd name="T13" fmla="*/ 2147483647 h 941"/>
              <a:gd name="T14" fmla="*/ 2147483647 w 896"/>
              <a:gd name="T15" fmla="*/ 2147483647 h 941"/>
              <a:gd name="T16" fmla="*/ 2147483647 w 896"/>
              <a:gd name="T17" fmla="*/ 2147483647 h 941"/>
              <a:gd name="T18" fmla="*/ 2147483647 w 896"/>
              <a:gd name="T19" fmla="*/ 2147483647 h 941"/>
              <a:gd name="T20" fmla="*/ 2147483647 w 896"/>
              <a:gd name="T21" fmla="*/ 2147483647 h 941"/>
              <a:gd name="T22" fmla="*/ 2147483647 w 896"/>
              <a:gd name="T23" fmla="*/ 2147483647 h 941"/>
              <a:gd name="T24" fmla="*/ 2147483647 w 896"/>
              <a:gd name="T25" fmla="*/ 2147483647 h 941"/>
              <a:gd name="T26" fmla="*/ 2147483647 w 896"/>
              <a:gd name="T27" fmla="*/ 2147483647 h 941"/>
              <a:gd name="T28" fmla="*/ 2147483647 w 896"/>
              <a:gd name="T29" fmla="*/ 2147483647 h 941"/>
              <a:gd name="T30" fmla="*/ 2147483647 w 896"/>
              <a:gd name="T31" fmla="*/ 2147483647 h 941"/>
              <a:gd name="T32" fmla="*/ 2147483647 w 896"/>
              <a:gd name="T33" fmla="*/ 2147483647 h 941"/>
              <a:gd name="T34" fmla="*/ 2147483647 w 896"/>
              <a:gd name="T35" fmla="*/ 2147483647 h 941"/>
              <a:gd name="T36" fmla="*/ 2147483647 w 896"/>
              <a:gd name="T37" fmla="*/ 2147483647 h 941"/>
              <a:gd name="T38" fmla="*/ 2147483647 w 896"/>
              <a:gd name="T39" fmla="*/ 2147483647 h 941"/>
              <a:gd name="T40" fmla="*/ 2147483647 w 896"/>
              <a:gd name="T41" fmla="*/ 2147483647 h 941"/>
              <a:gd name="T42" fmla="*/ 2147483647 w 896"/>
              <a:gd name="T43" fmla="*/ 2147483647 h 941"/>
              <a:gd name="T44" fmla="*/ 2147483647 w 896"/>
              <a:gd name="T45" fmla="*/ 2147483647 h 941"/>
              <a:gd name="T46" fmla="*/ 2147483647 w 896"/>
              <a:gd name="T47" fmla="*/ 2147483647 h 941"/>
              <a:gd name="T48" fmla="*/ 2147483647 w 896"/>
              <a:gd name="T49" fmla="*/ 2147483647 h 941"/>
              <a:gd name="T50" fmla="*/ 2147483647 w 896"/>
              <a:gd name="T51" fmla="*/ 2147483647 h 941"/>
              <a:gd name="T52" fmla="*/ 2147483647 w 896"/>
              <a:gd name="T53" fmla="*/ 2147483647 h 941"/>
              <a:gd name="T54" fmla="*/ 2147483647 w 896"/>
              <a:gd name="T55" fmla="*/ 2147483647 h 941"/>
              <a:gd name="T56" fmla="*/ 2147483647 w 896"/>
              <a:gd name="T57" fmla="*/ 2147483647 h 941"/>
              <a:gd name="T58" fmla="*/ 2147483647 w 896"/>
              <a:gd name="T59" fmla="*/ 2147483647 h 941"/>
              <a:gd name="T60" fmla="*/ 2147483647 w 896"/>
              <a:gd name="T61" fmla="*/ 2147483647 h 941"/>
              <a:gd name="T62" fmla="*/ 2147483647 w 896"/>
              <a:gd name="T63" fmla="*/ 2147483647 h 941"/>
              <a:gd name="T64" fmla="*/ 2147483647 w 896"/>
              <a:gd name="T65" fmla="*/ 2147483647 h 941"/>
              <a:gd name="T66" fmla="*/ 2147483647 w 896"/>
              <a:gd name="T67" fmla="*/ 2147483647 h 941"/>
              <a:gd name="T68" fmla="*/ 2147483647 w 896"/>
              <a:gd name="T69" fmla="*/ 2147483647 h 941"/>
              <a:gd name="T70" fmla="*/ 2147483647 w 896"/>
              <a:gd name="T71" fmla="*/ 2147483647 h 941"/>
              <a:gd name="T72" fmla="*/ 0 w 896"/>
              <a:gd name="T73" fmla="*/ 2147483647 h 941"/>
              <a:gd name="T74" fmla="*/ 2147483647 w 896"/>
              <a:gd name="T75" fmla="*/ 2147483647 h 941"/>
              <a:gd name="T76" fmla="*/ 2147483647 w 896"/>
              <a:gd name="T77" fmla="*/ 2147483647 h 941"/>
              <a:gd name="T78" fmla="*/ 2147483647 w 896"/>
              <a:gd name="T79" fmla="*/ 2147483647 h 941"/>
              <a:gd name="T80" fmla="*/ 2147483647 w 896"/>
              <a:gd name="T81" fmla="*/ 2147483647 h 941"/>
              <a:gd name="T82" fmla="*/ 2147483647 w 896"/>
              <a:gd name="T83" fmla="*/ 2147483647 h 941"/>
              <a:gd name="T84" fmla="*/ 2147483647 w 896"/>
              <a:gd name="T85" fmla="*/ 2147483647 h 941"/>
              <a:gd name="T86" fmla="*/ 2147483647 w 896"/>
              <a:gd name="T87" fmla="*/ 2147483647 h 941"/>
              <a:gd name="T88" fmla="*/ 2147483647 w 896"/>
              <a:gd name="T89" fmla="*/ 2147483647 h 941"/>
              <a:gd name="T90" fmla="*/ 2147483647 w 896"/>
              <a:gd name="T91" fmla="*/ 2147483647 h 941"/>
              <a:gd name="T92" fmla="*/ 2147483647 w 896"/>
              <a:gd name="T93" fmla="*/ 2147483647 h 941"/>
              <a:gd name="T94" fmla="*/ 2147483647 w 896"/>
              <a:gd name="T95" fmla="*/ 2147483647 h 941"/>
              <a:gd name="T96" fmla="*/ 2147483647 w 896"/>
              <a:gd name="T97" fmla="*/ 2147483647 h 941"/>
              <a:gd name="T98" fmla="*/ 2147483647 w 896"/>
              <a:gd name="T99" fmla="*/ 2147483647 h 941"/>
              <a:gd name="T100" fmla="*/ 2147483647 w 896"/>
              <a:gd name="T101" fmla="*/ 2147483647 h 941"/>
              <a:gd name="T102" fmla="*/ 2147483647 w 896"/>
              <a:gd name="T103" fmla="*/ 2147483647 h 941"/>
              <a:gd name="T104" fmla="*/ 2147483647 w 896"/>
              <a:gd name="T105" fmla="*/ 2147483647 h 941"/>
              <a:gd name="T106" fmla="*/ 2147483647 w 896"/>
              <a:gd name="T107" fmla="*/ 2147483647 h 9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96" h="941">
                <a:moveTo>
                  <a:pt x="487" y="150"/>
                </a:moveTo>
                <a:lnTo>
                  <a:pt x="441" y="167"/>
                </a:lnTo>
                <a:lnTo>
                  <a:pt x="423" y="186"/>
                </a:lnTo>
                <a:lnTo>
                  <a:pt x="444" y="222"/>
                </a:lnTo>
                <a:lnTo>
                  <a:pt x="432" y="238"/>
                </a:lnTo>
                <a:lnTo>
                  <a:pt x="418" y="226"/>
                </a:lnTo>
                <a:lnTo>
                  <a:pt x="420" y="270"/>
                </a:lnTo>
                <a:lnTo>
                  <a:pt x="435" y="310"/>
                </a:lnTo>
                <a:lnTo>
                  <a:pt x="477" y="336"/>
                </a:lnTo>
                <a:lnTo>
                  <a:pt x="497" y="355"/>
                </a:lnTo>
                <a:lnTo>
                  <a:pt x="512" y="358"/>
                </a:lnTo>
                <a:lnTo>
                  <a:pt x="530" y="408"/>
                </a:lnTo>
                <a:lnTo>
                  <a:pt x="544" y="461"/>
                </a:lnTo>
                <a:lnTo>
                  <a:pt x="605" y="523"/>
                </a:lnTo>
                <a:lnTo>
                  <a:pt x="640" y="536"/>
                </a:lnTo>
                <a:lnTo>
                  <a:pt x="696" y="533"/>
                </a:lnTo>
                <a:lnTo>
                  <a:pt x="716" y="548"/>
                </a:lnTo>
                <a:lnTo>
                  <a:pt x="687" y="570"/>
                </a:lnTo>
                <a:lnTo>
                  <a:pt x="691" y="583"/>
                </a:lnTo>
                <a:lnTo>
                  <a:pt x="763" y="617"/>
                </a:lnTo>
                <a:lnTo>
                  <a:pt x="794" y="628"/>
                </a:lnTo>
                <a:lnTo>
                  <a:pt x="809" y="645"/>
                </a:lnTo>
                <a:lnTo>
                  <a:pt x="855" y="662"/>
                </a:lnTo>
                <a:lnTo>
                  <a:pt x="859" y="674"/>
                </a:lnTo>
                <a:lnTo>
                  <a:pt x="892" y="697"/>
                </a:lnTo>
                <a:lnTo>
                  <a:pt x="895" y="714"/>
                </a:lnTo>
                <a:lnTo>
                  <a:pt x="889" y="732"/>
                </a:lnTo>
                <a:lnTo>
                  <a:pt x="889" y="749"/>
                </a:lnTo>
                <a:lnTo>
                  <a:pt x="879" y="749"/>
                </a:lnTo>
                <a:lnTo>
                  <a:pt x="859" y="734"/>
                </a:lnTo>
                <a:lnTo>
                  <a:pt x="851" y="709"/>
                </a:lnTo>
                <a:lnTo>
                  <a:pt x="836" y="700"/>
                </a:lnTo>
                <a:lnTo>
                  <a:pt x="821" y="703"/>
                </a:lnTo>
                <a:lnTo>
                  <a:pt x="797" y="691"/>
                </a:lnTo>
                <a:lnTo>
                  <a:pt x="781" y="674"/>
                </a:lnTo>
                <a:lnTo>
                  <a:pt x="770" y="680"/>
                </a:lnTo>
                <a:lnTo>
                  <a:pt x="743" y="722"/>
                </a:lnTo>
                <a:lnTo>
                  <a:pt x="740" y="734"/>
                </a:lnTo>
                <a:lnTo>
                  <a:pt x="733" y="752"/>
                </a:lnTo>
                <a:lnTo>
                  <a:pt x="733" y="766"/>
                </a:lnTo>
                <a:lnTo>
                  <a:pt x="754" y="769"/>
                </a:lnTo>
                <a:lnTo>
                  <a:pt x="769" y="780"/>
                </a:lnTo>
                <a:lnTo>
                  <a:pt x="785" y="795"/>
                </a:lnTo>
                <a:lnTo>
                  <a:pt x="785" y="823"/>
                </a:lnTo>
                <a:lnTo>
                  <a:pt x="785" y="835"/>
                </a:lnTo>
                <a:lnTo>
                  <a:pt x="776" y="841"/>
                </a:lnTo>
                <a:lnTo>
                  <a:pt x="763" y="835"/>
                </a:lnTo>
                <a:lnTo>
                  <a:pt x="733" y="849"/>
                </a:lnTo>
                <a:lnTo>
                  <a:pt x="733" y="865"/>
                </a:lnTo>
                <a:lnTo>
                  <a:pt x="734" y="886"/>
                </a:lnTo>
                <a:lnTo>
                  <a:pt x="719" y="900"/>
                </a:lnTo>
                <a:lnTo>
                  <a:pt x="699" y="918"/>
                </a:lnTo>
                <a:lnTo>
                  <a:pt x="687" y="940"/>
                </a:lnTo>
                <a:lnTo>
                  <a:pt x="670" y="940"/>
                </a:lnTo>
                <a:lnTo>
                  <a:pt x="657" y="927"/>
                </a:lnTo>
                <a:lnTo>
                  <a:pt x="657" y="909"/>
                </a:lnTo>
                <a:lnTo>
                  <a:pt x="676" y="892"/>
                </a:lnTo>
                <a:lnTo>
                  <a:pt x="685" y="877"/>
                </a:lnTo>
                <a:lnTo>
                  <a:pt x="676" y="868"/>
                </a:lnTo>
                <a:lnTo>
                  <a:pt x="681" y="858"/>
                </a:lnTo>
                <a:lnTo>
                  <a:pt x="693" y="854"/>
                </a:lnTo>
                <a:lnTo>
                  <a:pt x="703" y="857"/>
                </a:lnTo>
                <a:lnTo>
                  <a:pt x="706" y="838"/>
                </a:lnTo>
                <a:lnTo>
                  <a:pt x="697" y="825"/>
                </a:lnTo>
                <a:lnTo>
                  <a:pt x="693" y="792"/>
                </a:lnTo>
                <a:lnTo>
                  <a:pt x="673" y="755"/>
                </a:lnTo>
                <a:lnTo>
                  <a:pt x="661" y="714"/>
                </a:lnTo>
                <a:lnTo>
                  <a:pt x="642" y="728"/>
                </a:lnTo>
                <a:lnTo>
                  <a:pt x="627" y="723"/>
                </a:lnTo>
                <a:lnTo>
                  <a:pt x="623" y="711"/>
                </a:lnTo>
                <a:lnTo>
                  <a:pt x="606" y="702"/>
                </a:lnTo>
                <a:lnTo>
                  <a:pt x="606" y="671"/>
                </a:lnTo>
                <a:lnTo>
                  <a:pt x="591" y="657"/>
                </a:lnTo>
                <a:lnTo>
                  <a:pt x="556" y="665"/>
                </a:lnTo>
                <a:lnTo>
                  <a:pt x="570" y="646"/>
                </a:lnTo>
                <a:lnTo>
                  <a:pt x="553" y="639"/>
                </a:lnTo>
                <a:lnTo>
                  <a:pt x="527" y="646"/>
                </a:lnTo>
                <a:lnTo>
                  <a:pt x="535" y="628"/>
                </a:lnTo>
                <a:lnTo>
                  <a:pt x="512" y="593"/>
                </a:lnTo>
                <a:lnTo>
                  <a:pt x="500" y="597"/>
                </a:lnTo>
                <a:lnTo>
                  <a:pt x="465" y="588"/>
                </a:lnTo>
                <a:lnTo>
                  <a:pt x="459" y="596"/>
                </a:lnTo>
                <a:lnTo>
                  <a:pt x="448" y="577"/>
                </a:lnTo>
                <a:lnTo>
                  <a:pt x="418" y="568"/>
                </a:lnTo>
                <a:lnTo>
                  <a:pt x="395" y="537"/>
                </a:lnTo>
                <a:lnTo>
                  <a:pt x="387" y="517"/>
                </a:lnTo>
                <a:lnTo>
                  <a:pt x="362" y="504"/>
                </a:lnTo>
                <a:lnTo>
                  <a:pt x="348" y="471"/>
                </a:lnTo>
                <a:lnTo>
                  <a:pt x="320" y="467"/>
                </a:lnTo>
                <a:lnTo>
                  <a:pt x="292" y="421"/>
                </a:lnTo>
                <a:lnTo>
                  <a:pt x="281" y="408"/>
                </a:lnTo>
                <a:lnTo>
                  <a:pt x="269" y="402"/>
                </a:lnTo>
                <a:lnTo>
                  <a:pt x="272" y="379"/>
                </a:lnTo>
                <a:lnTo>
                  <a:pt x="263" y="342"/>
                </a:lnTo>
                <a:lnTo>
                  <a:pt x="256" y="308"/>
                </a:lnTo>
                <a:lnTo>
                  <a:pt x="232" y="285"/>
                </a:lnTo>
                <a:lnTo>
                  <a:pt x="185" y="256"/>
                </a:lnTo>
                <a:lnTo>
                  <a:pt x="149" y="247"/>
                </a:lnTo>
                <a:lnTo>
                  <a:pt x="117" y="258"/>
                </a:lnTo>
                <a:lnTo>
                  <a:pt x="106" y="281"/>
                </a:lnTo>
                <a:lnTo>
                  <a:pt x="94" y="296"/>
                </a:lnTo>
                <a:lnTo>
                  <a:pt x="40" y="304"/>
                </a:lnTo>
                <a:lnTo>
                  <a:pt x="67" y="275"/>
                </a:lnTo>
                <a:lnTo>
                  <a:pt x="65" y="253"/>
                </a:lnTo>
                <a:lnTo>
                  <a:pt x="38" y="256"/>
                </a:lnTo>
                <a:lnTo>
                  <a:pt x="9" y="239"/>
                </a:lnTo>
                <a:lnTo>
                  <a:pt x="6" y="210"/>
                </a:lnTo>
                <a:lnTo>
                  <a:pt x="19" y="198"/>
                </a:lnTo>
                <a:lnTo>
                  <a:pt x="15" y="175"/>
                </a:lnTo>
                <a:lnTo>
                  <a:pt x="0" y="163"/>
                </a:lnTo>
                <a:lnTo>
                  <a:pt x="0" y="147"/>
                </a:lnTo>
                <a:lnTo>
                  <a:pt x="38" y="139"/>
                </a:lnTo>
                <a:lnTo>
                  <a:pt x="19" y="84"/>
                </a:lnTo>
                <a:lnTo>
                  <a:pt x="31" y="73"/>
                </a:lnTo>
                <a:lnTo>
                  <a:pt x="40" y="60"/>
                </a:lnTo>
                <a:lnTo>
                  <a:pt x="47" y="80"/>
                </a:lnTo>
                <a:lnTo>
                  <a:pt x="80" y="78"/>
                </a:lnTo>
                <a:lnTo>
                  <a:pt x="101" y="81"/>
                </a:lnTo>
                <a:lnTo>
                  <a:pt x="131" y="64"/>
                </a:lnTo>
                <a:lnTo>
                  <a:pt x="125" y="53"/>
                </a:lnTo>
                <a:lnTo>
                  <a:pt x="155" y="34"/>
                </a:lnTo>
                <a:lnTo>
                  <a:pt x="150" y="54"/>
                </a:lnTo>
                <a:lnTo>
                  <a:pt x="170" y="80"/>
                </a:lnTo>
                <a:lnTo>
                  <a:pt x="187" y="103"/>
                </a:lnTo>
                <a:lnTo>
                  <a:pt x="193" y="75"/>
                </a:lnTo>
                <a:lnTo>
                  <a:pt x="214" y="60"/>
                </a:lnTo>
                <a:lnTo>
                  <a:pt x="211" y="43"/>
                </a:lnTo>
                <a:lnTo>
                  <a:pt x="228" y="41"/>
                </a:lnTo>
                <a:lnTo>
                  <a:pt x="231" y="60"/>
                </a:lnTo>
                <a:lnTo>
                  <a:pt x="243" y="63"/>
                </a:lnTo>
                <a:lnTo>
                  <a:pt x="258" y="55"/>
                </a:lnTo>
                <a:lnTo>
                  <a:pt x="271" y="75"/>
                </a:lnTo>
                <a:lnTo>
                  <a:pt x="281" y="72"/>
                </a:lnTo>
                <a:lnTo>
                  <a:pt x="272" y="47"/>
                </a:lnTo>
                <a:lnTo>
                  <a:pt x="278" y="37"/>
                </a:lnTo>
                <a:lnTo>
                  <a:pt x="289" y="32"/>
                </a:lnTo>
                <a:lnTo>
                  <a:pt x="298" y="46"/>
                </a:lnTo>
                <a:lnTo>
                  <a:pt x="307" y="37"/>
                </a:lnTo>
                <a:lnTo>
                  <a:pt x="298" y="29"/>
                </a:lnTo>
                <a:lnTo>
                  <a:pt x="307" y="12"/>
                </a:lnTo>
                <a:lnTo>
                  <a:pt x="325" y="24"/>
                </a:lnTo>
                <a:lnTo>
                  <a:pt x="350" y="24"/>
                </a:lnTo>
                <a:lnTo>
                  <a:pt x="359" y="7"/>
                </a:lnTo>
                <a:lnTo>
                  <a:pt x="405" y="7"/>
                </a:lnTo>
                <a:lnTo>
                  <a:pt x="417" y="0"/>
                </a:lnTo>
                <a:lnTo>
                  <a:pt x="435" y="1"/>
                </a:lnTo>
                <a:lnTo>
                  <a:pt x="429" y="14"/>
                </a:lnTo>
                <a:lnTo>
                  <a:pt x="448" y="44"/>
                </a:lnTo>
                <a:lnTo>
                  <a:pt x="500" y="57"/>
                </a:lnTo>
                <a:lnTo>
                  <a:pt x="521" y="57"/>
                </a:lnTo>
                <a:lnTo>
                  <a:pt x="542" y="63"/>
                </a:lnTo>
                <a:lnTo>
                  <a:pt x="515" y="78"/>
                </a:lnTo>
                <a:lnTo>
                  <a:pt x="517" y="89"/>
                </a:lnTo>
                <a:lnTo>
                  <a:pt x="535" y="97"/>
                </a:lnTo>
                <a:lnTo>
                  <a:pt x="518" y="116"/>
                </a:lnTo>
                <a:lnTo>
                  <a:pt x="535" y="118"/>
                </a:lnTo>
                <a:lnTo>
                  <a:pt x="530" y="135"/>
                </a:lnTo>
                <a:lnTo>
                  <a:pt x="548" y="140"/>
                </a:lnTo>
                <a:lnTo>
                  <a:pt x="554" y="153"/>
                </a:lnTo>
                <a:lnTo>
                  <a:pt x="533" y="150"/>
                </a:lnTo>
                <a:lnTo>
                  <a:pt x="512" y="141"/>
                </a:lnTo>
                <a:lnTo>
                  <a:pt x="496" y="139"/>
                </a:lnTo>
                <a:lnTo>
                  <a:pt x="487" y="150"/>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20" name="Freeform 40"/>
          <p:cNvSpPr>
            <a:spLocks/>
          </p:cNvSpPr>
          <p:nvPr/>
        </p:nvSpPr>
        <p:spPr bwMode="auto">
          <a:xfrm>
            <a:off x="4432300" y="6083300"/>
            <a:ext cx="427038" cy="266700"/>
          </a:xfrm>
          <a:custGeom>
            <a:avLst/>
            <a:gdLst>
              <a:gd name="T0" fmla="*/ 2147483647 w 269"/>
              <a:gd name="T1" fmla="*/ 0 h 168"/>
              <a:gd name="T2" fmla="*/ 2147483647 w 269"/>
              <a:gd name="T3" fmla="*/ 2147483647 h 168"/>
              <a:gd name="T4" fmla="*/ 2147483647 w 269"/>
              <a:gd name="T5" fmla="*/ 2147483647 h 168"/>
              <a:gd name="T6" fmla="*/ 2147483647 w 269"/>
              <a:gd name="T7" fmla="*/ 2147483647 h 168"/>
              <a:gd name="T8" fmla="*/ 2147483647 w 269"/>
              <a:gd name="T9" fmla="*/ 2147483647 h 168"/>
              <a:gd name="T10" fmla="*/ 2147483647 w 269"/>
              <a:gd name="T11" fmla="*/ 2147483647 h 168"/>
              <a:gd name="T12" fmla="*/ 2147483647 w 269"/>
              <a:gd name="T13" fmla="*/ 2147483647 h 168"/>
              <a:gd name="T14" fmla="*/ 2147483647 w 269"/>
              <a:gd name="T15" fmla="*/ 2147483647 h 168"/>
              <a:gd name="T16" fmla="*/ 2147483647 w 269"/>
              <a:gd name="T17" fmla="*/ 2147483647 h 168"/>
              <a:gd name="T18" fmla="*/ 2147483647 w 269"/>
              <a:gd name="T19" fmla="*/ 2147483647 h 168"/>
              <a:gd name="T20" fmla="*/ 2147483647 w 269"/>
              <a:gd name="T21" fmla="*/ 2147483647 h 168"/>
              <a:gd name="T22" fmla="*/ 2147483647 w 269"/>
              <a:gd name="T23" fmla="*/ 2147483647 h 168"/>
              <a:gd name="T24" fmla="*/ 2147483647 w 269"/>
              <a:gd name="T25" fmla="*/ 2147483647 h 168"/>
              <a:gd name="T26" fmla="*/ 2147483647 w 269"/>
              <a:gd name="T27" fmla="*/ 2147483647 h 168"/>
              <a:gd name="T28" fmla="*/ 2147483647 w 269"/>
              <a:gd name="T29" fmla="*/ 2147483647 h 168"/>
              <a:gd name="T30" fmla="*/ 2147483647 w 269"/>
              <a:gd name="T31" fmla="*/ 2147483647 h 168"/>
              <a:gd name="T32" fmla="*/ 0 w 269"/>
              <a:gd name="T33" fmla="*/ 2147483647 h 168"/>
              <a:gd name="T34" fmla="*/ 2147483647 w 269"/>
              <a:gd name="T35" fmla="*/ 2147483647 h 168"/>
              <a:gd name="T36" fmla="*/ 2147483647 w 269"/>
              <a:gd name="T37" fmla="*/ 2147483647 h 168"/>
              <a:gd name="T38" fmla="*/ 2147483647 w 269"/>
              <a:gd name="T39" fmla="*/ 2147483647 h 168"/>
              <a:gd name="T40" fmla="*/ 2147483647 w 269"/>
              <a:gd name="T41" fmla="*/ 2147483647 h 168"/>
              <a:gd name="T42" fmla="*/ 2147483647 w 269"/>
              <a:gd name="T43" fmla="*/ 2147483647 h 168"/>
              <a:gd name="T44" fmla="*/ 2147483647 w 269"/>
              <a:gd name="T45" fmla="*/ 2147483647 h 168"/>
              <a:gd name="T46" fmla="*/ 2147483647 w 269"/>
              <a:gd name="T47" fmla="*/ 2147483647 h 168"/>
              <a:gd name="T48" fmla="*/ 2147483647 w 269"/>
              <a:gd name="T49" fmla="*/ 2147483647 h 168"/>
              <a:gd name="T50" fmla="*/ 2147483647 w 269"/>
              <a:gd name="T51" fmla="*/ 2147483647 h 168"/>
              <a:gd name="T52" fmla="*/ 2147483647 w 269"/>
              <a:gd name="T53" fmla="*/ 2147483647 h 168"/>
              <a:gd name="T54" fmla="*/ 2147483647 w 269"/>
              <a:gd name="T55" fmla="*/ 2147483647 h 168"/>
              <a:gd name="T56" fmla="*/ 2147483647 w 269"/>
              <a:gd name="T57" fmla="*/ 2147483647 h 168"/>
              <a:gd name="T58" fmla="*/ 2147483647 w 269"/>
              <a:gd name="T59" fmla="*/ 0 h 1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9" h="168">
                <a:moveTo>
                  <a:pt x="263" y="0"/>
                </a:moveTo>
                <a:lnTo>
                  <a:pt x="268" y="9"/>
                </a:lnTo>
                <a:lnTo>
                  <a:pt x="232" y="62"/>
                </a:lnTo>
                <a:lnTo>
                  <a:pt x="225" y="97"/>
                </a:lnTo>
                <a:lnTo>
                  <a:pt x="242" y="132"/>
                </a:lnTo>
                <a:lnTo>
                  <a:pt x="223" y="143"/>
                </a:lnTo>
                <a:lnTo>
                  <a:pt x="229" y="167"/>
                </a:lnTo>
                <a:lnTo>
                  <a:pt x="201" y="161"/>
                </a:lnTo>
                <a:lnTo>
                  <a:pt x="168" y="150"/>
                </a:lnTo>
                <a:lnTo>
                  <a:pt x="156" y="129"/>
                </a:lnTo>
                <a:lnTo>
                  <a:pt x="132" y="117"/>
                </a:lnTo>
                <a:lnTo>
                  <a:pt x="107" y="112"/>
                </a:lnTo>
                <a:lnTo>
                  <a:pt x="76" y="92"/>
                </a:lnTo>
                <a:lnTo>
                  <a:pt x="49" y="71"/>
                </a:lnTo>
                <a:lnTo>
                  <a:pt x="28" y="65"/>
                </a:lnTo>
                <a:lnTo>
                  <a:pt x="13" y="65"/>
                </a:lnTo>
                <a:lnTo>
                  <a:pt x="0" y="40"/>
                </a:lnTo>
                <a:lnTo>
                  <a:pt x="10" y="12"/>
                </a:lnTo>
                <a:lnTo>
                  <a:pt x="28" y="6"/>
                </a:lnTo>
                <a:lnTo>
                  <a:pt x="44" y="25"/>
                </a:lnTo>
                <a:lnTo>
                  <a:pt x="61" y="16"/>
                </a:lnTo>
                <a:lnTo>
                  <a:pt x="61" y="6"/>
                </a:lnTo>
                <a:lnTo>
                  <a:pt x="77" y="3"/>
                </a:lnTo>
                <a:lnTo>
                  <a:pt x="110" y="32"/>
                </a:lnTo>
                <a:lnTo>
                  <a:pt x="129" y="23"/>
                </a:lnTo>
                <a:lnTo>
                  <a:pt x="158" y="26"/>
                </a:lnTo>
                <a:lnTo>
                  <a:pt x="193" y="22"/>
                </a:lnTo>
                <a:lnTo>
                  <a:pt x="204" y="12"/>
                </a:lnTo>
                <a:lnTo>
                  <a:pt x="222" y="14"/>
                </a:lnTo>
                <a:lnTo>
                  <a:pt x="263" y="0"/>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21" name="Freeform 41"/>
          <p:cNvSpPr>
            <a:spLocks/>
          </p:cNvSpPr>
          <p:nvPr/>
        </p:nvSpPr>
        <p:spPr bwMode="auto">
          <a:xfrm>
            <a:off x="3992563" y="5278438"/>
            <a:ext cx="127000" cy="258762"/>
          </a:xfrm>
          <a:custGeom>
            <a:avLst/>
            <a:gdLst>
              <a:gd name="T0" fmla="*/ 2147483647 w 80"/>
              <a:gd name="T1" fmla="*/ 0 h 163"/>
              <a:gd name="T2" fmla="*/ 2147483647 w 80"/>
              <a:gd name="T3" fmla="*/ 2147483647 h 163"/>
              <a:gd name="T4" fmla="*/ 2147483647 w 80"/>
              <a:gd name="T5" fmla="*/ 2147483647 h 163"/>
              <a:gd name="T6" fmla="*/ 2147483647 w 80"/>
              <a:gd name="T7" fmla="*/ 2147483647 h 163"/>
              <a:gd name="T8" fmla="*/ 2147483647 w 80"/>
              <a:gd name="T9" fmla="*/ 2147483647 h 163"/>
              <a:gd name="T10" fmla="*/ 2147483647 w 80"/>
              <a:gd name="T11" fmla="*/ 2147483647 h 163"/>
              <a:gd name="T12" fmla="*/ 2147483647 w 80"/>
              <a:gd name="T13" fmla="*/ 2147483647 h 163"/>
              <a:gd name="T14" fmla="*/ 2147483647 w 80"/>
              <a:gd name="T15" fmla="*/ 2147483647 h 163"/>
              <a:gd name="T16" fmla="*/ 2147483647 w 80"/>
              <a:gd name="T17" fmla="*/ 2147483647 h 163"/>
              <a:gd name="T18" fmla="*/ 2147483647 w 80"/>
              <a:gd name="T19" fmla="*/ 2147483647 h 163"/>
              <a:gd name="T20" fmla="*/ 2147483647 w 80"/>
              <a:gd name="T21" fmla="*/ 2147483647 h 163"/>
              <a:gd name="T22" fmla="*/ 2147483647 w 80"/>
              <a:gd name="T23" fmla="*/ 2147483647 h 163"/>
              <a:gd name="T24" fmla="*/ 2147483647 w 80"/>
              <a:gd name="T25" fmla="*/ 2147483647 h 163"/>
              <a:gd name="T26" fmla="*/ 0 w 80"/>
              <a:gd name="T27" fmla="*/ 2147483647 h 163"/>
              <a:gd name="T28" fmla="*/ 2147483647 w 80"/>
              <a:gd name="T29" fmla="*/ 2147483647 h 163"/>
              <a:gd name="T30" fmla="*/ 2147483647 w 80"/>
              <a:gd name="T31" fmla="*/ 2147483647 h 163"/>
              <a:gd name="T32" fmla="*/ 2147483647 w 80"/>
              <a:gd name="T33" fmla="*/ 2147483647 h 163"/>
              <a:gd name="T34" fmla="*/ 2147483647 w 80"/>
              <a:gd name="T35" fmla="*/ 2147483647 h 163"/>
              <a:gd name="T36" fmla="*/ 2147483647 w 80"/>
              <a:gd name="T37" fmla="*/ 2147483647 h 163"/>
              <a:gd name="T38" fmla="*/ 2147483647 w 80"/>
              <a:gd name="T39" fmla="*/ 2147483647 h 163"/>
              <a:gd name="T40" fmla="*/ 2147483647 w 80"/>
              <a:gd name="T41" fmla="*/ 0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63">
                <a:moveTo>
                  <a:pt x="79" y="0"/>
                </a:moveTo>
                <a:lnTo>
                  <a:pt x="79" y="42"/>
                </a:lnTo>
                <a:lnTo>
                  <a:pt x="79" y="89"/>
                </a:lnTo>
                <a:lnTo>
                  <a:pt x="64" y="111"/>
                </a:lnTo>
                <a:lnTo>
                  <a:pt x="58" y="136"/>
                </a:lnTo>
                <a:lnTo>
                  <a:pt x="42" y="162"/>
                </a:lnTo>
                <a:lnTo>
                  <a:pt x="18" y="148"/>
                </a:lnTo>
                <a:lnTo>
                  <a:pt x="11" y="137"/>
                </a:lnTo>
                <a:lnTo>
                  <a:pt x="18" y="128"/>
                </a:lnTo>
                <a:lnTo>
                  <a:pt x="3" y="120"/>
                </a:lnTo>
                <a:lnTo>
                  <a:pt x="21" y="105"/>
                </a:lnTo>
                <a:lnTo>
                  <a:pt x="2" y="102"/>
                </a:lnTo>
                <a:lnTo>
                  <a:pt x="12" y="89"/>
                </a:lnTo>
                <a:lnTo>
                  <a:pt x="0" y="76"/>
                </a:lnTo>
                <a:lnTo>
                  <a:pt x="9" y="68"/>
                </a:lnTo>
                <a:lnTo>
                  <a:pt x="5" y="56"/>
                </a:lnTo>
                <a:lnTo>
                  <a:pt x="14" y="46"/>
                </a:lnTo>
                <a:lnTo>
                  <a:pt x="27" y="36"/>
                </a:lnTo>
                <a:lnTo>
                  <a:pt x="49" y="28"/>
                </a:lnTo>
                <a:lnTo>
                  <a:pt x="62" y="26"/>
                </a:lnTo>
                <a:lnTo>
                  <a:pt x="79" y="0"/>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22" name="Freeform 42"/>
          <p:cNvSpPr>
            <a:spLocks/>
          </p:cNvSpPr>
          <p:nvPr/>
        </p:nvSpPr>
        <p:spPr bwMode="auto">
          <a:xfrm>
            <a:off x="3911600" y="5557838"/>
            <a:ext cx="219075" cy="379412"/>
          </a:xfrm>
          <a:custGeom>
            <a:avLst/>
            <a:gdLst>
              <a:gd name="T0" fmla="*/ 2147483647 w 138"/>
              <a:gd name="T1" fmla="*/ 0 h 239"/>
              <a:gd name="T2" fmla="*/ 2147483647 w 138"/>
              <a:gd name="T3" fmla="*/ 2147483647 h 239"/>
              <a:gd name="T4" fmla="*/ 2147483647 w 138"/>
              <a:gd name="T5" fmla="*/ 2147483647 h 239"/>
              <a:gd name="T6" fmla="*/ 2147483647 w 138"/>
              <a:gd name="T7" fmla="*/ 2147483647 h 239"/>
              <a:gd name="T8" fmla="*/ 2147483647 w 138"/>
              <a:gd name="T9" fmla="*/ 2147483647 h 239"/>
              <a:gd name="T10" fmla="*/ 2147483647 w 138"/>
              <a:gd name="T11" fmla="*/ 2147483647 h 239"/>
              <a:gd name="T12" fmla="*/ 2147483647 w 138"/>
              <a:gd name="T13" fmla="*/ 2147483647 h 239"/>
              <a:gd name="T14" fmla="*/ 2147483647 w 138"/>
              <a:gd name="T15" fmla="*/ 2147483647 h 239"/>
              <a:gd name="T16" fmla="*/ 2147483647 w 138"/>
              <a:gd name="T17" fmla="*/ 2147483647 h 239"/>
              <a:gd name="T18" fmla="*/ 2147483647 w 138"/>
              <a:gd name="T19" fmla="*/ 2147483647 h 239"/>
              <a:gd name="T20" fmla="*/ 2147483647 w 138"/>
              <a:gd name="T21" fmla="*/ 2147483647 h 239"/>
              <a:gd name="T22" fmla="*/ 2147483647 w 138"/>
              <a:gd name="T23" fmla="*/ 2147483647 h 239"/>
              <a:gd name="T24" fmla="*/ 2147483647 w 138"/>
              <a:gd name="T25" fmla="*/ 2147483647 h 239"/>
              <a:gd name="T26" fmla="*/ 2147483647 w 138"/>
              <a:gd name="T27" fmla="*/ 2147483647 h 239"/>
              <a:gd name="T28" fmla="*/ 2147483647 w 138"/>
              <a:gd name="T29" fmla="*/ 2147483647 h 239"/>
              <a:gd name="T30" fmla="*/ 2147483647 w 138"/>
              <a:gd name="T31" fmla="*/ 2147483647 h 239"/>
              <a:gd name="T32" fmla="*/ 2147483647 w 138"/>
              <a:gd name="T33" fmla="*/ 2147483647 h 239"/>
              <a:gd name="T34" fmla="*/ 2147483647 w 138"/>
              <a:gd name="T35" fmla="*/ 2147483647 h 239"/>
              <a:gd name="T36" fmla="*/ 2147483647 w 138"/>
              <a:gd name="T37" fmla="*/ 2147483647 h 239"/>
              <a:gd name="T38" fmla="*/ 2147483647 w 138"/>
              <a:gd name="T39" fmla="*/ 2147483647 h 239"/>
              <a:gd name="T40" fmla="*/ 2147483647 w 138"/>
              <a:gd name="T41" fmla="*/ 2147483647 h 239"/>
              <a:gd name="T42" fmla="*/ 0 w 138"/>
              <a:gd name="T43" fmla="*/ 2147483647 h 239"/>
              <a:gd name="T44" fmla="*/ 2147483647 w 138"/>
              <a:gd name="T45" fmla="*/ 2147483647 h 239"/>
              <a:gd name="T46" fmla="*/ 2147483647 w 138"/>
              <a:gd name="T47" fmla="*/ 2147483647 h 239"/>
              <a:gd name="T48" fmla="*/ 2147483647 w 138"/>
              <a:gd name="T49" fmla="*/ 2147483647 h 239"/>
              <a:gd name="T50" fmla="*/ 2147483647 w 138"/>
              <a:gd name="T51" fmla="*/ 2147483647 h 239"/>
              <a:gd name="T52" fmla="*/ 2147483647 w 138"/>
              <a:gd name="T53" fmla="*/ 0 h 2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239">
                <a:moveTo>
                  <a:pt x="88" y="0"/>
                </a:moveTo>
                <a:lnTo>
                  <a:pt x="119" y="17"/>
                </a:lnTo>
                <a:lnTo>
                  <a:pt x="121" y="35"/>
                </a:lnTo>
                <a:lnTo>
                  <a:pt x="137" y="86"/>
                </a:lnTo>
                <a:lnTo>
                  <a:pt x="116" y="109"/>
                </a:lnTo>
                <a:lnTo>
                  <a:pt x="122" y="124"/>
                </a:lnTo>
                <a:lnTo>
                  <a:pt x="102" y="206"/>
                </a:lnTo>
                <a:lnTo>
                  <a:pt x="93" y="221"/>
                </a:lnTo>
                <a:lnTo>
                  <a:pt x="78" y="215"/>
                </a:lnTo>
                <a:lnTo>
                  <a:pt x="58" y="202"/>
                </a:lnTo>
                <a:lnTo>
                  <a:pt x="49" y="230"/>
                </a:lnTo>
                <a:lnTo>
                  <a:pt x="36" y="238"/>
                </a:lnTo>
                <a:lnTo>
                  <a:pt x="18" y="235"/>
                </a:lnTo>
                <a:lnTo>
                  <a:pt x="5" y="215"/>
                </a:lnTo>
                <a:lnTo>
                  <a:pt x="2" y="175"/>
                </a:lnTo>
                <a:lnTo>
                  <a:pt x="17" y="149"/>
                </a:lnTo>
                <a:lnTo>
                  <a:pt x="29" y="127"/>
                </a:lnTo>
                <a:lnTo>
                  <a:pt x="14" y="132"/>
                </a:lnTo>
                <a:lnTo>
                  <a:pt x="17" y="112"/>
                </a:lnTo>
                <a:lnTo>
                  <a:pt x="20" y="86"/>
                </a:lnTo>
                <a:lnTo>
                  <a:pt x="11" y="58"/>
                </a:lnTo>
                <a:lnTo>
                  <a:pt x="0" y="55"/>
                </a:lnTo>
                <a:lnTo>
                  <a:pt x="9" y="18"/>
                </a:lnTo>
                <a:lnTo>
                  <a:pt x="17" y="35"/>
                </a:lnTo>
                <a:lnTo>
                  <a:pt x="36" y="35"/>
                </a:lnTo>
                <a:lnTo>
                  <a:pt x="66" y="24"/>
                </a:lnTo>
                <a:lnTo>
                  <a:pt x="88" y="0"/>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23" name="Freeform 43"/>
          <p:cNvSpPr>
            <a:spLocks/>
          </p:cNvSpPr>
          <p:nvPr/>
        </p:nvSpPr>
        <p:spPr bwMode="auto">
          <a:xfrm>
            <a:off x="3141663" y="5654675"/>
            <a:ext cx="142875" cy="107950"/>
          </a:xfrm>
          <a:custGeom>
            <a:avLst/>
            <a:gdLst>
              <a:gd name="T0" fmla="*/ 2147483647 w 90"/>
              <a:gd name="T1" fmla="*/ 2147483647 h 68"/>
              <a:gd name="T2" fmla="*/ 2147483647 w 90"/>
              <a:gd name="T3" fmla="*/ 2147483647 h 68"/>
              <a:gd name="T4" fmla="*/ 2147483647 w 90"/>
              <a:gd name="T5" fmla="*/ 2147483647 h 68"/>
              <a:gd name="T6" fmla="*/ 2147483647 w 90"/>
              <a:gd name="T7" fmla="*/ 2147483647 h 68"/>
              <a:gd name="T8" fmla="*/ 2147483647 w 90"/>
              <a:gd name="T9" fmla="*/ 2147483647 h 68"/>
              <a:gd name="T10" fmla="*/ 2147483647 w 90"/>
              <a:gd name="T11" fmla="*/ 2147483647 h 68"/>
              <a:gd name="T12" fmla="*/ 2147483647 w 90"/>
              <a:gd name="T13" fmla="*/ 2147483647 h 68"/>
              <a:gd name="T14" fmla="*/ 0 w 90"/>
              <a:gd name="T15" fmla="*/ 2147483647 h 68"/>
              <a:gd name="T16" fmla="*/ 2147483647 w 90"/>
              <a:gd name="T17" fmla="*/ 2147483647 h 68"/>
              <a:gd name="T18" fmla="*/ 2147483647 w 90"/>
              <a:gd name="T19" fmla="*/ 0 h 68"/>
              <a:gd name="T20" fmla="*/ 2147483647 w 90"/>
              <a:gd name="T21" fmla="*/ 0 h 68"/>
              <a:gd name="T22" fmla="*/ 2147483647 w 90"/>
              <a:gd name="T23" fmla="*/ 2147483647 h 68"/>
              <a:gd name="T24" fmla="*/ 2147483647 w 90"/>
              <a:gd name="T25" fmla="*/ 2147483647 h 68"/>
              <a:gd name="T26" fmla="*/ 2147483647 w 90"/>
              <a:gd name="T27" fmla="*/ 2147483647 h 68"/>
              <a:gd name="T28" fmla="*/ 2147483647 w 90"/>
              <a:gd name="T29" fmla="*/ 2147483647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68">
                <a:moveTo>
                  <a:pt x="89" y="32"/>
                </a:moveTo>
                <a:lnTo>
                  <a:pt x="68" y="58"/>
                </a:lnTo>
                <a:lnTo>
                  <a:pt x="47" y="67"/>
                </a:lnTo>
                <a:lnTo>
                  <a:pt x="41" y="58"/>
                </a:lnTo>
                <a:lnTo>
                  <a:pt x="26" y="49"/>
                </a:lnTo>
                <a:lnTo>
                  <a:pt x="23" y="32"/>
                </a:lnTo>
                <a:lnTo>
                  <a:pt x="12" y="40"/>
                </a:lnTo>
                <a:lnTo>
                  <a:pt x="0" y="29"/>
                </a:lnTo>
                <a:lnTo>
                  <a:pt x="4" y="20"/>
                </a:lnTo>
                <a:lnTo>
                  <a:pt x="50" y="0"/>
                </a:lnTo>
                <a:lnTo>
                  <a:pt x="68" y="0"/>
                </a:lnTo>
                <a:lnTo>
                  <a:pt x="64" y="15"/>
                </a:lnTo>
                <a:lnTo>
                  <a:pt x="72" y="23"/>
                </a:lnTo>
                <a:lnTo>
                  <a:pt x="86" y="18"/>
                </a:lnTo>
                <a:lnTo>
                  <a:pt x="89" y="32"/>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24" name="Freeform 44"/>
          <p:cNvSpPr>
            <a:spLocks/>
          </p:cNvSpPr>
          <p:nvPr/>
        </p:nvSpPr>
        <p:spPr bwMode="auto">
          <a:xfrm>
            <a:off x="3336925" y="5654675"/>
            <a:ext cx="60325" cy="41275"/>
          </a:xfrm>
          <a:custGeom>
            <a:avLst/>
            <a:gdLst>
              <a:gd name="T0" fmla="*/ 0 w 38"/>
              <a:gd name="T1" fmla="*/ 0 h 26"/>
              <a:gd name="T2" fmla="*/ 2147483647 w 38"/>
              <a:gd name="T3" fmla="*/ 0 h 26"/>
              <a:gd name="T4" fmla="*/ 2147483647 w 38"/>
              <a:gd name="T5" fmla="*/ 2147483647 h 26"/>
              <a:gd name="T6" fmla="*/ 2147483647 w 38"/>
              <a:gd name="T7" fmla="*/ 2147483647 h 26"/>
              <a:gd name="T8" fmla="*/ 2147483647 w 38"/>
              <a:gd name="T9" fmla="*/ 2147483647 h 26"/>
              <a:gd name="T10" fmla="*/ 0 w 38"/>
              <a:gd name="T11" fmla="*/ 2147483647 h 26"/>
              <a:gd name="T12" fmla="*/ 0 w 38"/>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26">
                <a:moveTo>
                  <a:pt x="0" y="0"/>
                </a:moveTo>
                <a:lnTo>
                  <a:pt x="24" y="0"/>
                </a:lnTo>
                <a:lnTo>
                  <a:pt x="36" y="8"/>
                </a:lnTo>
                <a:lnTo>
                  <a:pt x="37" y="25"/>
                </a:lnTo>
                <a:lnTo>
                  <a:pt x="12" y="12"/>
                </a:lnTo>
                <a:lnTo>
                  <a:pt x="0" y="12"/>
                </a:lnTo>
                <a:lnTo>
                  <a:pt x="0" y="0"/>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25" name="Freeform 45"/>
          <p:cNvSpPr>
            <a:spLocks/>
          </p:cNvSpPr>
          <p:nvPr/>
        </p:nvSpPr>
        <p:spPr bwMode="auto">
          <a:xfrm>
            <a:off x="2968625" y="5749925"/>
            <a:ext cx="58738" cy="39688"/>
          </a:xfrm>
          <a:custGeom>
            <a:avLst/>
            <a:gdLst>
              <a:gd name="T0" fmla="*/ 2147483647 w 37"/>
              <a:gd name="T1" fmla="*/ 2147483647 h 25"/>
              <a:gd name="T2" fmla="*/ 2147483647 w 37"/>
              <a:gd name="T3" fmla="*/ 0 h 25"/>
              <a:gd name="T4" fmla="*/ 2147483647 w 37"/>
              <a:gd name="T5" fmla="*/ 2147483647 h 25"/>
              <a:gd name="T6" fmla="*/ 2147483647 w 37"/>
              <a:gd name="T7" fmla="*/ 2147483647 h 25"/>
              <a:gd name="T8" fmla="*/ 0 w 37"/>
              <a:gd name="T9" fmla="*/ 2147483647 h 25"/>
              <a:gd name="T10" fmla="*/ 2147483647 w 37"/>
              <a:gd name="T11" fmla="*/ 2147483647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5">
                <a:moveTo>
                  <a:pt x="7" y="3"/>
                </a:moveTo>
                <a:lnTo>
                  <a:pt x="29" y="0"/>
                </a:lnTo>
                <a:lnTo>
                  <a:pt x="36" y="12"/>
                </a:lnTo>
                <a:lnTo>
                  <a:pt x="10" y="24"/>
                </a:lnTo>
                <a:lnTo>
                  <a:pt x="0" y="17"/>
                </a:lnTo>
                <a:lnTo>
                  <a:pt x="7" y="3"/>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26" name="Freeform 46"/>
          <p:cNvSpPr>
            <a:spLocks/>
          </p:cNvSpPr>
          <p:nvPr/>
        </p:nvSpPr>
        <p:spPr bwMode="auto">
          <a:xfrm>
            <a:off x="7189788" y="6280150"/>
            <a:ext cx="303212" cy="228600"/>
          </a:xfrm>
          <a:custGeom>
            <a:avLst/>
            <a:gdLst>
              <a:gd name="T0" fmla="*/ 2147483647 w 191"/>
              <a:gd name="T1" fmla="*/ 2147483647 h 144"/>
              <a:gd name="T2" fmla="*/ 2147483647 w 191"/>
              <a:gd name="T3" fmla="*/ 2147483647 h 144"/>
              <a:gd name="T4" fmla="*/ 2147483647 w 191"/>
              <a:gd name="T5" fmla="*/ 0 h 144"/>
              <a:gd name="T6" fmla="*/ 2147483647 w 191"/>
              <a:gd name="T7" fmla="*/ 2147483647 h 144"/>
              <a:gd name="T8" fmla="*/ 2147483647 w 191"/>
              <a:gd name="T9" fmla="*/ 2147483647 h 144"/>
              <a:gd name="T10" fmla="*/ 2147483647 w 191"/>
              <a:gd name="T11" fmla="*/ 2147483647 h 144"/>
              <a:gd name="T12" fmla="*/ 2147483647 w 191"/>
              <a:gd name="T13" fmla="*/ 2147483647 h 144"/>
              <a:gd name="T14" fmla="*/ 2147483647 w 191"/>
              <a:gd name="T15" fmla="*/ 2147483647 h 144"/>
              <a:gd name="T16" fmla="*/ 2147483647 w 191"/>
              <a:gd name="T17" fmla="*/ 2147483647 h 144"/>
              <a:gd name="T18" fmla="*/ 2147483647 w 191"/>
              <a:gd name="T19" fmla="*/ 2147483647 h 144"/>
              <a:gd name="T20" fmla="*/ 2147483647 w 191"/>
              <a:gd name="T21" fmla="*/ 2147483647 h 144"/>
              <a:gd name="T22" fmla="*/ 2147483647 w 191"/>
              <a:gd name="T23" fmla="*/ 2147483647 h 144"/>
              <a:gd name="T24" fmla="*/ 2147483647 w 191"/>
              <a:gd name="T25" fmla="*/ 2147483647 h 144"/>
              <a:gd name="T26" fmla="*/ 0 w 191"/>
              <a:gd name="T27" fmla="*/ 2147483647 h 144"/>
              <a:gd name="T28" fmla="*/ 2147483647 w 191"/>
              <a:gd name="T29" fmla="*/ 2147483647 h 144"/>
              <a:gd name="T30" fmla="*/ 2147483647 w 191"/>
              <a:gd name="T31" fmla="*/ 2147483647 h 144"/>
              <a:gd name="T32" fmla="*/ 2147483647 w 191"/>
              <a:gd name="T33" fmla="*/ 2147483647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144">
                <a:moveTo>
                  <a:pt x="51" y="59"/>
                </a:moveTo>
                <a:lnTo>
                  <a:pt x="102" y="54"/>
                </a:lnTo>
                <a:lnTo>
                  <a:pt x="190" y="0"/>
                </a:lnTo>
                <a:lnTo>
                  <a:pt x="143" y="51"/>
                </a:lnTo>
                <a:lnTo>
                  <a:pt x="136" y="69"/>
                </a:lnTo>
                <a:lnTo>
                  <a:pt x="157" y="82"/>
                </a:lnTo>
                <a:lnTo>
                  <a:pt x="115" y="92"/>
                </a:lnTo>
                <a:lnTo>
                  <a:pt x="114" y="109"/>
                </a:lnTo>
                <a:lnTo>
                  <a:pt x="68" y="130"/>
                </a:lnTo>
                <a:lnTo>
                  <a:pt x="68" y="143"/>
                </a:lnTo>
                <a:lnTo>
                  <a:pt x="54" y="130"/>
                </a:lnTo>
                <a:lnTo>
                  <a:pt x="28" y="136"/>
                </a:lnTo>
                <a:lnTo>
                  <a:pt x="9" y="123"/>
                </a:lnTo>
                <a:lnTo>
                  <a:pt x="0" y="102"/>
                </a:lnTo>
                <a:lnTo>
                  <a:pt x="36" y="79"/>
                </a:lnTo>
                <a:lnTo>
                  <a:pt x="49" y="86"/>
                </a:lnTo>
                <a:lnTo>
                  <a:pt x="51" y="59"/>
                </a:lnTo>
              </a:path>
            </a:pathLst>
          </a:custGeom>
          <a:pattFill prst="pct75">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grpSp>
        <p:nvGrpSpPr>
          <p:cNvPr id="97327" name="Group 47"/>
          <p:cNvGrpSpPr>
            <a:grpSpLocks/>
          </p:cNvGrpSpPr>
          <p:nvPr/>
        </p:nvGrpSpPr>
        <p:grpSpPr bwMode="auto">
          <a:xfrm>
            <a:off x="4651375" y="6438900"/>
            <a:ext cx="123825" cy="87313"/>
            <a:chOff x="2930" y="4056"/>
            <a:chExt cx="78" cy="55"/>
          </a:xfrm>
        </p:grpSpPr>
        <p:sp>
          <p:nvSpPr>
            <p:cNvPr id="97347" name="Freeform 48"/>
            <p:cNvSpPr>
              <a:spLocks/>
            </p:cNvSpPr>
            <p:nvPr/>
          </p:nvSpPr>
          <p:spPr bwMode="auto">
            <a:xfrm>
              <a:off x="2958" y="4073"/>
              <a:ext cx="50" cy="38"/>
            </a:xfrm>
            <a:custGeom>
              <a:avLst/>
              <a:gdLst>
                <a:gd name="T0" fmla="*/ 0 w 50"/>
                <a:gd name="T1" fmla="*/ 4 h 38"/>
                <a:gd name="T2" fmla="*/ 18 w 50"/>
                <a:gd name="T3" fmla="*/ 37 h 38"/>
                <a:gd name="T4" fmla="*/ 49 w 50"/>
                <a:gd name="T5" fmla="*/ 28 h 38"/>
                <a:gd name="T6" fmla="*/ 35 w 50"/>
                <a:gd name="T7" fmla="*/ 0 h 38"/>
                <a:gd name="T8" fmla="*/ 0 w 50"/>
                <a:gd name="T9" fmla="*/ 4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38">
                  <a:moveTo>
                    <a:pt x="0" y="4"/>
                  </a:moveTo>
                  <a:lnTo>
                    <a:pt x="18" y="37"/>
                  </a:lnTo>
                  <a:lnTo>
                    <a:pt x="49" y="28"/>
                  </a:lnTo>
                  <a:lnTo>
                    <a:pt x="35" y="0"/>
                  </a:lnTo>
                  <a:lnTo>
                    <a:pt x="0" y="4"/>
                  </a:lnTo>
                </a:path>
              </a:pathLst>
            </a:custGeom>
            <a:pattFill prst="pct75">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48" name="Freeform 49"/>
            <p:cNvSpPr>
              <a:spLocks/>
            </p:cNvSpPr>
            <p:nvPr/>
          </p:nvSpPr>
          <p:spPr bwMode="auto">
            <a:xfrm>
              <a:off x="2930" y="4056"/>
              <a:ext cx="29" cy="18"/>
            </a:xfrm>
            <a:custGeom>
              <a:avLst/>
              <a:gdLst>
                <a:gd name="T0" fmla="*/ 28 w 29"/>
                <a:gd name="T1" fmla="*/ 0 h 18"/>
                <a:gd name="T2" fmla="*/ 0 w 29"/>
                <a:gd name="T3" fmla="*/ 0 h 18"/>
                <a:gd name="T4" fmla="*/ 16 w 29"/>
                <a:gd name="T5" fmla="*/ 17 h 18"/>
                <a:gd name="T6" fmla="*/ 28 w 29"/>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8">
                  <a:moveTo>
                    <a:pt x="28" y="0"/>
                  </a:moveTo>
                  <a:lnTo>
                    <a:pt x="0" y="0"/>
                  </a:lnTo>
                  <a:lnTo>
                    <a:pt x="16" y="17"/>
                  </a:lnTo>
                  <a:lnTo>
                    <a:pt x="28" y="0"/>
                  </a:lnTo>
                </a:path>
              </a:pathLst>
            </a:custGeom>
            <a:pattFill prst="pct75">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grpSp>
      <p:sp>
        <p:nvSpPr>
          <p:cNvPr id="97328" name="Freeform 50"/>
          <p:cNvSpPr>
            <a:spLocks/>
          </p:cNvSpPr>
          <p:nvPr/>
        </p:nvSpPr>
        <p:spPr bwMode="auto">
          <a:xfrm>
            <a:off x="6227763" y="5103813"/>
            <a:ext cx="2540000" cy="1230312"/>
          </a:xfrm>
          <a:custGeom>
            <a:avLst/>
            <a:gdLst>
              <a:gd name="T0" fmla="*/ 2147483647 w 1600"/>
              <a:gd name="T1" fmla="*/ 2147483647 h 775"/>
              <a:gd name="T2" fmla="*/ 2147483647 w 1600"/>
              <a:gd name="T3" fmla="*/ 2147483647 h 775"/>
              <a:gd name="T4" fmla="*/ 2147483647 w 1600"/>
              <a:gd name="T5" fmla="*/ 2147483647 h 775"/>
              <a:gd name="T6" fmla="*/ 2147483647 w 1600"/>
              <a:gd name="T7" fmla="*/ 2147483647 h 775"/>
              <a:gd name="T8" fmla="*/ 2147483647 w 1600"/>
              <a:gd name="T9" fmla="*/ 2147483647 h 775"/>
              <a:gd name="T10" fmla="*/ 2147483647 w 1600"/>
              <a:gd name="T11" fmla="*/ 2147483647 h 775"/>
              <a:gd name="T12" fmla="*/ 2147483647 w 1600"/>
              <a:gd name="T13" fmla="*/ 2147483647 h 775"/>
              <a:gd name="T14" fmla="*/ 2147483647 w 1600"/>
              <a:gd name="T15" fmla="*/ 2147483647 h 775"/>
              <a:gd name="T16" fmla="*/ 2147483647 w 1600"/>
              <a:gd name="T17" fmla="*/ 2147483647 h 775"/>
              <a:gd name="T18" fmla="*/ 2147483647 w 1600"/>
              <a:gd name="T19" fmla="*/ 2147483647 h 775"/>
              <a:gd name="T20" fmla="*/ 2147483647 w 1600"/>
              <a:gd name="T21" fmla="*/ 2147483647 h 775"/>
              <a:gd name="T22" fmla="*/ 2147483647 w 1600"/>
              <a:gd name="T23" fmla="*/ 2147483647 h 775"/>
              <a:gd name="T24" fmla="*/ 2147483647 w 1600"/>
              <a:gd name="T25" fmla="*/ 2147483647 h 775"/>
              <a:gd name="T26" fmla="*/ 2147483647 w 1600"/>
              <a:gd name="T27" fmla="*/ 0 h 775"/>
              <a:gd name="T28" fmla="*/ 2147483647 w 1600"/>
              <a:gd name="T29" fmla="*/ 2147483647 h 775"/>
              <a:gd name="T30" fmla="*/ 2147483647 w 1600"/>
              <a:gd name="T31" fmla="*/ 2147483647 h 775"/>
              <a:gd name="T32" fmla="*/ 2147483647 w 1600"/>
              <a:gd name="T33" fmla="*/ 2147483647 h 775"/>
              <a:gd name="T34" fmla="*/ 2147483647 w 1600"/>
              <a:gd name="T35" fmla="*/ 2147483647 h 775"/>
              <a:gd name="T36" fmla="*/ 2147483647 w 1600"/>
              <a:gd name="T37" fmla="*/ 2147483647 h 775"/>
              <a:gd name="T38" fmla="*/ 2147483647 w 1600"/>
              <a:gd name="T39" fmla="*/ 2147483647 h 775"/>
              <a:gd name="T40" fmla="*/ 2147483647 w 1600"/>
              <a:gd name="T41" fmla="*/ 2147483647 h 775"/>
              <a:gd name="T42" fmla="*/ 2147483647 w 1600"/>
              <a:gd name="T43" fmla="*/ 2147483647 h 775"/>
              <a:gd name="T44" fmla="*/ 2147483647 w 1600"/>
              <a:gd name="T45" fmla="*/ 2147483647 h 775"/>
              <a:gd name="T46" fmla="*/ 2147483647 w 1600"/>
              <a:gd name="T47" fmla="*/ 2147483647 h 775"/>
              <a:gd name="T48" fmla="*/ 2147483647 w 1600"/>
              <a:gd name="T49" fmla="*/ 2147483647 h 775"/>
              <a:gd name="T50" fmla="*/ 2147483647 w 1600"/>
              <a:gd name="T51" fmla="*/ 2147483647 h 775"/>
              <a:gd name="T52" fmla="*/ 2147483647 w 1600"/>
              <a:gd name="T53" fmla="*/ 2147483647 h 775"/>
              <a:gd name="T54" fmla="*/ 2147483647 w 1600"/>
              <a:gd name="T55" fmla="*/ 2147483647 h 775"/>
              <a:gd name="T56" fmla="*/ 2147483647 w 1600"/>
              <a:gd name="T57" fmla="*/ 2147483647 h 775"/>
              <a:gd name="T58" fmla="*/ 2147483647 w 1600"/>
              <a:gd name="T59" fmla="*/ 2147483647 h 775"/>
              <a:gd name="T60" fmla="*/ 2147483647 w 1600"/>
              <a:gd name="T61" fmla="*/ 2147483647 h 775"/>
              <a:gd name="T62" fmla="*/ 2147483647 w 1600"/>
              <a:gd name="T63" fmla="*/ 2147483647 h 775"/>
              <a:gd name="T64" fmla="*/ 2147483647 w 1600"/>
              <a:gd name="T65" fmla="*/ 2147483647 h 775"/>
              <a:gd name="T66" fmla="*/ 2147483647 w 1600"/>
              <a:gd name="T67" fmla="*/ 2147483647 h 775"/>
              <a:gd name="T68" fmla="*/ 2147483647 w 1600"/>
              <a:gd name="T69" fmla="*/ 2147483647 h 775"/>
              <a:gd name="T70" fmla="*/ 2147483647 w 1600"/>
              <a:gd name="T71" fmla="*/ 2147483647 h 775"/>
              <a:gd name="T72" fmla="*/ 2147483647 w 1600"/>
              <a:gd name="T73" fmla="*/ 2147483647 h 775"/>
              <a:gd name="T74" fmla="*/ 2147483647 w 1600"/>
              <a:gd name="T75" fmla="*/ 2147483647 h 775"/>
              <a:gd name="T76" fmla="*/ 2147483647 w 1600"/>
              <a:gd name="T77" fmla="*/ 2147483647 h 775"/>
              <a:gd name="T78" fmla="*/ 2147483647 w 1600"/>
              <a:gd name="T79" fmla="*/ 2147483647 h 775"/>
              <a:gd name="T80" fmla="*/ 2147483647 w 1600"/>
              <a:gd name="T81" fmla="*/ 2147483647 h 775"/>
              <a:gd name="T82" fmla="*/ 2147483647 w 1600"/>
              <a:gd name="T83" fmla="*/ 2147483647 h 775"/>
              <a:gd name="T84" fmla="*/ 2147483647 w 1600"/>
              <a:gd name="T85" fmla="*/ 2147483647 h 775"/>
              <a:gd name="T86" fmla="*/ 2147483647 w 1600"/>
              <a:gd name="T87" fmla="*/ 2147483647 h 775"/>
              <a:gd name="T88" fmla="*/ 2147483647 w 1600"/>
              <a:gd name="T89" fmla="*/ 2147483647 h 775"/>
              <a:gd name="T90" fmla="*/ 2147483647 w 1600"/>
              <a:gd name="T91" fmla="*/ 2147483647 h 775"/>
              <a:gd name="T92" fmla="*/ 2147483647 w 1600"/>
              <a:gd name="T93" fmla="*/ 2147483647 h 775"/>
              <a:gd name="T94" fmla="*/ 2147483647 w 1600"/>
              <a:gd name="T95" fmla="*/ 2147483647 h 775"/>
              <a:gd name="T96" fmla="*/ 2147483647 w 1600"/>
              <a:gd name="T97" fmla="*/ 2147483647 h 775"/>
              <a:gd name="T98" fmla="*/ 2147483647 w 1600"/>
              <a:gd name="T99" fmla="*/ 2147483647 h 775"/>
              <a:gd name="T100" fmla="*/ 0 w 1600"/>
              <a:gd name="T101" fmla="*/ 2147483647 h 775"/>
              <a:gd name="T102" fmla="*/ 2147483647 w 1600"/>
              <a:gd name="T103" fmla="*/ 2147483647 h 775"/>
              <a:gd name="T104" fmla="*/ 2147483647 w 1600"/>
              <a:gd name="T105" fmla="*/ 2147483647 h 775"/>
              <a:gd name="T106" fmla="*/ 2147483647 w 1600"/>
              <a:gd name="T107" fmla="*/ 2147483647 h 7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00" h="775">
                <a:moveTo>
                  <a:pt x="158" y="241"/>
                </a:moveTo>
                <a:lnTo>
                  <a:pt x="176" y="250"/>
                </a:lnTo>
                <a:lnTo>
                  <a:pt x="237" y="269"/>
                </a:lnTo>
                <a:lnTo>
                  <a:pt x="315" y="265"/>
                </a:lnTo>
                <a:lnTo>
                  <a:pt x="346" y="252"/>
                </a:lnTo>
                <a:lnTo>
                  <a:pt x="390" y="262"/>
                </a:lnTo>
                <a:lnTo>
                  <a:pt x="421" y="253"/>
                </a:lnTo>
                <a:lnTo>
                  <a:pt x="429" y="242"/>
                </a:lnTo>
                <a:lnTo>
                  <a:pt x="423" y="223"/>
                </a:lnTo>
                <a:lnTo>
                  <a:pt x="485" y="189"/>
                </a:lnTo>
                <a:lnTo>
                  <a:pt x="492" y="177"/>
                </a:lnTo>
                <a:lnTo>
                  <a:pt x="538" y="155"/>
                </a:lnTo>
                <a:lnTo>
                  <a:pt x="563" y="132"/>
                </a:lnTo>
                <a:lnTo>
                  <a:pt x="600" y="134"/>
                </a:lnTo>
                <a:lnTo>
                  <a:pt x="661" y="124"/>
                </a:lnTo>
                <a:lnTo>
                  <a:pt x="684" y="118"/>
                </a:lnTo>
                <a:lnTo>
                  <a:pt x="694" y="104"/>
                </a:lnTo>
                <a:lnTo>
                  <a:pt x="707" y="109"/>
                </a:lnTo>
                <a:lnTo>
                  <a:pt x="707" y="122"/>
                </a:lnTo>
                <a:lnTo>
                  <a:pt x="726" y="138"/>
                </a:lnTo>
                <a:lnTo>
                  <a:pt x="748" y="140"/>
                </a:lnTo>
                <a:lnTo>
                  <a:pt x="770" y="126"/>
                </a:lnTo>
                <a:lnTo>
                  <a:pt x="782" y="126"/>
                </a:lnTo>
                <a:lnTo>
                  <a:pt x="794" y="139"/>
                </a:lnTo>
                <a:lnTo>
                  <a:pt x="795" y="149"/>
                </a:lnTo>
                <a:lnTo>
                  <a:pt x="823" y="161"/>
                </a:lnTo>
                <a:lnTo>
                  <a:pt x="834" y="147"/>
                </a:lnTo>
                <a:lnTo>
                  <a:pt x="863" y="149"/>
                </a:lnTo>
                <a:lnTo>
                  <a:pt x="884" y="161"/>
                </a:lnTo>
                <a:lnTo>
                  <a:pt x="917" y="155"/>
                </a:lnTo>
                <a:lnTo>
                  <a:pt x="953" y="161"/>
                </a:lnTo>
                <a:lnTo>
                  <a:pt x="1002" y="152"/>
                </a:lnTo>
                <a:lnTo>
                  <a:pt x="1026" y="136"/>
                </a:lnTo>
                <a:lnTo>
                  <a:pt x="1055" y="124"/>
                </a:lnTo>
                <a:lnTo>
                  <a:pt x="1121" y="122"/>
                </a:lnTo>
                <a:lnTo>
                  <a:pt x="1140" y="104"/>
                </a:lnTo>
                <a:lnTo>
                  <a:pt x="1172" y="83"/>
                </a:lnTo>
                <a:lnTo>
                  <a:pt x="1208" y="47"/>
                </a:lnTo>
                <a:lnTo>
                  <a:pt x="1215" y="28"/>
                </a:lnTo>
                <a:lnTo>
                  <a:pt x="1264" y="21"/>
                </a:lnTo>
                <a:lnTo>
                  <a:pt x="1286" y="16"/>
                </a:lnTo>
                <a:lnTo>
                  <a:pt x="1296" y="0"/>
                </a:lnTo>
                <a:lnTo>
                  <a:pt x="1325" y="10"/>
                </a:lnTo>
                <a:lnTo>
                  <a:pt x="1357" y="23"/>
                </a:lnTo>
                <a:lnTo>
                  <a:pt x="1387" y="37"/>
                </a:lnTo>
                <a:lnTo>
                  <a:pt x="1410" y="80"/>
                </a:lnTo>
                <a:lnTo>
                  <a:pt x="1416" y="119"/>
                </a:lnTo>
                <a:lnTo>
                  <a:pt x="1455" y="113"/>
                </a:lnTo>
                <a:lnTo>
                  <a:pt x="1489" y="111"/>
                </a:lnTo>
                <a:lnTo>
                  <a:pt x="1520" y="131"/>
                </a:lnTo>
                <a:lnTo>
                  <a:pt x="1496" y="132"/>
                </a:lnTo>
                <a:lnTo>
                  <a:pt x="1501" y="172"/>
                </a:lnTo>
                <a:lnTo>
                  <a:pt x="1471" y="186"/>
                </a:lnTo>
                <a:lnTo>
                  <a:pt x="1502" y="216"/>
                </a:lnTo>
                <a:lnTo>
                  <a:pt x="1532" y="262"/>
                </a:lnTo>
                <a:lnTo>
                  <a:pt x="1535" y="319"/>
                </a:lnTo>
                <a:lnTo>
                  <a:pt x="1542" y="329"/>
                </a:lnTo>
                <a:lnTo>
                  <a:pt x="1559" y="324"/>
                </a:lnTo>
                <a:lnTo>
                  <a:pt x="1579" y="338"/>
                </a:lnTo>
                <a:lnTo>
                  <a:pt x="1577" y="352"/>
                </a:lnTo>
                <a:lnTo>
                  <a:pt x="1599" y="375"/>
                </a:lnTo>
                <a:lnTo>
                  <a:pt x="1556" y="406"/>
                </a:lnTo>
                <a:lnTo>
                  <a:pt x="1554" y="381"/>
                </a:lnTo>
                <a:lnTo>
                  <a:pt x="1538" y="372"/>
                </a:lnTo>
                <a:lnTo>
                  <a:pt x="1526" y="388"/>
                </a:lnTo>
                <a:lnTo>
                  <a:pt x="1483" y="401"/>
                </a:lnTo>
                <a:lnTo>
                  <a:pt x="1457" y="402"/>
                </a:lnTo>
                <a:lnTo>
                  <a:pt x="1422" y="407"/>
                </a:lnTo>
                <a:lnTo>
                  <a:pt x="1420" y="437"/>
                </a:lnTo>
                <a:lnTo>
                  <a:pt x="1403" y="443"/>
                </a:lnTo>
                <a:lnTo>
                  <a:pt x="1391" y="429"/>
                </a:lnTo>
                <a:lnTo>
                  <a:pt x="1349" y="460"/>
                </a:lnTo>
                <a:lnTo>
                  <a:pt x="1293" y="480"/>
                </a:lnTo>
                <a:lnTo>
                  <a:pt x="1243" y="507"/>
                </a:lnTo>
                <a:lnTo>
                  <a:pt x="1196" y="547"/>
                </a:lnTo>
                <a:lnTo>
                  <a:pt x="1148" y="565"/>
                </a:lnTo>
                <a:lnTo>
                  <a:pt x="1100" y="556"/>
                </a:lnTo>
                <a:lnTo>
                  <a:pt x="1072" y="550"/>
                </a:lnTo>
                <a:lnTo>
                  <a:pt x="1036" y="581"/>
                </a:lnTo>
                <a:lnTo>
                  <a:pt x="1008" y="594"/>
                </a:lnTo>
                <a:lnTo>
                  <a:pt x="977" y="604"/>
                </a:lnTo>
                <a:lnTo>
                  <a:pt x="947" y="592"/>
                </a:lnTo>
                <a:lnTo>
                  <a:pt x="940" y="624"/>
                </a:lnTo>
                <a:lnTo>
                  <a:pt x="953" y="647"/>
                </a:lnTo>
                <a:lnTo>
                  <a:pt x="933" y="659"/>
                </a:lnTo>
                <a:lnTo>
                  <a:pt x="936" y="677"/>
                </a:lnTo>
                <a:lnTo>
                  <a:pt x="916" y="699"/>
                </a:lnTo>
                <a:lnTo>
                  <a:pt x="900" y="693"/>
                </a:lnTo>
                <a:lnTo>
                  <a:pt x="900" y="677"/>
                </a:lnTo>
                <a:lnTo>
                  <a:pt x="880" y="656"/>
                </a:lnTo>
                <a:lnTo>
                  <a:pt x="900" y="627"/>
                </a:lnTo>
                <a:lnTo>
                  <a:pt x="914" y="619"/>
                </a:lnTo>
                <a:lnTo>
                  <a:pt x="892" y="592"/>
                </a:lnTo>
                <a:lnTo>
                  <a:pt x="875" y="606"/>
                </a:lnTo>
                <a:lnTo>
                  <a:pt x="848" y="642"/>
                </a:lnTo>
                <a:lnTo>
                  <a:pt x="826" y="642"/>
                </a:lnTo>
                <a:lnTo>
                  <a:pt x="794" y="631"/>
                </a:lnTo>
                <a:lnTo>
                  <a:pt x="773" y="635"/>
                </a:lnTo>
                <a:lnTo>
                  <a:pt x="736" y="682"/>
                </a:lnTo>
                <a:lnTo>
                  <a:pt x="680" y="722"/>
                </a:lnTo>
                <a:lnTo>
                  <a:pt x="626" y="735"/>
                </a:lnTo>
                <a:lnTo>
                  <a:pt x="599" y="734"/>
                </a:lnTo>
                <a:lnTo>
                  <a:pt x="560" y="700"/>
                </a:lnTo>
                <a:lnTo>
                  <a:pt x="460" y="684"/>
                </a:lnTo>
                <a:lnTo>
                  <a:pt x="429" y="691"/>
                </a:lnTo>
                <a:lnTo>
                  <a:pt x="428" y="720"/>
                </a:lnTo>
                <a:lnTo>
                  <a:pt x="426" y="753"/>
                </a:lnTo>
                <a:lnTo>
                  <a:pt x="344" y="774"/>
                </a:lnTo>
                <a:lnTo>
                  <a:pt x="303" y="750"/>
                </a:lnTo>
                <a:lnTo>
                  <a:pt x="292" y="720"/>
                </a:lnTo>
                <a:lnTo>
                  <a:pt x="242" y="714"/>
                </a:lnTo>
                <a:lnTo>
                  <a:pt x="217" y="740"/>
                </a:lnTo>
                <a:lnTo>
                  <a:pt x="168" y="739"/>
                </a:lnTo>
                <a:lnTo>
                  <a:pt x="217" y="717"/>
                </a:lnTo>
                <a:lnTo>
                  <a:pt x="231" y="691"/>
                </a:lnTo>
                <a:lnTo>
                  <a:pt x="144" y="711"/>
                </a:lnTo>
                <a:lnTo>
                  <a:pt x="146" y="693"/>
                </a:lnTo>
                <a:lnTo>
                  <a:pt x="173" y="677"/>
                </a:lnTo>
                <a:lnTo>
                  <a:pt x="144" y="663"/>
                </a:lnTo>
                <a:lnTo>
                  <a:pt x="132" y="668"/>
                </a:lnTo>
                <a:lnTo>
                  <a:pt x="115" y="640"/>
                </a:lnTo>
                <a:lnTo>
                  <a:pt x="139" y="613"/>
                </a:lnTo>
                <a:lnTo>
                  <a:pt x="87" y="602"/>
                </a:lnTo>
                <a:lnTo>
                  <a:pt x="49" y="588"/>
                </a:lnTo>
                <a:lnTo>
                  <a:pt x="49" y="551"/>
                </a:lnTo>
                <a:lnTo>
                  <a:pt x="63" y="553"/>
                </a:lnTo>
                <a:lnTo>
                  <a:pt x="87" y="578"/>
                </a:lnTo>
                <a:lnTo>
                  <a:pt x="117" y="568"/>
                </a:lnTo>
                <a:lnTo>
                  <a:pt x="90" y="558"/>
                </a:lnTo>
                <a:lnTo>
                  <a:pt x="80" y="544"/>
                </a:lnTo>
                <a:lnTo>
                  <a:pt x="97" y="526"/>
                </a:lnTo>
                <a:lnTo>
                  <a:pt x="76" y="501"/>
                </a:lnTo>
                <a:lnTo>
                  <a:pt x="63" y="486"/>
                </a:lnTo>
                <a:lnTo>
                  <a:pt x="87" y="459"/>
                </a:lnTo>
                <a:lnTo>
                  <a:pt x="10" y="475"/>
                </a:lnTo>
                <a:lnTo>
                  <a:pt x="22" y="450"/>
                </a:lnTo>
                <a:lnTo>
                  <a:pt x="20" y="426"/>
                </a:lnTo>
                <a:lnTo>
                  <a:pt x="48" y="390"/>
                </a:lnTo>
                <a:lnTo>
                  <a:pt x="97" y="366"/>
                </a:lnTo>
                <a:lnTo>
                  <a:pt x="131" y="375"/>
                </a:lnTo>
                <a:lnTo>
                  <a:pt x="228" y="352"/>
                </a:lnTo>
                <a:lnTo>
                  <a:pt x="234" y="333"/>
                </a:lnTo>
                <a:lnTo>
                  <a:pt x="305" y="310"/>
                </a:lnTo>
                <a:lnTo>
                  <a:pt x="235" y="295"/>
                </a:lnTo>
                <a:lnTo>
                  <a:pt x="182" y="291"/>
                </a:lnTo>
                <a:lnTo>
                  <a:pt x="122" y="310"/>
                </a:lnTo>
                <a:lnTo>
                  <a:pt x="110" y="335"/>
                </a:lnTo>
                <a:lnTo>
                  <a:pt x="73" y="358"/>
                </a:lnTo>
                <a:lnTo>
                  <a:pt x="20" y="404"/>
                </a:lnTo>
                <a:lnTo>
                  <a:pt x="22" y="381"/>
                </a:lnTo>
                <a:lnTo>
                  <a:pt x="63" y="350"/>
                </a:lnTo>
                <a:lnTo>
                  <a:pt x="2" y="358"/>
                </a:lnTo>
                <a:lnTo>
                  <a:pt x="0" y="345"/>
                </a:lnTo>
                <a:lnTo>
                  <a:pt x="22" y="315"/>
                </a:lnTo>
                <a:lnTo>
                  <a:pt x="15" y="291"/>
                </a:lnTo>
                <a:lnTo>
                  <a:pt x="39" y="276"/>
                </a:lnTo>
                <a:lnTo>
                  <a:pt x="35" y="252"/>
                </a:lnTo>
                <a:lnTo>
                  <a:pt x="12" y="242"/>
                </a:lnTo>
                <a:lnTo>
                  <a:pt x="31" y="212"/>
                </a:lnTo>
                <a:lnTo>
                  <a:pt x="75" y="193"/>
                </a:lnTo>
                <a:lnTo>
                  <a:pt x="105" y="211"/>
                </a:lnTo>
                <a:lnTo>
                  <a:pt x="146" y="201"/>
                </a:lnTo>
                <a:lnTo>
                  <a:pt x="158" y="241"/>
                </a:lnTo>
              </a:path>
            </a:pathLst>
          </a:custGeom>
          <a:solidFill>
            <a:srgbClr val="EAEAEA"/>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29" name="Freeform 51"/>
          <p:cNvSpPr>
            <a:spLocks/>
          </p:cNvSpPr>
          <p:nvPr/>
        </p:nvSpPr>
        <p:spPr bwMode="auto">
          <a:xfrm>
            <a:off x="5729288" y="5084763"/>
            <a:ext cx="768350" cy="503237"/>
          </a:xfrm>
          <a:custGeom>
            <a:avLst/>
            <a:gdLst>
              <a:gd name="T0" fmla="*/ 2147483647 w 484"/>
              <a:gd name="T1" fmla="*/ 2147483647 h 317"/>
              <a:gd name="T2" fmla="*/ 2147483647 w 484"/>
              <a:gd name="T3" fmla="*/ 2147483647 h 317"/>
              <a:gd name="T4" fmla="*/ 2147483647 w 484"/>
              <a:gd name="T5" fmla="*/ 2147483647 h 317"/>
              <a:gd name="T6" fmla="*/ 2147483647 w 484"/>
              <a:gd name="T7" fmla="*/ 2147483647 h 317"/>
              <a:gd name="T8" fmla="*/ 2147483647 w 484"/>
              <a:gd name="T9" fmla="*/ 2147483647 h 317"/>
              <a:gd name="T10" fmla="*/ 2147483647 w 484"/>
              <a:gd name="T11" fmla="*/ 2147483647 h 317"/>
              <a:gd name="T12" fmla="*/ 2147483647 w 484"/>
              <a:gd name="T13" fmla="*/ 2147483647 h 317"/>
              <a:gd name="T14" fmla="*/ 2147483647 w 484"/>
              <a:gd name="T15" fmla="*/ 2147483647 h 317"/>
              <a:gd name="T16" fmla="*/ 2147483647 w 484"/>
              <a:gd name="T17" fmla="*/ 2147483647 h 317"/>
              <a:gd name="T18" fmla="*/ 2147483647 w 484"/>
              <a:gd name="T19" fmla="*/ 2147483647 h 317"/>
              <a:gd name="T20" fmla="*/ 2147483647 w 484"/>
              <a:gd name="T21" fmla="*/ 2147483647 h 317"/>
              <a:gd name="T22" fmla="*/ 2147483647 w 484"/>
              <a:gd name="T23" fmla="*/ 2147483647 h 317"/>
              <a:gd name="T24" fmla="*/ 2147483647 w 484"/>
              <a:gd name="T25" fmla="*/ 2147483647 h 317"/>
              <a:gd name="T26" fmla="*/ 2147483647 w 484"/>
              <a:gd name="T27" fmla="*/ 2147483647 h 317"/>
              <a:gd name="T28" fmla="*/ 2147483647 w 484"/>
              <a:gd name="T29" fmla="*/ 2147483647 h 317"/>
              <a:gd name="T30" fmla="*/ 2147483647 w 484"/>
              <a:gd name="T31" fmla="*/ 2147483647 h 317"/>
              <a:gd name="T32" fmla="*/ 2147483647 w 484"/>
              <a:gd name="T33" fmla="*/ 2147483647 h 317"/>
              <a:gd name="T34" fmla="*/ 2147483647 w 484"/>
              <a:gd name="T35" fmla="*/ 2147483647 h 317"/>
              <a:gd name="T36" fmla="*/ 2147483647 w 484"/>
              <a:gd name="T37" fmla="*/ 2147483647 h 317"/>
              <a:gd name="T38" fmla="*/ 2147483647 w 484"/>
              <a:gd name="T39" fmla="*/ 2147483647 h 317"/>
              <a:gd name="T40" fmla="*/ 2147483647 w 484"/>
              <a:gd name="T41" fmla="*/ 2147483647 h 317"/>
              <a:gd name="T42" fmla="*/ 2147483647 w 484"/>
              <a:gd name="T43" fmla="*/ 2147483647 h 317"/>
              <a:gd name="T44" fmla="*/ 2147483647 w 484"/>
              <a:gd name="T45" fmla="*/ 2147483647 h 317"/>
              <a:gd name="T46" fmla="*/ 2147483647 w 484"/>
              <a:gd name="T47" fmla="*/ 2147483647 h 317"/>
              <a:gd name="T48" fmla="*/ 2147483647 w 484"/>
              <a:gd name="T49" fmla="*/ 2147483647 h 317"/>
              <a:gd name="T50" fmla="*/ 2147483647 w 484"/>
              <a:gd name="T51" fmla="*/ 2147483647 h 317"/>
              <a:gd name="T52" fmla="*/ 2147483647 w 484"/>
              <a:gd name="T53" fmla="*/ 2147483647 h 317"/>
              <a:gd name="T54" fmla="*/ 2147483647 w 484"/>
              <a:gd name="T55" fmla="*/ 2147483647 h 317"/>
              <a:gd name="T56" fmla="*/ 2147483647 w 484"/>
              <a:gd name="T57" fmla="*/ 2147483647 h 317"/>
              <a:gd name="T58" fmla="*/ 2147483647 w 484"/>
              <a:gd name="T59" fmla="*/ 2147483647 h 317"/>
              <a:gd name="T60" fmla="*/ 2147483647 w 484"/>
              <a:gd name="T61" fmla="*/ 2147483647 h 317"/>
              <a:gd name="T62" fmla="*/ 0 w 484"/>
              <a:gd name="T63" fmla="*/ 2147483647 h 317"/>
              <a:gd name="T64" fmla="*/ 0 w 484"/>
              <a:gd name="T65" fmla="*/ 2147483647 h 317"/>
              <a:gd name="T66" fmla="*/ 2147483647 w 484"/>
              <a:gd name="T67" fmla="*/ 2147483647 h 317"/>
              <a:gd name="T68" fmla="*/ 2147483647 w 484"/>
              <a:gd name="T69" fmla="*/ 2147483647 h 317"/>
              <a:gd name="T70" fmla="*/ 2147483647 w 484"/>
              <a:gd name="T71" fmla="*/ 2147483647 h 317"/>
              <a:gd name="T72" fmla="*/ 2147483647 w 484"/>
              <a:gd name="T73" fmla="*/ 2147483647 h 317"/>
              <a:gd name="T74" fmla="*/ 2147483647 w 484"/>
              <a:gd name="T75" fmla="*/ 2147483647 h 317"/>
              <a:gd name="T76" fmla="*/ 2147483647 w 484"/>
              <a:gd name="T77" fmla="*/ 2147483647 h 317"/>
              <a:gd name="T78" fmla="*/ 2147483647 w 484"/>
              <a:gd name="T79" fmla="*/ 2147483647 h 317"/>
              <a:gd name="T80" fmla="*/ 2147483647 w 484"/>
              <a:gd name="T81" fmla="*/ 2147483647 h 317"/>
              <a:gd name="T82" fmla="*/ 2147483647 w 484"/>
              <a:gd name="T83" fmla="*/ 2147483647 h 317"/>
              <a:gd name="T84" fmla="*/ 2147483647 w 484"/>
              <a:gd name="T85" fmla="*/ 2147483647 h 317"/>
              <a:gd name="T86" fmla="*/ 2147483647 w 484"/>
              <a:gd name="T87" fmla="*/ 2147483647 h 317"/>
              <a:gd name="T88" fmla="*/ 2147483647 w 484"/>
              <a:gd name="T89" fmla="*/ 0 h 317"/>
              <a:gd name="T90" fmla="*/ 2147483647 w 484"/>
              <a:gd name="T91" fmla="*/ 2147483647 h 317"/>
              <a:gd name="T92" fmla="*/ 2147483647 w 484"/>
              <a:gd name="T93" fmla="*/ 2147483647 h 317"/>
              <a:gd name="T94" fmla="*/ 2147483647 w 484"/>
              <a:gd name="T95" fmla="*/ 2147483647 h 317"/>
              <a:gd name="T96" fmla="*/ 2147483647 w 484"/>
              <a:gd name="T97" fmla="*/ 2147483647 h 317"/>
              <a:gd name="T98" fmla="*/ 2147483647 w 484"/>
              <a:gd name="T99" fmla="*/ 2147483647 h 317"/>
              <a:gd name="T100" fmla="*/ 2147483647 w 484"/>
              <a:gd name="T101" fmla="*/ 2147483647 h 317"/>
              <a:gd name="T102" fmla="*/ 2147483647 w 484"/>
              <a:gd name="T103" fmla="*/ 2147483647 h 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84" h="317">
                <a:moveTo>
                  <a:pt x="472" y="70"/>
                </a:moveTo>
                <a:lnTo>
                  <a:pt x="451" y="69"/>
                </a:lnTo>
                <a:lnTo>
                  <a:pt x="440" y="83"/>
                </a:lnTo>
                <a:lnTo>
                  <a:pt x="437" y="102"/>
                </a:lnTo>
                <a:lnTo>
                  <a:pt x="441" y="142"/>
                </a:lnTo>
                <a:lnTo>
                  <a:pt x="404" y="169"/>
                </a:lnTo>
                <a:lnTo>
                  <a:pt x="428" y="168"/>
                </a:lnTo>
                <a:lnTo>
                  <a:pt x="462" y="214"/>
                </a:lnTo>
                <a:lnTo>
                  <a:pt x="417" y="224"/>
                </a:lnTo>
                <a:lnTo>
                  <a:pt x="390" y="207"/>
                </a:lnTo>
                <a:lnTo>
                  <a:pt x="349" y="228"/>
                </a:lnTo>
                <a:lnTo>
                  <a:pt x="323" y="256"/>
                </a:lnTo>
                <a:lnTo>
                  <a:pt x="306" y="262"/>
                </a:lnTo>
                <a:lnTo>
                  <a:pt x="313" y="290"/>
                </a:lnTo>
                <a:lnTo>
                  <a:pt x="286" y="303"/>
                </a:lnTo>
                <a:lnTo>
                  <a:pt x="249" y="310"/>
                </a:lnTo>
                <a:lnTo>
                  <a:pt x="179" y="287"/>
                </a:lnTo>
                <a:lnTo>
                  <a:pt x="145" y="291"/>
                </a:lnTo>
                <a:lnTo>
                  <a:pt x="113" y="305"/>
                </a:lnTo>
                <a:lnTo>
                  <a:pt x="60" y="316"/>
                </a:lnTo>
                <a:lnTo>
                  <a:pt x="58" y="290"/>
                </a:lnTo>
                <a:lnTo>
                  <a:pt x="64" y="274"/>
                </a:lnTo>
                <a:lnTo>
                  <a:pt x="48" y="247"/>
                </a:lnTo>
                <a:lnTo>
                  <a:pt x="8" y="221"/>
                </a:lnTo>
                <a:lnTo>
                  <a:pt x="23" y="202"/>
                </a:lnTo>
                <a:lnTo>
                  <a:pt x="8" y="190"/>
                </a:lnTo>
                <a:lnTo>
                  <a:pt x="9" y="162"/>
                </a:lnTo>
                <a:lnTo>
                  <a:pt x="32" y="161"/>
                </a:lnTo>
                <a:lnTo>
                  <a:pt x="51" y="126"/>
                </a:lnTo>
                <a:lnTo>
                  <a:pt x="32" y="110"/>
                </a:lnTo>
                <a:lnTo>
                  <a:pt x="9" y="101"/>
                </a:lnTo>
                <a:lnTo>
                  <a:pt x="0" y="78"/>
                </a:lnTo>
                <a:lnTo>
                  <a:pt x="0" y="49"/>
                </a:lnTo>
                <a:lnTo>
                  <a:pt x="17" y="21"/>
                </a:lnTo>
                <a:lnTo>
                  <a:pt x="45" y="35"/>
                </a:lnTo>
                <a:lnTo>
                  <a:pt x="33" y="44"/>
                </a:lnTo>
                <a:lnTo>
                  <a:pt x="42" y="61"/>
                </a:lnTo>
                <a:lnTo>
                  <a:pt x="85" y="57"/>
                </a:lnTo>
                <a:lnTo>
                  <a:pt x="140" y="72"/>
                </a:lnTo>
                <a:lnTo>
                  <a:pt x="183" y="61"/>
                </a:lnTo>
                <a:lnTo>
                  <a:pt x="234" y="67"/>
                </a:lnTo>
                <a:lnTo>
                  <a:pt x="268" y="57"/>
                </a:lnTo>
                <a:lnTo>
                  <a:pt x="301" y="20"/>
                </a:lnTo>
                <a:lnTo>
                  <a:pt x="328" y="12"/>
                </a:lnTo>
                <a:lnTo>
                  <a:pt x="361" y="0"/>
                </a:lnTo>
                <a:lnTo>
                  <a:pt x="392" y="11"/>
                </a:lnTo>
                <a:lnTo>
                  <a:pt x="413" y="21"/>
                </a:lnTo>
                <a:lnTo>
                  <a:pt x="428" y="11"/>
                </a:lnTo>
                <a:lnTo>
                  <a:pt x="438" y="33"/>
                </a:lnTo>
                <a:lnTo>
                  <a:pt x="474" y="33"/>
                </a:lnTo>
                <a:lnTo>
                  <a:pt x="483" y="53"/>
                </a:lnTo>
                <a:lnTo>
                  <a:pt x="472" y="70"/>
                </a:lnTo>
              </a:path>
            </a:pathLst>
          </a:custGeom>
          <a:solidFill>
            <a:srgbClr val="008000"/>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30" name="Freeform 52"/>
          <p:cNvSpPr>
            <a:spLocks/>
          </p:cNvSpPr>
          <p:nvPr/>
        </p:nvSpPr>
        <p:spPr bwMode="auto">
          <a:xfrm>
            <a:off x="5065713" y="4275138"/>
            <a:ext cx="644525" cy="301625"/>
          </a:xfrm>
          <a:custGeom>
            <a:avLst/>
            <a:gdLst>
              <a:gd name="T0" fmla="*/ 2147483647 w 406"/>
              <a:gd name="T1" fmla="*/ 2147483647 h 190"/>
              <a:gd name="T2" fmla="*/ 2147483647 w 406"/>
              <a:gd name="T3" fmla="*/ 2147483647 h 190"/>
              <a:gd name="T4" fmla="*/ 2147483647 w 406"/>
              <a:gd name="T5" fmla="*/ 2147483647 h 190"/>
              <a:gd name="T6" fmla="*/ 2147483647 w 406"/>
              <a:gd name="T7" fmla="*/ 2147483647 h 190"/>
              <a:gd name="T8" fmla="*/ 2147483647 w 406"/>
              <a:gd name="T9" fmla="*/ 2147483647 h 190"/>
              <a:gd name="T10" fmla="*/ 2147483647 w 406"/>
              <a:gd name="T11" fmla="*/ 2147483647 h 190"/>
              <a:gd name="T12" fmla="*/ 2147483647 w 406"/>
              <a:gd name="T13" fmla="*/ 2147483647 h 190"/>
              <a:gd name="T14" fmla="*/ 2147483647 w 406"/>
              <a:gd name="T15" fmla="*/ 2147483647 h 190"/>
              <a:gd name="T16" fmla="*/ 2147483647 w 406"/>
              <a:gd name="T17" fmla="*/ 2147483647 h 190"/>
              <a:gd name="T18" fmla="*/ 2147483647 w 406"/>
              <a:gd name="T19" fmla="*/ 2147483647 h 190"/>
              <a:gd name="T20" fmla="*/ 2147483647 w 406"/>
              <a:gd name="T21" fmla="*/ 2147483647 h 190"/>
              <a:gd name="T22" fmla="*/ 2147483647 w 406"/>
              <a:gd name="T23" fmla="*/ 2147483647 h 190"/>
              <a:gd name="T24" fmla="*/ 2147483647 w 406"/>
              <a:gd name="T25" fmla="*/ 2147483647 h 190"/>
              <a:gd name="T26" fmla="*/ 2147483647 w 406"/>
              <a:gd name="T27" fmla="*/ 2147483647 h 190"/>
              <a:gd name="T28" fmla="*/ 2147483647 w 406"/>
              <a:gd name="T29" fmla="*/ 2147483647 h 190"/>
              <a:gd name="T30" fmla="*/ 2147483647 w 406"/>
              <a:gd name="T31" fmla="*/ 2147483647 h 190"/>
              <a:gd name="T32" fmla="*/ 2147483647 w 406"/>
              <a:gd name="T33" fmla="*/ 2147483647 h 190"/>
              <a:gd name="T34" fmla="*/ 2147483647 w 406"/>
              <a:gd name="T35" fmla="*/ 2147483647 h 190"/>
              <a:gd name="T36" fmla="*/ 2147483647 w 406"/>
              <a:gd name="T37" fmla="*/ 2147483647 h 190"/>
              <a:gd name="T38" fmla="*/ 2147483647 w 406"/>
              <a:gd name="T39" fmla="*/ 2147483647 h 190"/>
              <a:gd name="T40" fmla="*/ 2147483647 w 406"/>
              <a:gd name="T41" fmla="*/ 2147483647 h 190"/>
              <a:gd name="T42" fmla="*/ 2147483647 w 406"/>
              <a:gd name="T43" fmla="*/ 2147483647 h 190"/>
              <a:gd name="T44" fmla="*/ 2147483647 w 406"/>
              <a:gd name="T45" fmla="*/ 2147483647 h 190"/>
              <a:gd name="T46" fmla="*/ 2147483647 w 406"/>
              <a:gd name="T47" fmla="*/ 2147483647 h 190"/>
              <a:gd name="T48" fmla="*/ 2147483647 w 406"/>
              <a:gd name="T49" fmla="*/ 2147483647 h 190"/>
              <a:gd name="T50" fmla="*/ 2147483647 w 406"/>
              <a:gd name="T51" fmla="*/ 2147483647 h 190"/>
              <a:gd name="T52" fmla="*/ 2147483647 w 406"/>
              <a:gd name="T53" fmla="*/ 2147483647 h 190"/>
              <a:gd name="T54" fmla="*/ 2147483647 w 406"/>
              <a:gd name="T55" fmla="*/ 2147483647 h 190"/>
              <a:gd name="T56" fmla="*/ 2147483647 w 406"/>
              <a:gd name="T57" fmla="*/ 2147483647 h 190"/>
              <a:gd name="T58" fmla="*/ 0 w 406"/>
              <a:gd name="T59" fmla="*/ 2147483647 h 190"/>
              <a:gd name="T60" fmla="*/ 2147483647 w 406"/>
              <a:gd name="T61" fmla="*/ 2147483647 h 190"/>
              <a:gd name="T62" fmla="*/ 2147483647 w 406"/>
              <a:gd name="T63" fmla="*/ 2147483647 h 190"/>
              <a:gd name="T64" fmla="*/ 2147483647 w 406"/>
              <a:gd name="T65" fmla="*/ 2147483647 h 190"/>
              <a:gd name="T66" fmla="*/ 2147483647 w 406"/>
              <a:gd name="T67" fmla="*/ 2147483647 h 190"/>
              <a:gd name="T68" fmla="*/ 2147483647 w 406"/>
              <a:gd name="T69" fmla="*/ 2147483647 h 190"/>
              <a:gd name="T70" fmla="*/ 2147483647 w 406"/>
              <a:gd name="T71" fmla="*/ 2147483647 h 190"/>
              <a:gd name="T72" fmla="*/ 2147483647 w 406"/>
              <a:gd name="T73" fmla="*/ 2147483647 h 190"/>
              <a:gd name="T74" fmla="*/ 2147483647 w 406"/>
              <a:gd name="T75" fmla="*/ 2147483647 h 190"/>
              <a:gd name="T76" fmla="*/ 2147483647 w 406"/>
              <a:gd name="T77" fmla="*/ 2147483647 h 190"/>
              <a:gd name="T78" fmla="*/ 2147483647 w 406"/>
              <a:gd name="T79" fmla="*/ 2147483647 h 190"/>
              <a:gd name="T80" fmla="*/ 2147483647 w 406"/>
              <a:gd name="T81" fmla="*/ 2147483647 h 190"/>
              <a:gd name="T82" fmla="*/ 2147483647 w 406"/>
              <a:gd name="T83" fmla="*/ 2147483647 h 190"/>
              <a:gd name="T84" fmla="*/ 2147483647 w 406"/>
              <a:gd name="T85" fmla="*/ 0 h 190"/>
              <a:gd name="T86" fmla="*/ 2147483647 w 406"/>
              <a:gd name="T87" fmla="*/ 2147483647 h 190"/>
              <a:gd name="T88" fmla="*/ 2147483647 w 406"/>
              <a:gd name="T89" fmla="*/ 2147483647 h 190"/>
              <a:gd name="T90" fmla="*/ 2147483647 w 406"/>
              <a:gd name="T91" fmla="*/ 2147483647 h 190"/>
              <a:gd name="T92" fmla="*/ 2147483647 w 406"/>
              <a:gd name="T93" fmla="*/ 2147483647 h 190"/>
              <a:gd name="T94" fmla="*/ 2147483647 w 406"/>
              <a:gd name="T95" fmla="*/ 2147483647 h 190"/>
              <a:gd name="T96" fmla="*/ 2147483647 w 406"/>
              <a:gd name="T97" fmla="*/ 2147483647 h 190"/>
              <a:gd name="T98" fmla="*/ 2147483647 w 406"/>
              <a:gd name="T99" fmla="*/ 2147483647 h 190"/>
              <a:gd name="T100" fmla="*/ 2147483647 w 406"/>
              <a:gd name="T101" fmla="*/ 2147483647 h 190"/>
              <a:gd name="T102" fmla="*/ 2147483647 w 406"/>
              <a:gd name="T103" fmla="*/ 2147483647 h 190"/>
              <a:gd name="T104" fmla="*/ 2147483647 w 406"/>
              <a:gd name="T105" fmla="*/ 2147483647 h 190"/>
              <a:gd name="T106" fmla="*/ 2147483647 w 406"/>
              <a:gd name="T107" fmla="*/ 2147483647 h 190"/>
              <a:gd name="T108" fmla="*/ 2147483647 w 406"/>
              <a:gd name="T109" fmla="*/ 2147483647 h 190"/>
              <a:gd name="T110" fmla="*/ 2147483647 w 406"/>
              <a:gd name="T111" fmla="*/ 2147483647 h 190"/>
              <a:gd name="T112" fmla="*/ 2147483647 w 406"/>
              <a:gd name="T113" fmla="*/ 2147483647 h 1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6" h="190">
                <a:moveTo>
                  <a:pt x="392" y="80"/>
                </a:moveTo>
                <a:lnTo>
                  <a:pt x="386" y="92"/>
                </a:lnTo>
                <a:lnTo>
                  <a:pt x="378" y="98"/>
                </a:lnTo>
                <a:lnTo>
                  <a:pt x="381" y="117"/>
                </a:lnTo>
                <a:lnTo>
                  <a:pt x="352" y="120"/>
                </a:lnTo>
                <a:lnTo>
                  <a:pt x="331" y="100"/>
                </a:lnTo>
                <a:lnTo>
                  <a:pt x="310" y="104"/>
                </a:lnTo>
                <a:lnTo>
                  <a:pt x="298" y="107"/>
                </a:lnTo>
                <a:lnTo>
                  <a:pt x="280" y="101"/>
                </a:lnTo>
                <a:lnTo>
                  <a:pt x="262" y="106"/>
                </a:lnTo>
                <a:lnTo>
                  <a:pt x="255" y="118"/>
                </a:lnTo>
                <a:lnTo>
                  <a:pt x="253" y="135"/>
                </a:lnTo>
                <a:lnTo>
                  <a:pt x="241" y="133"/>
                </a:lnTo>
                <a:lnTo>
                  <a:pt x="221" y="147"/>
                </a:lnTo>
                <a:lnTo>
                  <a:pt x="201" y="138"/>
                </a:lnTo>
                <a:lnTo>
                  <a:pt x="191" y="141"/>
                </a:lnTo>
                <a:lnTo>
                  <a:pt x="191" y="153"/>
                </a:lnTo>
                <a:lnTo>
                  <a:pt x="151" y="156"/>
                </a:lnTo>
                <a:lnTo>
                  <a:pt x="137" y="160"/>
                </a:lnTo>
                <a:lnTo>
                  <a:pt x="140" y="173"/>
                </a:lnTo>
                <a:lnTo>
                  <a:pt x="148" y="183"/>
                </a:lnTo>
                <a:lnTo>
                  <a:pt x="116" y="189"/>
                </a:lnTo>
                <a:lnTo>
                  <a:pt x="79" y="189"/>
                </a:lnTo>
                <a:lnTo>
                  <a:pt x="61" y="184"/>
                </a:lnTo>
                <a:lnTo>
                  <a:pt x="40" y="173"/>
                </a:lnTo>
                <a:lnTo>
                  <a:pt x="30" y="160"/>
                </a:lnTo>
                <a:lnTo>
                  <a:pt x="18" y="161"/>
                </a:lnTo>
                <a:lnTo>
                  <a:pt x="11" y="141"/>
                </a:lnTo>
                <a:lnTo>
                  <a:pt x="3" y="127"/>
                </a:lnTo>
                <a:lnTo>
                  <a:pt x="0" y="112"/>
                </a:lnTo>
                <a:lnTo>
                  <a:pt x="8" y="93"/>
                </a:lnTo>
                <a:lnTo>
                  <a:pt x="26" y="73"/>
                </a:lnTo>
                <a:lnTo>
                  <a:pt x="48" y="83"/>
                </a:lnTo>
                <a:lnTo>
                  <a:pt x="70" y="67"/>
                </a:lnTo>
                <a:lnTo>
                  <a:pt x="78" y="58"/>
                </a:lnTo>
                <a:lnTo>
                  <a:pt x="90" y="60"/>
                </a:lnTo>
                <a:lnTo>
                  <a:pt x="100" y="29"/>
                </a:lnTo>
                <a:lnTo>
                  <a:pt x="124" y="11"/>
                </a:lnTo>
                <a:lnTo>
                  <a:pt x="136" y="4"/>
                </a:lnTo>
                <a:lnTo>
                  <a:pt x="139" y="23"/>
                </a:lnTo>
                <a:lnTo>
                  <a:pt x="161" y="23"/>
                </a:lnTo>
                <a:lnTo>
                  <a:pt x="160" y="10"/>
                </a:lnTo>
                <a:lnTo>
                  <a:pt x="173" y="0"/>
                </a:lnTo>
                <a:lnTo>
                  <a:pt x="182" y="11"/>
                </a:lnTo>
                <a:lnTo>
                  <a:pt x="201" y="14"/>
                </a:lnTo>
                <a:lnTo>
                  <a:pt x="198" y="41"/>
                </a:lnTo>
                <a:lnTo>
                  <a:pt x="215" y="43"/>
                </a:lnTo>
                <a:lnTo>
                  <a:pt x="228" y="27"/>
                </a:lnTo>
                <a:lnTo>
                  <a:pt x="244" y="20"/>
                </a:lnTo>
                <a:lnTo>
                  <a:pt x="268" y="18"/>
                </a:lnTo>
                <a:lnTo>
                  <a:pt x="288" y="27"/>
                </a:lnTo>
                <a:lnTo>
                  <a:pt x="292" y="15"/>
                </a:lnTo>
                <a:lnTo>
                  <a:pt x="313" y="12"/>
                </a:lnTo>
                <a:lnTo>
                  <a:pt x="335" y="15"/>
                </a:lnTo>
                <a:lnTo>
                  <a:pt x="372" y="35"/>
                </a:lnTo>
                <a:lnTo>
                  <a:pt x="405" y="47"/>
                </a:lnTo>
                <a:lnTo>
                  <a:pt x="392" y="80"/>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31" name="Freeform 53"/>
          <p:cNvSpPr>
            <a:spLocks/>
          </p:cNvSpPr>
          <p:nvPr/>
        </p:nvSpPr>
        <p:spPr bwMode="auto">
          <a:xfrm>
            <a:off x="5499100" y="5424488"/>
            <a:ext cx="242888" cy="252412"/>
          </a:xfrm>
          <a:custGeom>
            <a:avLst/>
            <a:gdLst>
              <a:gd name="T0" fmla="*/ 2147483647 w 153"/>
              <a:gd name="T1" fmla="*/ 2147483647 h 159"/>
              <a:gd name="T2" fmla="*/ 2147483647 w 153"/>
              <a:gd name="T3" fmla="*/ 2147483647 h 159"/>
              <a:gd name="T4" fmla="*/ 2147483647 w 153"/>
              <a:gd name="T5" fmla="*/ 2147483647 h 159"/>
              <a:gd name="T6" fmla="*/ 2147483647 w 153"/>
              <a:gd name="T7" fmla="*/ 2147483647 h 159"/>
              <a:gd name="T8" fmla="*/ 2147483647 w 153"/>
              <a:gd name="T9" fmla="*/ 0 h 159"/>
              <a:gd name="T10" fmla="*/ 2147483647 w 153"/>
              <a:gd name="T11" fmla="*/ 2147483647 h 159"/>
              <a:gd name="T12" fmla="*/ 2147483647 w 153"/>
              <a:gd name="T13" fmla="*/ 2147483647 h 159"/>
              <a:gd name="T14" fmla="*/ 2147483647 w 153"/>
              <a:gd name="T15" fmla="*/ 2147483647 h 159"/>
              <a:gd name="T16" fmla="*/ 2147483647 w 153"/>
              <a:gd name="T17" fmla="*/ 2147483647 h 159"/>
              <a:gd name="T18" fmla="*/ 2147483647 w 153"/>
              <a:gd name="T19" fmla="*/ 2147483647 h 159"/>
              <a:gd name="T20" fmla="*/ 2147483647 w 153"/>
              <a:gd name="T21" fmla="*/ 2147483647 h 159"/>
              <a:gd name="T22" fmla="*/ 2147483647 w 153"/>
              <a:gd name="T23" fmla="*/ 2147483647 h 159"/>
              <a:gd name="T24" fmla="*/ 2147483647 w 153"/>
              <a:gd name="T25" fmla="*/ 2147483647 h 159"/>
              <a:gd name="T26" fmla="*/ 2147483647 w 153"/>
              <a:gd name="T27" fmla="*/ 2147483647 h 159"/>
              <a:gd name="T28" fmla="*/ 2147483647 w 153"/>
              <a:gd name="T29" fmla="*/ 2147483647 h 159"/>
              <a:gd name="T30" fmla="*/ 2147483647 w 153"/>
              <a:gd name="T31" fmla="*/ 2147483647 h 159"/>
              <a:gd name="T32" fmla="*/ 2147483647 w 153"/>
              <a:gd name="T33" fmla="*/ 2147483647 h 159"/>
              <a:gd name="T34" fmla="*/ 2147483647 w 153"/>
              <a:gd name="T35" fmla="*/ 2147483647 h 159"/>
              <a:gd name="T36" fmla="*/ 2147483647 w 153"/>
              <a:gd name="T37" fmla="*/ 2147483647 h 159"/>
              <a:gd name="T38" fmla="*/ 2147483647 w 153"/>
              <a:gd name="T39" fmla="*/ 2147483647 h 159"/>
              <a:gd name="T40" fmla="*/ 2147483647 w 153"/>
              <a:gd name="T41" fmla="*/ 2147483647 h 159"/>
              <a:gd name="T42" fmla="*/ 2147483647 w 153"/>
              <a:gd name="T43" fmla="*/ 2147483647 h 159"/>
              <a:gd name="T44" fmla="*/ 2147483647 w 153"/>
              <a:gd name="T45" fmla="*/ 2147483647 h 159"/>
              <a:gd name="T46" fmla="*/ 2147483647 w 153"/>
              <a:gd name="T47" fmla="*/ 2147483647 h 159"/>
              <a:gd name="T48" fmla="*/ 0 w 153"/>
              <a:gd name="T49" fmla="*/ 2147483647 h 159"/>
              <a:gd name="T50" fmla="*/ 2147483647 w 153"/>
              <a:gd name="T51" fmla="*/ 2147483647 h 159"/>
              <a:gd name="T52" fmla="*/ 2147483647 w 153"/>
              <a:gd name="T53" fmla="*/ 2147483647 h 159"/>
              <a:gd name="T54" fmla="*/ 2147483647 w 153"/>
              <a:gd name="T55" fmla="*/ 2147483647 h 159"/>
              <a:gd name="T56" fmla="*/ 2147483647 w 153"/>
              <a:gd name="T57" fmla="*/ 2147483647 h 159"/>
              <a:gd name="T58" fmla="*/ 2147483647 w 153"/>
              <a:gd name="T59" fmla="*/ 2147483647 h 159"/>
              <a:gd name="T60" fmla="*/ 2147483647 w 153"/>
              <a:gd name="T61" fmla="*/ 2147483647 h 159"/>
              <a:gd name="T62" fmla="*/ 2147483647 w 153"/>
              <a:gd name="T63" fmla="*/ 2147483647 h 159"/>
              <a:gd name="T64" fmla="*/ 2147483647 w 153"/>
              <a:gd name="T65" fmla="*/ 2147483647 h 159"/>
              <a:gd name="T66" fmla="*/ 2147483647 w 153"/>
              <a:gd name="T67" fmla="*/ 2147483647 h 159"/>
              <a:gd name="T68" fmla="*/ 2147483647 w 153"/>
              <a:gd name="T69" fmla="*/ 2147483647 h 159"/>
              <a:gd name="T70" fmla="*/ 2147483647 w 153"/>
              <a:gd name="T71" fmla="*/ 2147483647 h 159"/>
              <a:gd name="T72" fmla="*/ 2147483647 w 153"/>
              <a:gd name="T73" fmla="*/ 2147483647 h 159"/>
              <a:gd name="T74" fmla="*/ 2147483647 w 153"/>
              <a:gd name="T75" fmla="*/ 2147483647 h 1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3" h="159">
                <a:moveTo>
                  <a:pt x="152" y="15"/>
                </a:moveTo>
                <a:lnTo>
                  <a:pt x="142" y="8"/>
                </a:lnTo>
                <a:lnTo>
                  <a:pt x="133" y="4"/>
                </a:lnTo>
                <a:lnTo>
                  <a:pt x="126" y="1"/>
                </a:lnTo>
                <a:lnTo>
                  <a:pt x="119" y="0"/>
                </a:lnTo>
                <a:lnTo>
                  <a:pt x="112" y="1"/>
                </a:lnTo>
                <a:lnTo>
                  <a:pt x="104" y="4"/>
                </a:lnTo>
                <a:lnTo>
                  <a:pt x="96" y="9"/>
                </a:lnTo>
                <a:lnTo>
                  <a:pt x="85" y="15"/>
                </a:lnTo>
                <a:lnTo>
                  <a:pt x="78" y="27"/>
                </a:lnTo>
                <a:lnTo>
                  <a:pt x="73" y="36"/>
                </a:lnTo>
                <a:lnTo>
                  <a:pt x="71" y="42"/>
                </a:lnTo>
                <a:lnTo>
                  <a:pt x="69" y="46"/>
                </a:lnTo>
                <a:lnTo>
                  <a:pt x="65" y="49"/>
                </a:lnTo>
                <a:lnTo>
                  <a:pt x="59" y="51"/>
                </a:lnTo>
                <a:lnTo>
                  <a:pt x="54" y="52"/>
                </a:lnTo>
                <a:lnTo>
                  <a:pt x="48" y="53"/>
                </a:lnTo>
                <a:lnTo>
                  <a:pt x="40" y="54"/>
                </a:lnTo>
                <a:lnTo>
                  <a:pt x="31" y="55"/>
                </a:lnTo>
                <a:lnTo>
                  <a:pt x="27" y="63"/>
                </a:lnTo>
                <a:lnTo>
                  <a:pt x="24" y="69"/>
                </a:lnTo>
                <a:lnTo>
                  <a:pt x="15" y="78"/>
                </a:lnTo>
                <a:lnTo>
                  <a:pt x="7" y="88"/>
                </a:lnTo>
                <a:lnTo>
                  <a:pt x="3" y="94"/>
                </a:lnTo>
                <a:lnTo>
                  <a:pt x="0" y="101"/>
                </a:lnTo>
                <a:lnTo>
                  <a:pt x="4" y="109"/>
                </a:lnTo>
                <a:lnTo>
                  <a:pt x="8" y="115"/>
                </a:lnTo>
                <a:lnTo>
                  <a:pt x="13" y="119"/>
                </a:lnTo>
                <a:lnTo>
                  <a:pt x="18" y="122"/>
                </a:lnTo>
                <a:lnTo>
                  <a:pt x="31" y="126"/>
                </a:lnTo>
                <a:lnTo>
                  <a:pt x="49" y="130"/>
                </a:lnTo>
                <a:lnTo>
                  <a:pt x="51" y="136"/>
                </a:lnTo>
                <a:lnTo>
                  <a:pt x="52" y="141"/>
                </a:lnTo>
                <a:lnTo>
                  <a:pt x="53" y="143"/>
                </a:lnTo>
                <a:lnTo>
                  <a:pt x="54" y="145"/>
                </a:lnTo>
                <a:lnTo>
                  <a:pt x="56" y="149"/>
                </a:lnTo>
                <a:lnTo>
                  <a:pt x="58" y="153"/>
                </a:lnTo>
                <a:lnTo>
                  <a:pt x="61" y="15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32" name="Freeform 54"/>
          <p:cNvSpPr>
            <a:spLocks/>
          </p:cNvSpPr>
          <p:nvPr/>
        </p:nvSpPr>
        <p:spPr bwMode="auto">
          <a:xfrm>
            <a:off x="5000625" y="4883150"/>
            <a:ext cx="315913" cy="566738"/>
          </a:xfrm>
          <a:custGeom>
            <a:avLst/>
            <a:gdLst>
              <a:gd name="T0" fmla="*/ 2147483647 w 199"/>
              <a:gd name="T1" fmla="*/ 0 h 357"/>
              <a:gd name="T2" fmla="*/ 2147483647 w 199"/>
              <a:gd name="T3" fmla="*/ 2147483647 h 357"/>
              <a:gd name="T4" fmla="*/ 2147483647 w 199"/>
              <a:gd name="T5" fmla="*/ 2147483647 h 357"/>
              <a:gd name="T6" fmla="*/ 2147483647 w 199"/>
              <a:gd name="T7" fmla="*/ 2147483647 h 357"/>
              <a:gd name="T8" fmla="*/ 2147483647 w 199"/>
              <a:gd name="T9" fmla="*/ 2147483647 h 357"/>
              <a:gd name="T10" fmla="*/ 2147483647 w 199"/>
              <a:gd name="T11" fmla="*/ 2147483647 h 357"/>
              <a:gd name="T12" fmla="*/ 2147483647 w 199"/>
              <a:gd name="T13" fmla="*/ 2147483647 h 357"/>
              <a:gd name="T14" fmla="*/ 2147483647 w 199"/>
              <a:gd name="T15" fmla="*/ 2147483647 h 357"/>
              <a:gd name="T16" fmla="*/ 2147483647 w 199"/>
              <a:gd name="T17" fmla="*/ 2147483647 h 357"/>
              <a:gd name="T18" fmla="*/ 2147483647 w 199"/>
              <a:gd name="T19" fmla="*/ 2147483647 h 357"/>
              <a:gd name="T20" fmla="*/ 2147483647 w 199"/>
              <a:gd name="T21" fmla="*/ 2147483647 h 357"/>
              <a:gd name="T22" fmla="*/ 2147483647 w 199"/>
              <a:gd name="T23" fmla="*/ 2147483647 h 357"/>
              <a:gd name="T24" fmla="*/ 2147483647 w 199"/>
              <a:gd name="T25" fmla="*/ 2147483647 h 357"/>
              <a:gd name="T26" fmla="*/ 2147483647 w 199"/>
              <a:gd name="T27" fmla="*/ 2147483647 h 357"/>
              <a:gd name="T28" fmla="*/ 2147483647 w 199"/>
              <a:gd name="T29" fmla="*/ 2147483647 h 357"/>
              <a:gd name="T30" fmla="*/ 2147483647 w 199"/>
              <a:gd name="T31" fmla="*/ 2147483647 h 357"/>
              <a:gd name="T32" fmla="*/ 2147483647 w 199"/>
              <a:gd name="T33" fmla="*/ 2147483647 h 357"/>
              <a:gd name="T34" fmla="*/ 2147483647 w 199"/>
              <a:gd name="T35" fmla="*/ 2147483647 h 357"/>
              <a:gd name="T36" fmla="*/ 2147483647 w 199"/>
              <a:gd name="T37" fmla="*/ 2147483647 h 357"/>
              <a:gd name="T38" fmla="*/ 2147483647 w 199"/>
              <a:gd name="T39" fmla="*/ 2147483647 h 357"/>
              <a:gd name="T40" fmla="*/ 2147483647 w 199"/>
              <a:gd name="T41" fmla="*/ 2147483647 h 357"/>
              <a:gd name="T42" fmla="*/ 2147483647 w 199"/>
              <a:gd name="T43" fmla="*/ 2147483647 h 357"/>
              <a:gd name="T44" fmla="*/ 2147483647 w 199"/>
              <a:gd name="T45" fmla="*/ 2147483647 h 357"/>
              <a:gd name="T46" fmla="*/ 0 w 199"/>
              <a:gd name="T47" fmla="*/ 2147483647 h 357"/>
              <a:gd name="T48" fmla="*/ 0 w 199"/>
              <a:gd name="T49" fmla="*/ 2147483647 h 357"/>
              <a:gd name="T50" fmla="*/ 2147483647 w 199"/>
              <a:gd name="T51" fmla="*/ 2147483647 h 357"/>
              <a:gd name="T52" fmla="*/ 2147483647 w 199"/>
              <a:gd name="T53" fmla="*/ 2147483647 h 357"/>
              <a:gd name="T54" fmla="*/ 2147483647 w 199"/>
              <a:gd name="T55" fmla="*/ 2147483647 h 357"/>
              <a:gd name="T56" fmla="*/ 2147483647 w 199"/>
              <a:gd name="T57" fmla="*/ 2147483647 h 357"/>
              <a:gd name="T58" fmla="*/ 2147483647 w 199"/>
              <a:gd name="T59" fmla="*/ 2147483647 h 357"/>
              <a:gd name="T60" fmla="*/ 2147483647 w 199"/>
              <a:gd name="T61" fmla="*/ 2147483647 h 357"/>
              <a:gd name="T62" fmla="*/ 2147483647 w 199"/>
              <a:gd name="T63" fmla="*/ 2147483647 h 357"/>
              <a:gd name="T64" fmla="*/ 2147483647 w 199"/>
              <a:gd name="T65" fmla="*/ 2147483647 h 357"/>
              <a:gd name="T66" fmla="*/ 2147483647 w 199"/>
              <a:gd name="T67" fmla="*/ 2147483647 h 357"/>
              <a:gd name="T68" fmla="*/ 2147483647 w 199"/>
              <a:gd name="T69" fmla="*/ 2147483647 h 357"/>
              <a:gd name="T70" fmla="*/ 2147483647 w 199"/>
              <a:gd name="T71" fmla="*/ 2147483647 h 357"/>
              <a:gd name="T72" fmla="*/ 2147483647 w 199"/>
              <a:gd name="T73" fmla="*/ 2147483647 h 357"/>
              <a:gd name="T74" fmla="*/ 2147483647 w 199"/>
              <a:gd name="T75" fmla="*/ 2147483647 h 357"/>
              <a:gd name="T76" fmla="*/ 2147483647 w 199"/>
              <a:gd name="T77" fmla="*/ 2147483647 h 357"/>
              <a:gd name="T78" fmla="*/ 2147483647 w 199"/>
              <a:gd name="T79" fmla="*/ 2147483647 h 357"/>
              <a:gd name="T80" fmla="*/ 2147483647 w 199"/>
              <a:gd name="T81" fmla="*/ 2147483647 h 357"/>
              <a:gd name="T82" fmla="*/ 2147483647 w 199"/>
              <a:gd name="T83" fmla="*/ 2147483647 h 357"/>
              <a:gd name="T84" fmla="*/ 2147483647 w 199"/>
              <a:gd name="T85" fmla="*/ 2147483647 h 357"/>
              <a:gd name="T86" fmla="*/ 2147483647 w 199"/>
              <a:gd name="T87" fmla="*/ 2147483647 h 357"/>
              <a:gd name="T88" fmla="*/ 2147483647 w 199"/>
              <a:gd name="T89" fmla="*/ 2147483647 h 357"/>
              <a:gd name="T90" fmla="*/ 2147483647 w 199"/>
              <a:gd name="T91" fmla="*/ 2147483647 h 357"/>
              <a:gd name="T92" fmla="*/ 2147483647 w 199"/>
              <a:gd name="T93" fmla="*/ 2147483647 h 357"/>
              <a:gd name="T94" fmla="*/ 2147483647 w 199"/>
              <a:gd name="T95" fmla="*/ 2147483647 h 357"/>
              <a:gd name="T96" fmla="*/ 2147483647 w 199"/>
              <a:gd name="T97" fmla="*/ 2147483647 h 357"/>
              <a:gd name="T98" fmla="*/ 2147483647 w 199"/>
              <a:gd name="T99" fmla="*/ 2147483647 h 357"/>
              <a:gd name="T100" fmla="*/ 2147483647 w 199"/>
              <a:gd name="T101" fmla="*/ 2147483647 h 357"/>
              <a:gd name="T102" fmla="*/ 2147483647 w 199"/>
              <a:gd name="T103" fmla="*/ 2147483647 h 357"/>
              <a:gd name="T104" fmla="*/ 2147483647 w 199"/>
              <a:gd name="T105" fmla="*/ 2147483647 h 357"/>
              <a:gd name="T106" fmla="*/ 2147483647 w 199"/>
              <a:gd name="T107" fmla="*/ 2147483647 h 357"/>
              <a:gd name="T108" fmla="*/ 2147483647 w 199"/>
              <a:gd name="T109" fmla="*/ 2147483647 h 357"/>
              <a:gd name="T110" fmla="*/ 2147483647 w 199"/>
              <a:gd name="T111" fmla="*/ 2147483647 h 357"/>
              <a:gd name="T112" fmla="*/ 2147483647 w 199"/>
              <a:gd name="T113" fmla="*/ 2147483647 h 357"/>
              <a:gd name="T114" fmla="*/ 2147483647 w 199"/>
              <a:gd name="T115" fmla="*/ 2147483647 h 357"/>
              <a:gd name="T116" fmla="*/ 2147483647 w 199"/>
              <a:gd name="T117" fmla="*/ 2147483647 h 357"/>
              <a:gd name="T118" fmla="*/ 2147483647 w 199"/>
              <a:gd name="T119" fmla="*/ 2147483647 h 357"/>
              <a:gd name="T120" fmla="*/ 2147483647 w 199"/>
              <a:gd name="T121" fmla="*/ 2147483647 h 357"/>
              <a:gd name="T122" fmla="*/ 2147483647 w 199"/>
              <a:gd name="T123" fmla="*/ 2147483647 h 3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9" h="357">
                <a:moveTo>
                  <a:pt x="119" y="0"/>
                </a:moveTo>
                <a:lnTo>
                  <a:pt x="132" y="13"/>
                </a:lnTo>
                <a:lnTo>
                  <a:pt x="143" y="25"/>
                </a:lnTo>
                <a:lnTo>
                  <a:pt x="162" y="50"/>
                </a:lnTo>
                <a:lnTo>
                  <a:pt x="180" y="76"/>
                </a:lnTo>
                <a:lnTo>
                  <a:pt x="198" y="104"/>
                </a:lnTo>
                <a:lnTo>
                  <a:pt x="192" y="108"/>
                </a:lnTo>
                <a:lnTo>
                  <a:pt x="187" y="111"/>
                </a:lnTo>
                <a:lnTo>
                  <a:pt x="179" y="116"/>
                </a:lnTo>
                <a:lnTo>
                  <a:pt x="170" y="115"/>
                </a:lnTo>
                <a:lnTo>
                  <a:pt x="164" y="113"/>
                </a:lnTo>
                <a:lnTo>
                  <a:pt x="156" y="109"/>
                </a:lnTo>
                <a:lnTo>
                  <a:pt x="144" y="103"/>
                </a:lnTo>
                <a:lnTo>
                  <a:pt x="133" y="96"/>
                </a:lnTo>
                <a:lnTo>
                  <a:pt x="123" y="89"/>
                </a:lnTo>
                <a:lnTo>
                  <a:pt x="120" y="87"/>
                </a:lnTo>
                <a:lnTo>
                  <a:pt x="119" y="86"/>
                </a:lnTo>
                <a:lnTo>
                  <a:pt x="71" y="88"/>
                </a:lnTo>
                <a:lnTo>
                  <a:pt x="46" y="90"/>
                </a:lnTo>
                <a:lnTo>
                  <a:pt x="22" y="92"/>
                </a:lnTo>
                <a:lnTo>
                  <a:pt x="13" y="94"/>
                </a:lnTo>
                <a:lnTo>
                  <a:pt x="6" y="97"/>
                </a:lnTo>
                <a:lnTo>
                  <a:pt x="2" y="101"/>
                </a:lnTo>
                <a:lnTo>
                  <a:pt x="0" y="105"/>
                </a:lnTo>
                <a:lnTo>
                  <a:pt x="0" y="109"/>
                </a:lnTo>
                <a:lnTo>
                  <a:pt x="1" y="114"/>
                </a:lnTo>
                <a:lnTo>
                  <a:pt x="8" y="125"/>
                </a:lnTo>
                <a:lnTo>
                  <a:pt x="18" y="135"/>
                </a:lnTo>
                <a:lnTo>
                  <a:pt x="30" y="144"/>
                </a:lnTo>
                <a:lnTo>
                  <a:pt x="42" y="151"/>
                </a:lnTo>
                <a:lnTo>
                  <a:pt x="52" y="155"/>
                </a:lnTo>
                <a:lnTo>
                  <a:pt x="58" y="165"/>
                </a:lnTo>
                <a:lnTo>
                  <a:pt x="63" y="174"/>
                </a:lnTo>
                <a:lnTo>
                  <a:pt x="71" y="192"/>
                </a:lnTo>
                <a:lnTo>
                  <a:pt x="80" y="209"/>
                </a:lnTo>
                <a:lnTo>
                  <a:pt x="87" y="217"/>
                </a:lnTo>
                <a:lnTo>
                  <a:pt x="95" y="224"/>
                </a:lnTo>
                <a:lnTo>
                  <a:pt x="105" y="231"/>
                </a:lnTo>
                <a:lnTo>
                  <a:pt x="117" y="239"/>
                </a:lnTo>
                <a:lnTo>
                  <a:pt x="127" y="245"/>
                </a:lnTo>
                <a:lnTo>
                  <a:pt x="130" y="246"/>
                </a:lnTo>
                <a:lnTo>
                  <a:pt x="131" y="247"/>
                </a:lnTo>
                <a:lnTo>
                  <a:pt x="138" y="256"/>
                </a:lnTo>
                <a:lnTo>
                  <a:pt x="144" y="264"/>
                </a:lnTo>
                <a:lnTo>
                  <a:pt x="147" y="273"/>
                </a:lnTo>
                <a:lnTo>
                  <a:pt x="150" y="282"/>
                </a:lnTo>
                <a:lnTo>
                  <a:pt x="154" y="289"/>
                </a:lnTo>
                <a:lnTo>
                  <a:pt x="158" y="295"/>
                </a:lnTo>
                <a:lnTo>
                  <a:pt x="164" y="304"/>
                </a:lnTo>
                <a:lnTo>
                  <a:pt x="168" y="309"/>
                </a:lnTo>
                <a:lnTo>
                  <a:pt x="170" y="312"/>
                </a:lnTo>
                <a:lnTo>
                  <a:pt x="173" y="314"/>
                </a:lnTo>
                <a:lnTo>
                  <a:pt x="175" y="318"/>
                </a:lnTo>
                <a:lnTo>
                  <a:pt x="177" y="324"/>
                </a:lnTo>
                <a:lnTo>
                  <a:pt x="180" y="333"/>
                </a:lnTo>
                <a:lnTo>
                  <a:pt x="182" y="341"/>
                </a:lnTo>
                <a:lnTo>
                  <a:pt x="183" y="347"/>
                </a:lnTo>
                <a:lnTo>
                  <a:pt x="183" y="352"/>
                </a:lnTo>
                <a:lnTo>
                  <a:pt x="183" y="354"/>
                </a:lnTo>
                <a:lnTo>
                  <a:pt x="185" y="356"/>
                </a:lnTo>
                <a:lnTo>
                  <a:pt x="188" y="356"/>
                </a:lnTo>
                <a:lnTo>
                  <a:pt x="192" y="356"/>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33" name="Freeform 55"/>
          <p:cNvSpPr>
            <a:spLocks/>
          </p:cNvSpPr>
          <p:nvPr/>
        </p:nvSpPr>
        <p:spPr bwMode="auto">
          <a:xfrm>
            <a:off x="4197350" y="4352925"/>
            <a:ext cx="896938" cy="419100"/>
          </a:xfrm>
          <a:custGeom>
            <a:avLst/>
            <a:gdLst>
              <a:gd name="T0" fmla="*/ 2147483647 w 565"/>
              <a:gd name="T1" fmla="*/ 2147483647 h 264"/>
              <a:gd name="T2" fmla="*/ 2147483647 w 565"/>
              <a:gd name="T3" fmla="*/ 2147483647 h 264"/>
              <a:gd name="T4" fmla="*/ 2147483647 w 565"/>
              <a:gd name="T5" fmla="*/ 2147483647 h 264"/>
              <a:gd name="T6" fmla="*/ 2147483647 w 565"/>
              <a:gd name="T7" fmla="*/ 2147483647 h 264"/>
              <a:gd name="T8" fmla="*/ 2147483647 w 565"/>
              <a:gd name="T9" fmla="*/ 2147483647 h 264"/>
              <a:gd name="T10" fmla="*/ 2147483647 w 565"/>
              <a:gd name="T11" fmla="*/ 2147483647 h 264"/>
              <a:gd name="T12" fmla="*/ 2147483647 w 565"/>
              <a:gd name="T13" fmla="*/ 2147483647 h 264"/>
              <a:gd name="T14" fmla="*/ 0 w 565"/>
              <a:gd name="T15" fmla="*/ 2147483647 h 264"/>
              <a:gd name="T16" fmla="*/ 2147483647 w 565"/>
              <a:gd name="T17" fmla="*/ 2147483647 h 264"/>
              <a:gd name="T18" fmla="*/ 2147483647 w 565"/>
              <a:gd name="T19" fmla="*/ 2147483647 h 264"/>
              <a:gd name="T20" fmla="*/ 2147483647 w 565"/>
              <a:gd name="T21" fmla="*/ 2147483647 h 264"/>
              <a:gd name="T22" fmla="*/ 2147483647 w 565"/>
              <a:gd name="T23" fmla="*/ 2147483647 h 264"/>
              <a:gd name="T24" fmla="*/ 2147483647 w 565"/>
              <a:gd name="T25" fmla="*/ 2147483647 h 264"/>
              <a:gd name="T26" fmla="*/ 2147483647 w 565"/>
              <a:gd name="T27" fmla="*/ 2147483647 h 264"/>
              <a:gd name="T28" fmla="*/ 2147483647 w 565"/>
              <a:gd name="T29" fmla="*/ 2147483647 h 264"/>
              <a:gd name="T30" fmla="*/ 2147483647 w 565"/>
              <a:gd name="T31" fmla="*/ 2147483647 h 264"/>
              <a:gd name="T32" fmla="*/ 2147483647 w 565"/>
              <a:gd name="T33" fmla="*/ 2147483647 h 264"/>
              <a:gd name="T34" fmla="*/ 2147483647 w 565"/>
              <a:gd name="T35" fmla="*/ 2147483647 h 264"/>
              <a:gd name="T36" fmla="*/ 2147483647 w 565"/>
              <a:gd name="T37" fmla="*/ 2147483647 h 264"/>
              <a:gd name="T38" fmla="*/ 2147483647 w 565"/>
              <a:gd name="T39" fmla="*/ 2147483647 h 264"/>
              <a:gd name="T40" fmla="*/ 2147483647 w 565"/>
              <a:gd name="T41" fmla="*/ 2147483647 h 264"/>
              <a:gd name="T42" fmla="*/ 2147483647 w 565"/>
              <a:gd name="T43" fmla="*/ 2147483647 h 264"/>
              <a:gd name="T44" fmla="*/ 2147483647 w 565"/>
              <a:gd name="T45" fmla="*/ 2147483647 h 264"/>
              <a:gd name="T46" fmla="*/ 2147483647 w 565"/>
              <a:gd name="T47" fmla="*/ 0 h 264"/>
              <a:gd name="T48" fmla="*/ 2147483647 w 565"/>
              <a:gd name="T49" fmla="*/ 2147483647 h 264"/>
              <a:gd name="T50" fmla="*/ 2147483647 w 565"/>
              <a:gd name="T51" fmla="*/ 2147483647 h 264"/>
              <a:gd name="T52" fmla="*/ 2147483647 w 565"/>
              <a:gd name="T53" fmla="*/ 2147483647 h 264"/>
              <a:gd name="T54" fmla="*/ 2147483647 w 565"/>
              <a:gd name="T55" fmla="*/ 2147483647 h 264"/>
              <a:gd name="T56" fmla="*/ 2147483647 w 565"/>
              <a:gd name="T57" fmla="*/ 2147483647 h 264"/>
              <a:gd name="T58" fmla="*/ 2147483647 w 565"/>
              <a:gd name="T59" fmla="*/ 2147483647 h 264"/>
              <a:gd name="T60" fmla="*/ 2147483647 w 565"/>
              <a:gd name="T61" fmla="*/ 2147483647 h 264"/>
              <a:gd name="T62" fmla="*/ 2147483647 w 565"/>
              <a:gd name="T63" fmla="*/ 2147483647 h 264"/>
              <a:gd name="T64" fmla="*/ 2147483647 w 565"/>
              <a:gd name="T65" fmla="*/ 2147483647 h 264"/>
              <a:gd name="T66" fmla="*/ 2147483647 w 565"/>
              <a:gd name="T67" fmla="*/ 2147483647 h 264"/>
              <a:gd name="T68" fmla="*/ 2147483647 w 565"/>
              <a:gd name="T69" fmla="*/ 2147483647 h 264"/>
              <a:gd name="T70" fmla="*/ 2147483647 w 565"/>
              <a:gd name="T71" fmla="*/ 2147483647 h 264"/>
              <a:gd name="T72" fmla="*/ 2147483647 w 565"/>
              <a:gd name="T73" fmla="*/ 2147483647 h 264"/>
              <a:gd name="T74" fmla="*/ 2147483647 w 565"/>
              <a:gd name="T75" fmla="*/ 2147483647 h 264"/>
              <a:gd name="T76" fmla="*/ 2147483647 w 565"/>
              <a:gd name="T77" fmla="*/ 2147483647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5" h="264">
                <a:moveTo>
                  <a:pt x="258" y="240"/>
                </a:moveTo>
                <a:lnTo>
                  <a:pt x="212" y="229"/>
                </a:lnTo>
                <a:lnTo>
                  <a:pt x="195" y="201"/>
                </a:lnTo>
                <a:lnTo>
                  <a:pt x="203" y="189"/>
                </a:lnTo>
                <a:lnTo>
                  <a:pt x="180" y="189"/>
                </a:lnTo>
                <a:lnTo>
                  <a:pt x="171" y="195"/>
                </a:lnTo>
                <a:lnTo>
                  <a:pt x="125" y="194"/>
                </a:lnTo>
                <a:lnTo>
                  <a:pt x="116" y="209"/>
                </a:lnTo>
                <a:lnTo>
                  <a:pt x="95" y="212"/>
                </a:lnTo>
                <a:lnTo>
                  <a:pt x="73" y="203"/>
                </a:lnTo>
                <a:lnTo>
                  <a:pt x="66" y="186"/>
                </a:lnTo>
                <a:lnTo>
                  <a:pt x="46" y="197"/>
                </a:lnTo>
                <a:lnTo>
                  <a:pt x="27" y="189"/>
                </a:lnTo>
                <a:lnTo>
                  <a:pt x="21" y="175"/>
                </a:lnTo>
                <a:lnTo>
                  <a:pt x="9" y="174"/>
                </a:lnTo>
                <a:lnTo>
                  <a:pt x="0" y="169"/>
                </a:lnTo>
                <a:lnTo>
                  <a:pt x="3" y="160"/>
                </a:lnTo>
                <a:lnTo>
                  <a:pt x="14" y="140"/>
                </a:lnTo>
                <a:lnTo>
                  <a:pt x="15" y="126"/>
                </a:lnTo>
                <a:lnTo>
                  <a:pt x="30" y="125"/>
                </a:lnTo>
                <a:lnTo>
                  <a:pt x="60" y="151"/>
                </a:lnTo>
                <a:lnTo>
                  <a:pt x="73" y="122"/>
                </a:lnTo>
                <a:lnTo>
                  <a:pt x="98" y="131"/>
                </a:lnTo>
                <a:lnTo>
                  <a:pt x="113" y="148"/>
                </a:lnTo>
                <a:lnTo>
                  <a:pt x="134" y="146"/>
                </a:lnTo>
                <a:lnTo>
                  <a:pt x="168" y="132"/>
                </a:lnTo>
                <a:lnTo>
                  <a:pt x="189" y="134"/>
                </a:lnTo>
                <a:lnTo>
                  <a:pt x="206" y="122"/>
                </a:lnTo>
                <a:lnTo>
                  <a:pt x="220" y="126"/>
                </a:lnTo>
                <a:lnTo>
                  <a:pt x="246" y="132"/>
                </a:lnTo>
                <a:lnTo>
                  <a:pt x="241" y="143"/>
                </a:lnTo>
                <a:lnTo>
                  <a:pt x="259" y="151"/>
                </a:lnTo>
                <a:lnTo>
                  <a:pt x="270" y="152"/>
                </a:lnTo>
                <a:lnTo>
                  <a:pt x="271" y="126"/>
                </a:lnTo>
                <a:lnTo>
                  <a:pt x="265" y="103"/>
                </a:lnTo>
                <a:lnTo>
                  <a:pt x="253" y="80"/>
                </a:lnTo>
                <a:lnTo>
                  <a:pt x="298" y="66"/>
                </a:lnTo>
                <a:lnTo>
                  <a:pt x="301" y="46"/>
                </a:lnTo>
                <a:lnTo>
                  <a:pt x="319" y="51"/>
                </a:lnTo>
                <a:lnTo>
                  <a:pt x="328" y="42"/>
                </a:lnTo>
                <a:lnTo>
                  <a:pt x="326" y="22"/>
                </a:lnTo>
                <a:lnTo>
                  <a:pt x="348" y="42"/>
                </a:lnTo>
                <a:lnTo>
                  <a:pt x="371" y="48"/>
                </a:lnTo>
                <a:lnTo>
                  <a:pt x="377" y="39"/>
                </a:lnTo>
                <a:lnTo>
                  <a:pt x="395" y="45"/>
                </a:lnTo>
                <a:lnTo>
                  <a:pt x="402" y="25"/>
                </a:lnTo>
                <a:lnTo>
                  <a:pt x="420" y="23"/>
                </a:lnTo>
                <a:lnTo>
                  <a:pt x="421" y="0"/>
                </a:lnTo>
                <a:lnTo>
                  <a:pt x="441" y="11"/>
                </a:lnTo>
                <a:lnTo>
                  <a:pt x="472" y="14"/>
                </a:lnTo>
                <a:lnTo>
                  <a:pt x="502" y="33"/>
                </a:lnTo>
                <a:lnTo>
                  <a:pt x="534" y="29"/>
                </a:lnTo>
                <a:lnTo>
                  <a:pt x="557" y="43"/>
                </a:lnTo>
                <a:lnTo>
                  <a:pt x="548" y="62"/>
                </a:lnTo>
                <a:lnTo>
                  <a:pt x="552" y="82"/>
                </a:lnTo>
                <a:lnTo>
                  <a:pt x="564" y="108"/>
                </a:lnTo>
                <a:lnTo>
                  <a:pt x="557" y="122"/>
                </a:lnTo>
                <a:lnTo>
                  <a:pt x="560" y="137"/>
                </a:lnTo>
                <a:lnTo>
                  <a:pt x="542" y="143"/>
                </a:lnTo>
                <a:lnTo>
                  <a:pt x="524" y="134"/>
                </a:lnTo>
                <a:lnTo>
                  <a:pt x="505" y="142"/>
                </a:lnTo>
                <a:lnTo>
                  <a:pt x="524" y="143"/>
                </a:lnTo>
                <a:lnTo>
                  <a:pt x="530" y="157"/>
                </a:lnTo>
                <a:lnTo>
                  <a:pt x="527" y="168"/>
                </a:lnTo>
                <a:lnTo>
                  <a:pt x="509" y="168"/>
                </a:lnTo>
                <a:lnTo>
                  <a:pt x="514" y="212"/>
                </a:lnTo>
                <a:lnTo>
                  <a:pt x="500" y="209"/>
                </a:lnTo>
                <a:lnTo>
                  <a:pt x="488" y="221"/>
                </a:lnTo>
                <a:lnTo>
                  <a:pt x="473" y="226"/>
                </a:lnTo>
                <a:lnTo>
                  <a:pt x="476" y="238"/>
                </a:lnTo>
                <a:lnTo>
                  <a:pt x="442" y="243"/>
                </a:lnTo>
                <a:lnTo>
                  <a:pt x="398" y="246"/>
                </a:lnTo>
                <a:lnTo>
                  <a:pt x="374" y="263"/>
                </a:lnTo>
                <a:lnTo>
                  <a:pt x="344" y="263"/>
                </a:lnTo>
                <a:lnTo>
                  <a:pt x="313" y="252"/>
                </a:lnTo>
                <a:lnTo>
                  <a:pt x="286" y="246"/>
                </a:lnTo>
                <a:lnTo>
                  <a:pt x="267" y="246"/>
                </a:lnTo>
                <a:lnTo>
                  <a:pt x="258" y="240"/>
                </a:lnTo>
              </a:path>
            </a:pathLst>
          </a:custGeom>
          <a:pattFill prst="pct90">
            <a:fgClr>
              <a:srgbClr val="008000"/>
            </a:fgClr>
            <a:bgClr>
              <a:srgbClr val="FFFFFF"/>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34" name="Line 56"/>
          <p:cNvSpPr>
            <a:spLocks noChangeShapeType="1"/>
          </p:cNvSpPr>
          <p:nvPr/>
        </p:nvSpPr>
        <p:spPr bwMode="auto">
          <a:xfrm flipV="1">
            <a:off x="3862388" y="3527425"/>
            <a:ext cx="36512" cy="63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35" name="Oval 57"/>
          <p:cNvSpPr>
            <a:spLocks noChangeArrowheads="1"/>
          </p:cNvSpPr>
          <p:nvPr/>
        </p:nvSpPr>
        <p:spPr bwMode="auto">
          <a:xfrm>
            <a:off x="3946525" y="3522663"/>
            <a:ext cx="7938" cy="793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7336" name="Rectangle 58"/>
          <p:cNvSpPr>
            <a:spLocks noChangeArrowheads="1"/>
          </p:cNvSpPr>
          <p:nvPr/>
        </p:nvSpPr>
        <p:spPr bwMode="auto">
          <a:xfrm>
            <a:off x="6086475" y="3286125"/>
            <a:ext cx="547688" cy="66675"/>
          </a:xfrm>
          <a:prstGeom prst="rect">
            <a:avLst/>
          </a:prstGeom>
          <a:solidFill>
            <a:srgbClr val="008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7337" name="Rectangle 59"/>
          <p:cNvSpPr>
            <a:spLocks noChangeArrowheads="1"/>
          </p:cNvSpPr>
          <p:nvPr/>
        </p:nvSpPr>
        <p:spPr bwMode="auto">
          <a:xfrm>
            <a:off x="6721475" y="3251200"/>
            <a:ext cx="1096963"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fontAlgn="base">
              <a:spcBef>
                <a:spcPct val="0"/>
              </a:spcBef>
              <a:spcAft>
                <a:spcPct val="0"/>
              </a:spcAft>
            </a:pPr>
            <a:r>
              <a:rPr lang="nl-NL" sz="1000" b="1">
                <a:solidFill>
                  <a:srgbClr val="000000"/>
                </a:solidFill>
              </a:rPr>
              <a:t>countries connected to TARGET2</a:t>
            </a:r>
          </a:p>
        </p:txBody>
      </p:sp>
      <p:sp>
        <p:nvSpPr>
          <p:cNvPr id="97338" name="Freeform 60"/>
          <p:cNvSpPr>
            <a:spLocks/>
          </p:cNvSpPr>
          <p:nvPr/>
        </p:nvSpPr>
        <p:spPr bwMode="auto">
          <a:xfrm>
            <a:off x="488950" y="1373188"/>
            <a:ext cx="954088" cy="534987"/>
          </a:xfrm>
          <a:custGeom>
            <a:avLst/>
            <a:gdLst>
              <a:gd name="T0" fmla="*/ 2147483647 w 601"/>
              <a:gd name="T1" fmla="*/ 2147483647 h 337"/>
              <a:gd name="T2" fmla="*/ 2147483647 w 601"/>
              <a:gd name="T3" fmla="*/ 2147483647 h 337"/>
              <a:gd name="T4" fmla="*/ 2147483647 w 601"/>
              <a:gd name="T5" fmla="*/ 2147483647 h 337"/>
              <a:gd name="T6" fmla="*/ 2147483647 w 601"/>
              <a:gd name="T7" fmla="*/ 2147483647 h 337"/>
              <a:gd name="T8" fmla="*/ 2147483647 w 601"/>
              <a:gd name="T9" fmla="*/ 2147483647 h 337"/>
              <a:gd name="T10" fmla="*/ 2147483647 w 601"/>
              <a:gd name="T11" fmla="*/ 2147483647 h 337"/>
              <a:gd name="T12" fmla="*/ 2147483647 w 601"/>
              <a:gd name="T13" fmla="*/ 2147483647 h 337"/>
              <a:gd name="T14" fmla="*/ 2147483647 w 601"/>
              <a:gd name="T15" fmla="*/ 2147483647 h 337"/>
              <a:gd name="T16" fmla="*/ 2147483647 w 601"/>
              <a:gd name="T17" fmla="*/ 2147483647 h 337"/>
              <a:gd name="T18" fmla="*/ 2147483647 w 601"/>
              <a:gd name="T19" fmla="*/ 2147483647 h 337"/>
              <a:gd name="T20" fmla="*/ 2147483647 w 601"/>
              <a:gd name="T21" fmla="*/ 2147483647 h 337"/>
              <a:gd name="T22" fmla="*/ 2147483647 w 601"/>
              <a:gd name="T23" fmla="*/ 2147483647 h 337"/>
              <a:gd name="T24" fmla="*/ 2147483647 w 601"/>
              <a:gd name="T25" fmla="*/ 2147483647 h 337"/>
              <a:gd name="T26" fmla="*/ 2147483647 w 601"/>
              <a:gd name="T27" fmla="*/ 2147483647 h 337"/>
              <a:gd name="T28" fmla="*/ 2147483647 w 601"/>
              <a:gd name="T29" fmla="*/ 2147483647 h 337"/>
              <a:gd name="T30" fmla="*/ 2147483647 w 601"/>
              <a:gd name="T31" fmla="*/ 2147483647 h 337"/>
              <a:gd name="T32" fmla="*/ 2147483647 w 601"/>
              <a:gd name="T33" fmla="*/ 2147483647 h 337"/>
              <a:gd name="T34" fmla="*/ 2147483647 w 601"/>
              <a:gd name="T35" fmla="*/ 2147483647 h 337"/>
              <a:gd name="T36" fmla="*/ 2147483647 w 601"/>
              <a:gd name="T37" fmla="*/ 0 h 337"/>
              <a:gd name="T38" fmla="*/ 2147483647 w 601"/>
              <a:gd name="T39" fmla="*/ 2147483647 h 337"/>
              <a:gd name="T40" fmla="*/ 2147483647 w 601"/>
              <a:gd name="T41" fmla="*/ 2147483647 h 337"/>
              <a:gd name="T42" fmla="*/ 2147483647 w 601"/>
              <a:gd name="T43" fmla="*/ 2147483647 h 337"/>
              <a:gd name="T44" fmla="*/ 2147483647 w 601"/>
              <a:gd name="T45" fmla="*/ 2147483647 h 337"/>
              <a:gd name="T46" fmla="*/ 2147483647 w 601"/>
              <a:gd name="T47" fmla="*/ 2147483647 h 337"/>
              <a:gd name="T48" fmla="*/ 2147483647 w 601"/>
              <a:gd name="T49" fmla="*/ 2147483647 h 337"/>
              <a:gd name="T50" fmla="*/ 2147483647 w 601"/>
              <a:gd name="T51" fmla="*/ 2147483647 h 337"/>
              <a:gd name="T52" fmla="*/ 2147483647 w 601"/>
              <a:gd name="T53" fmla="*/ 2147483647 h 337"/>
              <a:gd name="T54" fmla="*/ 2147483647 w 601"/>
              <a:gd name="T55" fmla="*/ 2147483647 h 337"/>
              <a:gd name="T56" fmla="*/ 2147483647 w 601"/>
              <a:gd name="T57" fmla="*/ 2147483647 h 337"/>
              <a:gd name="T58" fmla="*/ 2147483647 w 601"/>
              <a:gd name="T59" fmla="*/ 2147483647 h 337"/>
              <a:gd name="T60" fmla="*/ 2147483647 w 601"/>
              <a:gd name="T61" fmla="*/ 2147483647 h 337"/>
              <a:gd name="T62" fmla="*/ 2147483647 w 601"/>
              <a:gd name="T63" fmla="*/ 2147483647 h 337"/>
              <a:gd name="T64" fmla="*/ 2147483647 w 601"/>
              <a:gd name="T65" fmla="*/ 2147483647 h 337"/>
              <a:gd name="T66" fmla="*/ 2147483647 w 601"/>
              <a:gd name="T67" fmla="*/ 2147483647 h 337"/>
              <a:gd name="T68" fmla="*/ 2147483647 w 601"/>
              <a:gd name="T69" fmla="*/ 2147483647 h 337"/>
              <a:gd name="T70" fmla="*/ 2147483647 w 601"/>
              <a:gd name="T71" fmla="*/ 2147483647 h 337"/>
              <a:gd name="T72" fmla="*/ 2147483647 w 601"/>
              <a:gd name="T73" fmla="*/ 2147483647 h 337"/>
              <a:gd name="T74" fmla="*/ 2147483647 w 601"/>
              <a:gd name="T75" fmla="*/ 2147483647 h 337"/>
              <a:gd name="T76" fmla="*/ 2147483647 w 601"/>
              <a:gd name="T77" fmla="*/ 2147483647 h 337"/>
              <a:gd name="T78" fmla="*/ 2147483647 w 601"/>
              <a:gd name="T79" fmla="*/ 2147483647 h 337"/>
              <a:gd name="T80" fmla="*/ 2147483647 w 601"/>
              <a:gd name="T81" fmla="*/ 2147483647 h 337"/>
              <a:gd name="T82" fmla="*/ 2147483647 w 601"/>
              <a:gd name="T83" fmla="*/ 2147483647 h 337"/>
              <a:gd name="T84" fmla="*/ 2147483647 w 601"/>
              <a:gd name="T85" fmla="*/ 2147483647 h 337"/>
              <a:gd name="T86" fmla="*/ 2147483647 w 601"/>
              <a:gd name="T87" fmla="*/ 2147483647 h 337"/>
              <a:gd name="T88" fmla="*/ 2147483647 w 601"/>
              <a:gd name="T89" fmla="*/ 2147483647 h 337"/>
              <a:gd name="T90" fmla="*/ 2147483647 w 601"/>
              <a:gd name="T91" fmla="*/ 2147483647 h 337"/>
              <a:gd name="T92" fmla="*/ 2147483647 w 601"/>
              <a:gd name="T93" fmla="*/ 2147483647 h 337"/>
              <a:gd name="T94" fmla="*/ 2147483647 w 601"/>
              <a:gd name="T95" fmla="*/ 2147483647 h 337"/>
              <a:gd name="T96" fmla="*/ 2147483647 w 601"/>
              <a:gd name="T97" fmla="*/ 2147483647 h 337"/>
              <a:gd name="T98" fmla="*/ 2147483647 w 601"/>
              <a:gd name="T99" fmla="*/ 2147483647 h 337"/>
              <a:gd name="T100" fmla="*/ 2147483647 w 601"/>
              <a:gd name="T101" fmla="*/ 2147483647 h 337"/>
              <a:gd name="T102" fmla="*/ 2147483647 w 601"/>
              <a:gd name="T103" fmla="*/ 2147483647 h 337"/>
              <a:gd name="T104" fmla="*/ 2147483647 w 601"/>
              <a:gd name="T105" fmla="*/ 2147483647 h 337"/>
              <a:gd name="T106" fmla="*/ 2147483647 w 601"/>
              <a:gd name="T107" fmla="*/ 2147483647 h 337"/>
              <a:gd name="T108" fmla="*/ 2147483647 w 601"/>
              <a:gd name="T109" fmla="*/ 2147483647 h 337"/>
              <a:gd name="T110" fmla="*/ 2147483647 w 601"/>
              <a:gd name="T111" fmla="*/ 2147483647 h 337"/>
              <a:gd name="T112" fmla="*/ 2147483647 w 601"/>
              <a:gd name="T113" fmla="*/ 2147483647 h 337"/>
              <a:gd name="T114" fmla="*/ 2147483647 w 601"/>
              <a:gd name="T115" fmla="*/ 2147483647 h 337"/>
              <a:gd name="T116" fmla="*/ 2147483647 w 601"/>
              <a:gd name="T117" fmla="*/ 2147483647 h 337"/>
              <a:gd name="T118" fmla="*/ 2147483647 w 601"/>
              <a:gd name="T119" fmla="*/ 2147483647 h 337"/>
              <a:gd name="T120" fmla="*/ 2147483647 w 601"/>
              <a:gd name="T121" fmla="*/ 2147483647 h 337"/>
              <a:gd name="T122" fmla="*/ 2147483647 w 601"/>
              <a:gd name="T123" fmla="*/ 2147483647 h 337"/>
              <a:gd name="T124" fmla="*/ 2147483647 w 601"/>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1" h="337">
                <a:moveTo>
                  <a:pt x="105" y="202"/>
                </a:moveTo>
                <a:lnTo>
                  <a:pt x="103" y="194"/>
                </a:lnTo>
                <a:lnTo>
                  <a:pt x="102" y="190"/>
                </a:lnTo>
                <a:lnTo>
                  <a:pt x="99" y="187"/>
                </a:lnTo>
                <a:lnTo>
                  <a:pt x="93" y="184"/>
                </a:lnTo>
                <a:lnTo>
                  <a:pt x="87" y="181"/>
                </a:lnTo>
                <a:lnTo>
                  <a:pt x="82" y="178"/>
                </a:lnTo>
                <a:lnTo>
                  <a:pt x="80" y="177"/>
                </a:lnTo>
                <a:lnTo>
                  <a:pt x="72" y="178"/>
                </a:lnTo>
                <a:lnTo>
                  <a:pt x="62" y="180"/>
                </a:lnTo>
                <a:lnTo>
                  <a:pt x="41" y="182"/>
                </a:lnTo>
                <a:lnTo>
                  <a:pt x="31" y="182"/>
                </a:lnTo>
                <a:lnTo>
                  <a:pt x="22" y="180"/>
                </a:lnTo>
                <a:lnTo>
                  <a:pt x="15" y="176"/>
                </a:lnTo>
                <a:lnTo>
                  <a:pt x="11" y="170"/>
                </a:lnTo>
                <a:lnTo>
                  <a:pt x="14" y="163"/>
                </a:lnTo>
                <a:lnTo>
                  <a:pt x="18" y="158"/>
                </a:lnTo>
                <a:lnTo>
                  <a:pt x="31" y="151"/>
                </a:lnTo>
                <a:lnTo>
                  <a:pt x="49" y="147"/>
                </a:lnTo>
                <a:lnTo>
                  <a:pt x="68" y="147"/>
                </a:lnTo>
                <a:lnTo>
                  <a:pt x="89" y="148"/>
                </a:lnTo>
                <a:lnTo>
                  <a:pt x="109" y="150"/>
                </a:lnTo>
                <a:lnTo>
                  <a:pt x="127" y="152"/>
                </a:lnTo>
                <a:lnTo>
                  <a:pt x="141" y="153"/>
                </a:lnTo>
                <a:lnTo>
                  <a:pt x="136" y="148"/>
                </a:lnTo>
                <a:lnTo>
                  <a:pt x="130" y="146"/>
                </a:lnTo>
                <a:lnTo>
                  <a:pt x="124" y="145"/>
                </a:lnTo>
                <a:lnTo>
                  <a:pt x="119" y="145"/>
                </a:lnTo>
                <a:lnTo>
                  <a:pt x="114" y="145"/>
                </a:lnTo>
                <a:lnTo>
                  <a:pt x="109" y="144"/>
                </a:lnTo>
                <a:lnTo>
                  <a:pt x="105" y="141"/>
                </a:lnTo>
                <a:lnTo>
                  <a:pt x="102" y="136"/>
                </a:lnTo>
                <a:lnTo>
                  <a:pt x="103" y="132"/>
                </a:lnTo>
                <a:lnTo>
                  <a:pt x="104" y="130"/>
                </a:lnTo>
                <a:lnTo>
                  <a:pt x="106" y="128"/>
                </a:lnTo>
                <a:lnTo>
                  <a:pt x="108" y="127"/>
                </a:lnTo>
                <a:lnTo>
                  <a:pt x="111" y="126"/>
                </a:lnTo>
                <a:lnTo>
                  <a:pt x="116" y="126"/>
                </a:lnTo>
                <a:lnTo>
                  <a:pt x="123" y="124"/>
                </a:lnTo>
                <a:lnTo>
                  <a:pt x="129" y="122"/>
                </a:lnTo>
                <a:lnTo>
                  <a:pt x="131" y="122"/>
                </a:lnTo>
                <a:lnTo>
                  <a:pt x="132" y="121"/>
                </a:lnTo>
                <a:lnTo>
                  <a:pt x="131" y="117"/>
                </a:lnTo>
                <a:lnTo>
                  <a:pt x="130" y="111"/>
                </a:lnTo>
                <a:lnTo>
                  <a:pt x="127" y="106"/>
                </a:lnTo>
                <a:lnTo>
                  <a:pt x="123" y="102"/>
                </a:lnTo>
                <a:lnTo>
                  <a:pt x="118" y="100"/>
                </a:lnTo>
                <a:lnTo>
                  <a:pt x="112" y="98"/>
                </a:lnTo>
                <a:lnTo>
                  <a:pt x="107" y="97"/>
                </a:lnTo>
                <a:lnTo>
                  <a:pt x="105" y="97"/>
                </a:lnTo>
                <a:lnTo>
                  <a:pt x="98" y="99"/>
                </a:lnTo>
                <a:lnTo>
                  <a:pt x="92" y="101"/>
                </a:lnTo>
                <a:lnTo>
                  <a:pt x="84" y="103"/>
                </a:lnTo>
                <a:lnTo>
                  <a:pt x="79" y="103"/>
                </a:lnTo>
                <a:lnTo>
                  <a:pt x="73" y="104"/>
                </a:lnTo>
                <a:lnTo>
                  <a:pt x="66" y="103"/>
                </a:lnTo>
                <a:lnTo>
                  <a:pt x="62" y="102"/>
                </a:lnTo>
                <a:lnTo>
                  <a:pt x="56" y="102"/>
                </a:lnTo>
                <a:lnTo>
                  <a:pt x="48" y="101"/>
                </a:lnTo>
                <a:lnTo>
                  <a:pt x="39" y="101"/>
                </a:lnTo>
                <a:lnTo>
                  <a:pt x="27" y="100"/>
                </a:lnTo>
                <a:lnTo>
                  <a:pt x="14" y="100"/>
                </a:lnTo>
                <a:lnTo>
                  <a:pt x="6" y="95"/>
                </a:lnTo>
                <a:lnTo>
                  <a:pt x="1" y="92"/>
                </a:lnTo>
                <a:lnTo>
                  <a:pt x="0" y="90"/>
                </a:lnTo>
                <a:lnTo>
                  <a:pt x="1" y="88"/>
                </a:lnTo>
                <a:lnTo>
                  <a:pt x="4" y="87"/>
                </a:lnTo>
                <a:lnTo>
                  <a:pt x="10" y="86"/>
                </a:lnTo>
                <a:lnTo>
                  <a:pt x="17" y="86"/>
                </a:lnTo>
                <a:lnTo>
                  <a:pt x="26" y="85"/>
                </a:lnTo>
                <a:lnTo>
                  <a:pt x="21" y="80"/>
                </a:lnTo>
                <a:lnTo>
                  <a:pt x="17" y="76"/>
                </a:lnTo>
                <a:lnTo>
                  <a:pt x="13" y="72"/>
                </a:lnTo>
                <a:lnTo>
                  <a:pt x="13" y="71"/>
                </a:lnTo>
                <a:lnTo>
                  <a:pt x="14" y="70"/>
                </a:lnTo>
                <a:lnTo>
                  <a:pt x="18" y="69"/>
                </a:lnTo>
                <a:lnTo>
                  <a:pt x="23" y="68"/>
                </a:lnTo>
                <a:lnTo>
                  <a:pt x="24" y="68"/>
                </a:lnTo>
                <a:lnTo>
                  <a:pt x="27" y="69"/>
                </a:lnTo>
                <a:lnTo>
                  <a:pt x="34" y="71"/>
                </a:lnTo>
                <a:lnTo>
                  <a:pt x="41" y="71"/>
                </a:lnTo>
                <a:lnTo>
                  <a:pt x="43" y="70"/>
                </a:lnTo>
                <a:lnTo>
                  <a:pt x="44" y="68"/>
                </a:lnTo>
                <a:lnTo>
                  <a:pt x="43" y="66"/>
                </a:lnTo>
                <a:lnTo>
                  <a:pt x="41" y="63"/>
                </a:lnTo>
                <a:lnTo>
                  <a:pt x="35" y="58"/>
                </a:lnTo>
                <a:lnTo>
                  <a:pt x="31" y="54"/>
                </a:lnTo>
                <a:lnTo>
                  <a:pt x="30" y="53"/>
                </a:lnTo>
                <a:lnTo>
                  <a:pt x="32" y="53"/>
                </a:lnTo>
                <a:lnTo>
                  <a:pt x="37" y="55"/>
                </a:lnTo>
                <a:lnTo>
                  <a:pt x="43" y="56"/>
                </a:lnTo>
                <a:lnTo>
                  <a:pt x="48" y="58"/>
                </a:lnTo>
                <a:lnTo>
                  <a:pt x="50" y="58"/>
                </a:lnTo>
                <a:lnTo>
                  <a:pt x="58" y="58"/>
                </a:lnTo>
                <a:lnTo>
                  <a:pt x="62" y="57"/>
                </a:lnTo>
                <a:lnTo>
                  <a:pt x="65" y="56"/>
                </a:lnTo>
                <a:lnTo>
                  <a:pt x="65" y="54"/>
                </a:lnTo>
                <a:lnTo>
                  <a:pt x="64" y="52"/>
                </a:lnTo>
                <a:lnTo>
                  <a:pt x="59" y="49"/>
                </a:lnTo>
                <a:lnTo>
                  <a:pt x="49" y="40"/>
                </a:lnTo>
                <a:lnTo>
                  <a:pt x="46" y="38"/>
                </a:lnTo>
                <a:lnTo>
                  <a:pt x="44" y="36"/>
                </a:lnTo>
                <a:lnTo>
                  <a:pt x="44" y="35"/>
                </a:lnTo>
                <a:lnTo>
                  <a:pt x="47" y="35"/>
                </a:lnTo>
                <a:lnTo>
                  <a:pt x="54" y="35"/>
                </a:lnTo>
                <a:lnTo>
                  <a:pt x="65" y="36"/>
                </a:lnTo>
                <a:lnTo>
                  <a:pt x="74" y="43"/>
                </a:lnTo>
                <a:lnTo>
                  <a:pt x="79" y="50"/>
                </a:lnTo>
                <a:lnTo>
                  <a:pt x="84" y="57"/>
                </a:lnTo>
                <a:lnTo>
                  <a:pt x="90" y="66"/>
                </a:lnTo>
                <a:lnTo>
                  <a:pt x="100" y="66"/>
                </a:lnTo>
                <a:lnTo>
                  <a:pt x="104" y="65"/>
                </a:lnTo>
                <a:lnTo>
                  <a:pt x="108" y="63"/>
                </a:lnTo>
                <a:lnTo>
                  <a:pt x="111" y="59"/>
                </a:lnTo>
                <a:lnTo>
                  <a:pt x="112" y="55"/>
                </a:lnTo>
                <a:lnTo>
                  <a:pt x="111" y="53"/>
                </a:lnTo>
                <a:lnTo>
                  <a:pt x="109" y="51"/>
                </a:lnTo>
                <a:lnTo>
                  <a:pt x="102" y="48"/>
                </a:lnTo>
                <a:lnTo>
                  <a:pt x="96" y="46"/>
                </a:lnTo>
                <a:lnTo>
                  <a:pt x="90" y="40"/>
                </a:lnTo>
                <a:lnTo>
                  <a:pt x="87" y="35"/>
                </a:lnTo>
                <a:lnTo>
                  <a:pt x="87" y="34"/>
                </a:lnTo>
                <a:lnTo>
                  <a:pt x="88" y="32"/>
                </a:lnTo>
                <a:lnTo>
                  <a:pt x="91" y="29"/>
                </a:lnTo>
                <a:lnTo>
                  <a:pt x="96" y="27"/>
                </a:lnTo>
                <a:lnTo>
                  <a:pt x="88" y="23"/>
                </a:lnTo>
                <a:lnTo>
                  <a:pt x="83" y="21"/>
                </a:lnTo>
                <a:lnTo>
                  <a:pt x="78" y="18"/>
                </a:lnTo>
                <a:lnTo>
                  <a:pt x="74" y="12"/>
                </a:lnTo>
                <a:lnTo>
                  <a:pt x="79" y="6"/>
                </a:lnTo>
                <a:lnTo>
                  <a:pt x="85" y="2"/>
                </a:lnTo>
                <a:lnTo>
                  <a:pt x="92" y="0"/>
                </a:lnTo>
                <a:lnTo>
                  <a:pt x="100" y="0"/>
                </a:lnTo>
                <a:lnTo>
                  <a:pt x="109" y="2"/>
                </a:lnTo>
                <a:lnTo>
                  <a:pt x="117" y="5"/>
                </a:lnTo>
                <a:lnTo>
                  <a:pt x="124" y="9"/>
                </a:lnTo>
                <a:lnTo>
                  <a:pt x="129" y="15"/>
                </a:lnTo>
                <a:lnTo>
                  <a:pt x="130" y="25"/>
                </a:lnTo>
                <a:lnTo>
                  <a:pt x="131" y="31"/>
                </a:lnTo>
                <a:lnTo>
                  <a:pt x="132" y="35"/>
                </a:lnTo>
                <a:lnTo>
                  <a:pt x="133" y="37"/>
                </a:lnTo>
                <a:lnTo>
                  <a:pt x="135" y="37"/>
                </a:lnTo>
                <a:lnTo>
                  <a:pt x="139" y="38"/>
                </a:lnTo>
                <a:lnTo>
                  <a:pt x="145" y="40"/>
                </a:lnTo>
                <a:lnTo>
                  <a:pt x="153" y="44"/>
                </a:lnTo>
                <a:lnTo>
                  <a:pt x="157" y="54"/>
                </a:lnTo>
                <a:lnTo>
                  <a:pt x="158" y="64"/>
                </a:lnTo>
                <a:lnTo>
                  <a:pt x="158" y="74"/>
                </a:lnTo>
                <a:lnTo>
                  <a:pt x="156" y="85"/>
                </a:lnTo>
                <a:lnTo>
                  <a:pt x="158" y="90"/>
                </a:lnTo>
                <a:lnTo>
                  <a:pt x="159" y="94"/>
                </a:lnTo>
                <a:lnTo>
                  <a:pt x="161" y="98"/>
                </a:lnTo>
                <a:lnTo>
                  <a:pt x="163" y="98"/>
                </a:lnTo>
                <a:lnTo>
                  <a:pt x="164" y="96"/>
                </a:lnTo>
                <a:lnTo>
                  <a:pt x="165" y="94"/>
                </a:lnTo>
                <a:lnTo>
                  <a:pt x="167" y="94"/>
                </a:lnTo>
                <a:lnTo>
                  <a:pt x="169" y="98"/>
                </a:lnTo>
                <a:lnTo>
                  <a:pt x="170" y="101"/>
                </a:lnTo>
                <a:lnTo>
                  <a:pt x="172" y="107"/>
                </a:lnTo>
                <a:lnTo>
                  <a:pt x="174" y="123"/>
                </a:lnTo>
                <a:lnTo>
                  <a:pt x="175" y="138"/>
                </a:lnTo>
                <a:lnTo>
                  <a:pt x="174" y="138"/>
                </a:lnTo>
                <a:lnTo>
                  <a:pt x="173" y="135"/>
                </a:lnTo>
                <a:lnTo>
                  <a:pt x="172" y="132"/>
                </a:lnTo>
                <a:lnTo>
                  <a:pt x="172" y="131"/>
                </a:lnTo>
                <a:lnTo>
                  <a:pt x="172" y="137"/>
                </a:lnTo>
                <a:lnTo>
                  <a:pt x="174" y="140"/>
                </a:lnTo>
                <a:lnTo>
                  <a:pt x="178" y="142"/>
                </a:lnTo>
                <a:lnTo>
                  <a:pt x="184" y="143"/>
                </a:lnTo>
                <a:lnTo>
                  <a:pt x="185" y="135"/>
                </a:lnTo>
                <a:lnTo>
                  <a:pt x="183" y="126"/>
                </a:lnTo>
                <a:lnTo>
                  <a:pt x="183" y="116"/>
                </a:lnTo>
                <a:lnTo>
                  <a:pt x="184" y="113"/>
                </a:lnTo>
                <a:lnTo>
                  <a:pt x="187" y="109"/>
                </a:lnTo>
                <a:lnTo>
                  <a:pt x="190" y="108"/>
                </a:lnTo>
                <a:lnTo>
                  <a:pt x="194" y="107"/>
                </a:lnTo>
                <a:lnTo>
                  <a:pt x="205" y="104"/>
                </a:lnTo>
                <a:lnTo>
                  <a:pt x="216" y="103"/>
                </a:lnTo>
                <a:lnTo>
                  <a:pt x="220" y="102"/>
                </a:lnTo>
                <a:lnTo>
                  <a:pt x="223" y="102"/>
                </a:lnTo>
                <a:lnTo>
                  <a:pt x="225" y="93"/>
                </a:lnTo>
                <a:lnTo>
                  <a:pt x="225" y="84"/>
                </a:lnTo>
                <a:lnTo>
                  <a:pt x="223" y="76"/>
                </a:lnTo>
                <a:lnTo>
                  <a:pt x="217" y="68"/>
                </a:lnTo>
                <a:lnTo>
                  <a:pt x="219" y="59"/>
                </a:lnTo>
                <a:lnTo>
                  <a:pt x="221" y="53"/>
                </a:lnTo>
                <a:lnTo>
                  <a:pt x="225" y="50"/>
                </a:lnTo>
                <a:lnTo>
                  <a:pt x="230" y="50"/>
                </a:lnTo>
                <a:lnTo>
                  <a:pt x="235" y="51"/>
                </a:lnTo>
                <a:lnTo>
                  <a:pt x="243" y="71"/>
                </a:lnTo>
                <a:lnTo>
                  <a:pt x="248" y="81"/>
                </a:lnTo>
                <a:lnTo>
                  <a:pt x="254" y="90"/>
                </a:lnTo>
                <a:lnTo>
                  <a:pt x="264" y="90"/>
                </a:lnTo>
                <a:lnTo>
                  <a:pt x="269" y="90"/>
                </a:lnTo>
                <a:lnTo>
                  <a:pt x="272" y="87"/>
                </a:lnTo>
                <a:lnTo>
                  <a:pt x="277" y="78"/>
                </a:lnTo>
                <a:lnTo>
                  <a:pt x="279" y="70"/>
                </a:lnTo>
                <a:lnTo>
                  <a:pt x="278" y="64"/>
                </a:lnTo>
                <a:lnTo>
                  <a:pt x="277" y="60"/>
                </a:lnTo>
                <a:lnTo>
                  <a:pt x="277" y="57"/>
                </a:lnTo>
                <a:lnTo>
                  <a:pt x="279" y="54"/>
                </a:lnTo>
                <a:lnTo>
                  <a:pt x="284" y="52"/>
                </a:lnTo>
                <a:lnTo>
                  <a:pt x="293" y="49"/>
                </a:lnTo>
                <a:lnTo>
                  <a:pt x="298" y="43"/>
                </a:lnTo>
                <a:lnTo>
                  <a:pt x="303" y="40"/>
                </a:lnTo>
                <a:lnTo>
                  <a:pt x="309" y="39"/>
                </a:lnTo>
                <a:lnTo>
                  <a:pt x="318" y="41"/>
                </a:lnTo>
                <a:lnTo>
                  <a:pt x="321" y="55"/>
                </a:lnTo>
                <a:lnTo>
                  <a:pt x="323" y="72"/>
                </a:lnTo>
                <a:lnTo>
                  <a:pt x="325" y="79"/>
                </a:lnTo>
                <a:lnTo>
                  <a:pt x="329" y="86"/>
                </a:lnTo>
                <a:lnTo>
                  <a:pt x="334" y="91"/>
                </a:lnTo>
                <a:lnTo>
                  <a:pt x="342" y="95"/>
                </a:lnTo>
                <a:lnTo>
                  <a:pt x="350" y="94"/>
                </a:lnTo>
                <a:lnTo>
                  <a:pt x="354" y="94"/>
                </a:lnTo>
                <a:lnTo>
                  <a:pt x="357" y="92"/>
                </a:lnTo>
                <a:lnTo>
                  <a:pt x="357" y="91"/>
                </a:lnTo>
                <a:lnTo>
                  <a:pt x="354" y="90"/>
                </a:lnTo>
                <a:lnTo>
                  <a:pt x="351" y="89"/>
                </a:lnTo>
                <a:lnTo>
                  <a:pt x="348" y="87"/>
                </a:lnTo>
                <a:lnTo>
                  <a:pt x="344" y="83"/>
                </a:lnTo>
                <a:lnTo>
                  <a:pt x="340" y="78"/>
                </a:lnTo>
                <a:lnTo>
                  <a:pt x="337" y="75"/>
                </a:lnTo>
                <a:lnTo>
                  <a:pt x="336" y="73"/>
                </a:lnTo>
                <a:lnTo>
                  <a:pt x="337" y="59"/>
                </a:lnTo>
                <a:lnTo>
                  <a:pt x="339" y="46"/>
                </a:lnTo>
                <a:lnTo>
                  <a:pt x="341" y="42"/>
                </a:lnTo>
                <a:lnTo>
                  <a:pt x="342" y="40"/>
                </a:lnTo>
                <a:lnTo>
                  <a:pt x="346" y="39"/>
                </a:lnTo>
                <a:lnTo>
                  <a:pt x="350" y="41"/>
                </a:lnTo>
                <a:lnTo>
                  <a:pt x="353" y="47"/>
                </a:lnTo>
                <a:lnTo>
                  <a:pt x="358" y="59"/>
                </a:lnTo>
                <a:lnTo>
                  <a:pt x="360" y="64"/>
                </a:lnTo>
                <a:lnTo>
                  <a:pt x="360" y="66"/>
                </a:lnTo>
                <a:lnTo>
                  <a:pt x="376" y="66"/>
                </a:lnTo>
                <a:lnTo>
                  <a:pt x="384" y="65"/>
                </a:lnTo>
                <a:lnTo>
                  <a:pt x="391" y="63"/>
                </a:lnTo>
                <a:lnTo>
                  <a:pt x="393" y="60"/>
                </a:lnTo>
                <a:lnTo>
                  <a:pt x="394" y="56"/>
                </a:lnTo>
                <a:lnTo>
                  <a:pt x="394" y="52"/>
                </a:lnTo>
                <a:lnTo>
                  <a:pt x="397" y="49"/>
                </a:lnTo>
                <a:lnTo>
                  <a:pt x="406" y="44"/>
                </a:lnTo>
                <a:lnTo>
                  <a:pt x="410" y="37"/>
                </a:lnTo>
                <a:lnTo>
                  <a:pt x="415" y="35"/>
                </a:lnTo>
                <a:lnTo>
                  <a:pt x="421" y="34"/>
                </a:lnTo>
                <a:lnTo>
                  <a:pt x="426" y="35"/>
                </a:lnTo>
                <a:lnTo>
                  <a:pt x="430" y="35"/>
                </a:lnTo>
                <a:lnTo>
                  <a:pt x="433" y="34"/>
                </a:lnTo>
                <a:lnTo>
                  <a:pt x="433" y="30"/>
                </a:lnTo>
                <a:lnTo>
                  <a:pt x="430" y="22"/>
                </a:lnTo>
                <a:lnTo>
                  <a:pt x="424" y="15"/>
                </a:lnTo>
                <a:lnTo>
                  <a:pt x="431" y="11"/>
                </a:lnTo>
                <a:lnTo>
                  <a:pt x="435" y="8"/>
                </a:lnTo>
                <a:lnTo>
                  <a:pt x="438" y="6"/>
                </a:lnTo>
                <a:lnTo>
                  <a:pt x="440" y="5"/>
                </a:lnTo>
                <a:lnTo>
                  <a:pt x="445" y="5"/>
                </a:lnTo>
                <a:lnTo>
                  <a:pt x="448" y="6"/>
                </a:lnTo>
                <a:lnTo>
                  <a:pt x="454" y="7"/>
                </a:lnTo>
                <a:lnTo>
                  <a:pt x="455" y="14"/>
                </a:lnTo>
                <a:lnTo>
                  <a:pt x="456" y="19"/>
                </a:lnTo>
                <a:lnTo>
                  <a:pt x="457" y="27"/>
                </a:lnTo>
                <a:lnTo>
                  <a:pt x="459" y="29"/>
                </a:lnTo>
                <a:lnTo>
                  <a:pt x="463" y="31"/>
                </a:lnTo>
                <a:lnTo>
                  <a:pt x="468" y="32"/>
                </a:lnTo>
                <a:lnTo>
                  <a:pt x="476" y="34"/>
                </a:lnTo>
                <a:lnTo>
                  <a:pt x="485" y="33"/>
                </a:lnTo>
                <a:lnTo>
                  <a:pt x="494" y="32"/>
                </a:lnTo>
                <a:lnTo>
                  <a:pt x="499" y="29"/>
                </a:lnTo>
                <a:lnTo>
                  <a:pt x="505" y="26"/>
                </a:lnTo>
                <a:lnTo>
                  <a:pt x="510" y="23"/>
                </a:lnTo>
                <a:lnTo>
                  <a:pt x="512" y="22"/>
                </a:lnTo>
                <a:lnTo>
                  <a:pt x="514" y="24"/>
                </a:lnTo>
                <a:lnTo>
                  <a:pt x="517" y="25"/>
                </a:lnTo>
                <a:lnTo>
                  <a:pt x="519" y="27"/>
                </a:lnTo>
                <a:lnTo>
                  <a:pt x="518" y="29"/>
                </a:lnTo>
                <a:lnTo>
                  <a:pt x="514" y="32"/>
                </a:lnTo>
                <a:lnTo>
                  <a:pt x="508" y="33"/>
                </a:lnTo>
                <a:lnTo>
                  <a:pt x="502" y="34"/>
                </a:lnTo>
                <a:lnTo>
                  <a:pt x="500" y="34"/>
                </a:lnTo>
                <a:lnTo>
                  <a:pt x="501" y="38"/>
                </a:lnTo>
                <a:lnTo>
                  <a:pt x="503" y="41"/>
                </a:lnTo>
                <a:lnTo>
                  <a:pt x="508" y="43"/>
                </a:lnTo>
                <a:lnTo>
                  <a:pt x="514" y="45"/>
                </a:lnTo>
                <a:lnTo>
                  <a:pt x="519" y="46"/>
                </a:lnTo>
                <a:lnTo>
                  <a:pt x="521" y="46"/>
                </a:lnTo>
                <a:lnTo>
                  <a:pt x="526" y="43"/>
                </a:lnTo>
                <a:lnTo>
                  <a:pt x="528" y="41"/>
                </a:lnTo>
                <a:lnTo>
                  <a:pt x="530" y="41"/>
                </a:lnTo>
                <a:lnTo>
                  <a:pt x="533" y="44"/>
                </a:lnTo>
                <a:lnTo>
                  <a:pt x="533" y="49"/>
                </a:lnTo>
                <a:lnTo>
                  <a:pt x="532" y="57"/>
                </a:lnTo>
                <a:lnTo>
                  <a:pt x="530" y="66"/>
                </a:lnTo>
                <a:lnTo>
                  <a:pt x="529" y="70"/>
                </a:lnTo>
                <a:lnTo>
                  <a:pt x="527" y="75"/>
                </a:lnTo>
                <a:lnTo>
                  <a:pt x="525" y="79"/>
                </a:lnTo>
                <a:lnTo>
                  <a:pt x="524" y="80"/>
                </a:lnTo>
                <a:lnTo>
                  <a:pt x="534" y="81"/>
                </a:lnTo>
                <a:lnTo>
                  <a:pt x="542" y="81"/>
                </a:lnTo>
                <a:lnTo>
                  <a:pt x="551" y="81"/>
                </a:lnTo>
                <a:lnTo>
                  <a:pt x="561" y="83"/>
                </a:lnTo>
                <a:lnTo>
                  <a:pt x="556" y="85"/>
                </a:lnTo>
                <a:lnTo>
                  <a:pt x="553" y="88"/>
                </a:lnTo>
                <a:lnTo>
                  <a:pt x="552" y="90"/>
                </a:lnTo>
                <a:lnTo>
                  <a:pt x="552" y="91"/>
                </a:lnTo>
                <a:lnTo>
                  <a:pt x="556" y="94"/>
                </a:lnTo>
                <a:lnTo>
                  <a:pt x="563" y="96"/>
                </a:lnTo>
                <a:lnTo>
                  <a:pt x="572" y="96"/>
                </a:lnTo>
                <a:lnTo>
                  <a:pt x="581" y="97"/>
                </a:lnTo>
                <a:lnTo>
                  <a:pt x="589" y="97"/>
                </a:lnTo>
                <a:lnTo>
                  <a:pt x="594" y="97"/>
                </a:lnTo>
                <a:lnTo>
                  <a:pt x="593" y="112"/>
                </a:lnTo>
                <a:lnTo>
                  <a:pt x="593" y="127"/>
                </a:lnTo>
                <a:lnTo>
                  <a:pt x="595" y="141"/>
                </a:lnTo>
                <a:lnTo>
                  <a:pt x="600" y="155"/>
                </a:lnTo>
                <a:lnTo>
                  <a:pt x="599" y="162"/>
                </a:lnTo>
                <a:lnTo>
                  <a:pt x="597" y="167"/>
                </a:lnTo>
                <a:lnTo>
                  <a:pt x="596" y="170"/>
                </a:lnTo>
                <a:lnTo>
                  <a:pt x="594" y="171"/>
                </a:lnTo>
                <a:lnTo>
                  <a:pt x="592" y="170"/>
                </a:lnTo>
                <a:lnTo>
                  <a:pt x="589" y="168"/>
                </a:lnTo>
                <a:lnTo>
                  <a:pt x="585" y="165"/>
                </a:lnTo>
                <a:lnTo>
                  <a:pt x="579" y="160"/>
                </a:lnTo>
                <a:lnTo>
                  <a:pt x="579" y="177"/>
                </a:lnTo>
                <a:lnTo>
                  <a:pt x="578" y="186"/>
                </a:lnTo>
                <a:lnTo>
                  <a:pt x="576" y="194"/>
                </a:lnTo>
                <a:lnTo>
                  <a:pt x="574" y="195"/>
                </a:lnTo>
                <a:lnTo>
                  <a:pt x="572" y="194"/>
                </a:lnTo>
                <a:lnTo>
                  <a:pt x="569" y="192"/>
                </a:lnTo>
                <a:lnTo>
                  <a:pt x="567" y="192"/>
                </a:lnTo>
                <a:lnTo>
                  <a:pt x="563" y="195"/>
                </a:lnTo>
                <a:lnTo>
                  <a:pt x="561" y="199"/>
                </a:lnTo>
                <a:lnTo>
                  <a:pt x="560" y="208"/>
                </a:lnTo>
                <a:lnTo>
                  <a:pt x="559" y="214"/>
                </a:lnTo>
                <a:lnTo>
                  <a:pt x="557" y="219"/>
                </a:lnTo>
                <a:lnTo>
                  <a:pt x="555" y="222"/>
                </a:lnTo>
                <a:lnTo>
                  <a:pt x="552" y="224"/>
                </a:lnTo>
                <a:lnTo>
                  <a:pt x="547" y="226"/>
                </a:lnTo>
                <a:lnTo>
                  <a:pt x="540" y="227"/>
                </a:lnTo>
                <a:lnTo>
                  <a:pt x="530" y="228"/>
                </a:lnTo>
                <a:lnTo>
                  <a:pt x="530" y="232"/>
                </a:lnTo>
                <a:lnTo>
                  <a:pt x="528" y="238"/>
                </a:lnTo>
                <a:lnTo>
                  <a:pt x="525" y="244"/>
                </a:lnTo>
                <a:lnTo>
                  <a:pt x="522" y="245"/>
                </a:lnTo>
                <a:lnTo>
                  <a:pt x="518" y="245"/>
                </a:lnTo>
                <a:lnTo>
                  <a:pt x="516" y="244"/>
                </a:lnTo>
                <a:lnTo>
                  <a:pt x="515" y="242"/>
                </a:lnTo>
                <a:lnTo>
                  <a:pt x="512" y="238"/>
                </a:lnTo>
                <a:lnTo>
                  <a:pt x="508" y="237"/>
                </a:lnTo>
                <a:lnTo>
                  <a:pt x="503" y="236"/>
                </a:lnTo>
                <a:lnTo>
                  <a:pt x="497" y="243"/>
                </a:lnTo>
                <a:lnTo>
                  <a:pt x="492" y="248"/>
                </a:lnTo>
                <a:lnTo>
                  <a:pt x="488" y="251"/>
                </a:lnTo>
                <a:lnTo>
                  <a:pt x="484" y="253"/>
                </a:lnTo>
                <a:lnTo>
                  <a:pt x="479" y="254"/>
                </a:lnTo>
                <a:lnTo>
                  <a:pt x="473" y="256"/>
                </a:lnTo>
                <a:lnTo>
                  <a:pt x="465" y="257"/>
                </a:lnTo>
                <a:lnTo>
                  <a:pt x="454" y="260"/>
                </a:lnTo>
                <a:lnTo>
                  <a:pt x="451" y="266"/>
                </a:lnTo>
                <a:lnTo>
                  <a:pt x="448" y="271"/>
                </a:lnTo>
                <a:lnTo>
                  <a:pt x="443" y="275"/>
                </a:lnTo>
                <a:lnTo>
                  <a:pt x="436" y="279"/>
                </a:lnTo>
                <a:lnTo>
                  <a:pt x="430" y="286"/>
                </a:lnTo>
                <a:lnTo>
                  <a:pt x="423" y="291"/>
                </a:lnTo>
                <a:lnTo>
                  <a:pt x="416" y="294"/>
                </a:lnTo>
                <a:lnTo>
                  <a:pt x="409" y="296"/>
                </a:lnTo>
                <a:lnTo>
                  <a:pt x="393" y="298"/>
                </a:lnTo>
                <a:lnTo>
                  <a:pt x="372" y="299"/>
                </a:lnTo>
                <a:lnTo>
                  <a:pt x="365" y="310"/>
                </a:lnTo>
                <a:lnTo>
                  <a:pt x="362" y="316"/>
                </a:lnTo>
                <a:lnTo>
                  <a:pt x="357" y="321"/>
                </a:lnTo>
                <a:lnTo>
                  <a:pt x="348" y="325"/>
                </a:lnTo>
                <a:lnTo>
                  <a:pt x="338" y="328"/>
                </a:lnTo>
                <a:lnTo>
                  <a:pt x="318" y="330"/>
                </a:lnTo>
                <a:lnTo>
                  <a:pt x="307" y="333"/>
                </a:lnTo>
                <a:lnTo>
                  <a:pt x="301" y="335"/>
                </a:lnTo>
                <a:lnTo>
                  <a:pt x="296" y="336"/>
                </a:lnTo>
                <a:lnTo>
                  <a:pt x="292" y="336"/>
                </a:lnTo>
                <a:lnTo>
                  <a:pt x="287" y="336"/>
                </a:lnTo>
                <a:lnTo>
                  <a:pt x="280" y="335"/>
                </a:lnTo>
                <a:lnTo>
                  <a:pt x="268" y="334"/>
                </a:lnTo>
                <a:lnTo>
                  <a:pt x="260" y="333"/>
                </a:lnTo>
                <a:lnTo>
                  <a:pt x="251" y="333"/>
                </a:lnTo>
                <a:lnTo>
                  <a:pt x="232" y="322"/>
                </a:lnTo>
                <a:lnTo>
                  <a:pt x="222" y="317"/>
                </a:lnTo>
                <a:lnTo>
                  <a:pt x="211" y="313"/>
                </a:lnTo>
                <a:lnTo>
                  <a:pt x="202" y="303"/>
                </a:lnTo>
                <a:lnTo>
                  <a:pt x="198" y="295"/>
                </a:lnTo>
                <a:lnTo>
                  <a:pt x="198" y="291"/>
                </a:lnTo>
                <a:lnTo>
                  <a:pt x="200" y="287"/>
                </a:lnTo>
                <a:lnTo>
                  <a:pt x="203" y="281"/>
                </a:lnTo>
                <a:lnTo>
                  <a:pt x="208" y="274"/>
                </a:lnTo>
                <a:lnTo>
                  <a:pt x="207" y="270"/>
                </a:lnTo>
                <a:lnTo>
                  <a:pt x="205" y="267"/>
                </a:lnTo>
                <a:lnTo>
                  <a:pt x="196" y="268"/>
                </a:lnTo>
                <a:lnTo>
                  <a:pt x="186" y="272"/>
                </a:lnTo>
                <a:lnTo>
                  <a:pt x="177" y="276"/>
                </a:lnTo>
                <a:lnTo>
                  <a:pt x="169" y="279"/>
                </a:lnTo>
                <a:lnTo>
                  <a:pt x="160" y="275"/>
                </a:lnTo>
                <a:lnTo>
                  <a:pt x="155" y="273"/>
                </a:lnTo>
                <a:lnTo>
                  <a:pt x="150" y="272"/>
                </a:lnTo>
                <a:lnTo>
                  <a:pt x="141" y="274"/>
                </a:lnTo>
                <a:lnTo>
                  <a:pt x="132" y="277"/>
                </a:lnTo>
                <a:lnTo>
                  <a:pt x="127" y="278"/>
                </a:lnTo>
                <a:lnTo>
                  <a:pt x="124" y="279"/>
                </a:lnTo>
                <a:lnTo>
                  <a:pt x="123" y="279"/>
                </a:lnTo>
                <a:lnTo>
                  <a:pt x="105" y="279"/>
                </a:lnTo>
                <a:lnTo>
                  <a:pt x="89" y="279"/>
                </a:lnTo>
                <a:lnTo>
                  <a:pt x="82" y="277"/>
                </a:lnTo>
                <a:lnTo>
                  <a:pt x="77" y="275"/>
                </a:lnTo>
                <a:lnTo>
                  <a:pt x="72" y="271"/>
                </a:lnTo>
                <a:lnTo>
                  <a:pt x="68" y="265"/>
                </a:lnTo>
                <a:lnTo>
                  <a:pt x="73" y="260"/>
                </a:lnTo>
                <a:lnTo>
                  <a:pt x="77" y="257"/>
                </a:lnTo>
                <a:lnTo>
                  <a:pt x="88" y="254"/>
                </a:lnTo>
                <a:lnTo>
                  <a:pt x="98" y="255"/>
                </a:lnTo>
                <a:lnTo>
                  <a:pt x="109" y="256"/>
                </a:lnTo>
                <a:lnTo>
                  <a:pt x="120" y="257"/>
                </a:lnTo>
                <a:lnTo>
                  <a:pt x="129" y="255"/>
                </a:lnTo>
                <a:lnTo>
                  <a:pt x="138" y="251"/>
                </a:lnTo>
                <a:lnTo>
                  <a:pt x="141" y="246"/>
                </a:lnTo>
                <a:lnTo>
                  <a:pt x="144" y="240"/>
                </a:lnTo>
                <a:lnTo>
                  <a:pt x="144" y="234"/>
                </a:lnTo>
                <a:lnTo>
                  <a:pt x="143" y="231"/>
                </a:lnTo>
                <a:lnTo>
                  <a:pt x="141" y="228"/>
                </a:lnTo>
                <a:lnTo>
                  <a:pt x="139" y="228"/>
                </a:lnTo>
                <a:lnTo>
                  <a:pt x="136" y="229"/>
                </a:lnTo>
                <a:lnTo>
                  <a:pt x="132" y="231"/>
                </a:lnTo>
                <a:lnTo>
                  <a:pt x="129" y="231"/>
                </a:lnTo>
                <a:lnTo>
                  <a:pt x="126" y="228"/>
                </a:lnTo>
                <a:lnTo>
                  <a:pt x="123" y="223"/>
                </a:lnTo>
                <a:lnTo>
                  <a:pt x="124" y="223"/>
                </a:lnTo>
                <a:lnTo>
                  <a:pt x="127" y="222"/>
                </a:lnTo>
                <a:lnTo>
                  <a:pt x="132" y="219"/>
                </a:lnTo>
                <a:lnTo>
                  <a:pt x="133" y="217"/>
                </a:lnTo>
                <a:lnTo>
                  <a:pt x="134" y="215"/>
                </a:lnTo>
                <a:lnTo>
                  <a:pt x="133" y="213"/>
                </a:lnTo>
                <a:lnTo>
                  <a:pt x="129" y="211"/>
                </a:lnTo>
                <a:lnTo>
                  <a:pt x="125" y="212"/>
                </a:lnTo>
                <a:lnTo>
                  <a:pt x="119" y="214"/>
                </a:lnTo>
                <a:lnTo>
                  <a:pt x="114" y="217"/>
                </a:lnTo>
                <a:lnTo>
                  <a:pt x="111" y="219"/>
                </a:lnTo>
                <a:lnTo>
                  <a:pt x="106" y="213"/>
                </a:lnTo>
                <a:lnTo>
                  <a:pt x="105" y="211"/>
                </a:lnTo>
                <a:lnTo>
                  <a:pt x="105" y="208"/>
                </a:lnTo>
                <a:lnTo>
                  <a:pt x="105" y="206"/>
                </a:lnTo>
                <a:lnTo>
                  <a:pt x="105" y="202"/>
                </a:lnTo>
              </a:path>
            </a:pathLst>
          </a:custGeom>
          <a:solidFill>
            <a:srgbClr val="EAEAEA"/>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39" name="Freeform 61"/>
          <p:cNvSpPr>
            <a:spLocks/>
          </p:cNvSpPr>
          <p:nvPr/>
        </p:nvSpPr>
        <p:spPr bwMode="auto">
          <a:xfrm>
            <a:off x="4195763" y="4535488"/>
            <a:ext cx="50800" cy="100012"/>
          </a:xfrm>
          <a:custGeom>
            <a:avLst/>
            <a:gdLst>
              <a:gd name="T0" fmla="*/ 2147483647 w 32"/>
              <a:gd name="T1" fmla="*/ 2147483647 h 63"/>
              <a:gd name="T2" fmla="*/ 2147483647 w 32"/>
              <a:gd name="T3" fmla="*/ 2147483647 h 63"/>
              <a:gd name="T4" fmla="*/ 2147483647 w 32"/>
              <a:gd name="T5" fmla="*/ 2147483647 h 63"/>
              <a:gd name="T6" fmla="*/ 2147483647 w 32"/>
              <a:gd name="T7" fmla="*/ 2147483647 h 63"/>
              <a:gd name="T8" fmla="*/ 2147483647 w 32"/>
              <a:gd name="T9" fmla="*/ 2147483647 h 63"/>
              <a:gd name="T10" fmla="*/ 2147483647 w 32"/>
              <a:gd name="T11" fmla="*/ 2147483647 h 63"/>
              <a:gd name="T12" fmla="*/ 2147483647 w 32"/>
              <a:gd name="T13" fmla="*/ 2147483647 h 63"/>
              <a:gd name="T14" fmla="*/ 2147483647 w 32"/>
              <a:gd name="T15" fmla="*/ 2147483647 h 63"/>
              <a:gd name="T16" fmla="*/ 2147483647 w 32"/>
              <a:gd name="T17" fmla="*/ 2147483647 h 63"/>
              <a:gd name="T18" fmla="*/ 2147483647 w 32"/>
              <a:gd name="T19" fmla="*/ 2147483647 h 63"/>
              <a:gd name="T20" fmla="*/ 2147483647 w 32"/>
              <a:gd name="T21" fmla="*/ 2147483647 h 63"/>
              <a:gd name="T22" fmla="*/ 2147483647 w 32"/>
              <a:gd name="T23" fmla="*/ 2147483647 h 63"/>
              <a:gd name="T24" fmla="*/ 2147483647 w 32"/>
              <a:gd name="T25" fmla="*/ 2147483647 h 63"/>
              <a:gd name="T26" fmla="*/ 2147483647 w 32"/>
              <a:gd name="T27" fmla="*/ 2147483647 h 63"/>
              <a:gd name="T28" fmla="*/ 2147483647 w 32"/>
              <a:gd name="T29" fmla="*/ 2147483647 h 63"/>
              <a:gd name="T30" fmla="*/ 2147483647 w 32"/>
              <a:gd name="T31" fmla="*/ 2147483647 h 63"/>
              <a:gd name="T32" fmla="*/ 2147483647 w 32"/>
              <a:gd name="T33" fmla="*/ 2147483647 h 63"/>
              <a:gd name="T34" fmla="*/ 2147483647 w 32"/>
              <a:gd name="T35" fmla="*/ 2147483647 h 63"/>
              <a:gd name="T36" fmla="*/ 2147483647 w 32"/>
              <a:gd name="T37" fmla="*/ 2147483647 h 63"/>
              <a:gd name="T38" fmla="*/ 2147483647 w 32"/>
              <a:gd name="T39" fmla="*/ 2147483647 h 63"/>
              <a:gd name="T40" fmla="*/ 2147483647 w 32"/>
              <a:gd name="T41" fmla="*/ 2147483647 h 63"/>
              <a:gd name="T42" fmla="*/ 2147483647 w 32"/>
              <a:gd name="T43" fmla="*/ 2147483647 h 63"/>
              <a:gd name="T44" fmla="*/ 2147483647 w 32"/>
              <a:gd name="T45" fmla="*/ 2147483647 h 63"/>
              <a:gd name="T46" fmla="*/ 2147483647 w 32"/>
              <a:gd name="T47" fmla="*/ 2147483647 h 63"/>
              <a:gd name="T48" fmla="*/ 2147483647 w 32"/>
              <a:gd name="T49" fmla="*/ 2147483647 h 63"/>
              <a:gd name="T50" fmla="*/ 2147483647 w 32"/>
              <a:gd name="T51" fmla="*/ 2147483647 h 63"/>
              <a:gd name="T52" fmla="*/ 2147483647 w 32"/>
              <a:gd name="T53" fmla="*/ 2147483647 h 63"/>
              <a:gd name="T54" fmla="*/ 2147483647 w 32"/>
              <a:gd name="T55" fmla="*/ 2147483647 h 63"/>
              <a:gd name="T56" fmla="*/ 2147483647 w 32"/>
              <a:gd name="T57" fmla="*/ 2147483647 h 63"/>
              <a:gd name="T58" fmla="*/ 2147483647 w 32"/>
              <a:gd name="T59" fmla="*/ 2147483647 h 63"/>
              <a:gd name="T60" fmla="*/ 2147483647 w 32"/>
              <a:gd name="T61" fmla="*/ 2147483647 h 63"/>
              <a:gd name="T62" fmla="*/ 2147483647 w 32"/>
              <a:gd name="T63" fmla="*/ 2147483647 h 63"/>
              <a:gd name="T64" fmla="*/ 2147483647 w 32"/>
              <a:gd name="T65" fmla="*/ 2147483647 h 63"/>
              <a:gd name="T66" fmla="*/ 2147483647 w 32"/>
              <a:gd name="T67" fmla="*/ 2147483647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 h="63">
                <a:moveTo>
                  <a:pt x="11" y="0"/>
                </a:moveTo>
                <a:lnTo>
                  <a:pt x="12" y="2"/>
                </a:lnTo>
                <a:lnTo>
                  <a:pt x="13" y="3"/>
                </a:lnTo>
                <a:lnTo>
                  <a:pt x="14" y="4"/>
                </a:lnTo>
                <a:lnTo>
                  <a:pt x="15" y="4"/>
                </a:lnTo>
                <a:lnTo>
                  <a:pt x="16" y="5"/>
                </a:lnTo>
                <a:lnTo>
                  <a:pt x="16" y="4"/>
                </a:lnTo>
                <a:lnTo>
                  <a:pt x="17" y="5"/>
                </a:lnTo>
                <a:lnTo>
                  <a:pt x="17" y="7"/>
                </a:lnTo>
                <a:lnTo>
                  <a:pt x="18" y="10"/>
                </a:lnTo>
                <a:lnTo>
                  <a:pt x="17" y="14"/>
                </a:lnTo>
                <a:lnTo>
                  <a:pt x="19" y="18"/>
                </a:lnTo>
                <a:lnTo>
                  <a:pt x="20" y="19"/>
                </a:lnTo>
                <a:lnTo>
                  <a:pt x="21" y="21"/>
                </a:lnTo>
                <a:lnTo>
                  <a:pt x="21" y="25"/>
                </a:lnTo>
                <a:lnTo>
                  <a:pt x="21" y="28"/>
                </a:lnTo>
                <a:lnTo>
                  <a:pt x="23" y="29"/>
                </a:lnTo>
                <a:lnTo>
                  <a:pt x="25" y="29"/>
                </a:lnTo>
                <a:lnTo>
                  <a:pt x="25" y="30"/>
                </a:lnTo>
                <a:lnTo>
                  <a:pt x="26" y="31"/>
                </a:lnTo>
                <a:lnTo>
                  <a:pt x="27" y="32"/>
                </a:lnTo>
                <a:lnTo>
                  <a:pt x="27" y="33"/>
                </a:lnTo>
                <a:lnTo>
                  <a:pt x="29" y="34"/>
                </a:lnTo>
                <a:lnTo>
                  <a:pt x="30" y="38"/>
                </a:lnTo>
                <a:lnTo>
                  <a:pt x="31" y="42"/>
                </a:lnTo>
                <a:lnTo>
                  <a:pt x="30" y="44"/>
                </a:lnTo>
                <a:lnTo>
                  <a:pt x="30" y="45"/>
                </a:lnTo>
                <a:lnTo>
                  <a:pt x="30" y="46"/>
                </a:lnTo>
                <a:lnTo>
                  <a:pt x="31" y="47"/>
                </a:lnTo>
                <a:lnTo>
                  <a:pt x="31" y="48"/>
                </a:lnTo>
                <a:lnTo>
                  <a:pt x="31" y="52"/>
                </a:lnTo>
                <a:lnTo>
                  <a:pt x="29" y="54"/>
                </a:lnTo>
                <a:lnTo>
                  <a:pt x="28" y="56"/>
                </a:lnTo>
                <a:lnTo>
                  <a:pt x="28" y="57"/>
                </a:lnTo>
                <a:lnTo>
                  <a:pt x="27" y="58"/>
                </a:lnTo>
                <a:lnTo>
                  <a:pt x="23" y="59"/>
                </a:lnTo>
                <a:lnTo>
                  <a:pt x="21" y="62"/>
                </a:lnTo>
                <a:lnTo>
                  <a:pt x="18" y="62"/>
                </a:lnTo>
                <a:lnTo>
                  <a:pt x="17" y="62"/>
                </a:lnTo>
                <a:lnTo>
                  <a:pt x="15" y="61"/>
                </a:lnTo>
                <a:lnTo>
                  <a:pt x="14" y="59"/>
                </a:lnTo>
                <a:lnTo>
                  <a:pt x="13" y="59"/>
                </a:lnTo>
                <a:lnTo>
                  <a:pt x="12" y="58"/>
                </a:lnTo>
                <a:lnTo>
                  <a:pt x="7" y="59"/>
                </a:lnTo>
                <a:lnTo>
                  <a:pt x="5" y="59"/>
                </a:lnTo>
                <a:lnTo>
                  <a:pt x="4" y="59"/>
                </a:lnTo>
                <a:lnTo>
                  <a:pt x="3" y="60"/>
                </a:lnTo>
                <a:lnTo>
                  <a:pt x="2" y="60"/>
                </a:lnTo>
                <a:lnTo>
                  <a:pt x="1" y="60"/>
                </a:lnTo>
                <a:lnTo>
                  <a:pt x="1" y="61"/>
                </a:lnTo>
                <a:lnTo>
                  <a:pt x="0" y="59"/>
                </a:lnTo>
                <a:lnTo>
                  <a:pt x="1" y="56"/>
                </a:lnTo>
                <a:lnTo>
                  <a:pt x="3" y="55"/>
                </a:lnTo>
                <a:lnTo>
                  <a:pt x="5" y="54"/>
                </a:lnTo>
                <a:lnTo>
                  <a:pt x="7" y="47"/>
                </a:lnTo>
                <a:lnTo>
                  <a:pt x="8" y="44"/>
                </a:lnTo>
                <a:lnTo>
                  <a:pt x="8" y="41"/>
                </a:lnTo>
                <a:lnTo>
                  <a:pt x="7" y="37"/>
                </a:lnTo>
                <a:lnTo>
                  <a:pt x="6" y="35"/>
                </a:lnTo>
                <a:lnTo>
                  <a:pt x="3" y="32"/>
                </a:lnTo>
                <a:lnTo>
                  <a:pt x="4" y="20"/>
                </a:lnTo>
                <a:lnTo>
                  <a:pt x="4" y="17"/>
                </a:lnTo>
                <a:lnTo>
                  <a:pt x="5" y="16"/>
                </a:lnTo>
                <a:lnTo>
                  <a:pt x="6" y="15"/>
                </a:lnTo>
                <a:lnTo>
                  <a:pt x="7" y="12"/>
                </a:lnTo>
                <a:lnTo>
                  <a:pt x="8" y="9"/>
                </a:lnTo>
                <a:lnTo>
                  <a:pt x="11" y="5"/>
                </a:lnTo>
                <a:lnTo>
                  <a:pt x="11" y="3"/>
                </a:lnTo>
                <a:lnTo>
                  <a:pt x="12" y="3"/>
                </a:lnTo>
              </a:path>
            </a:pathLst>
          </a:custGeom>
          <a:solidFill>
            <a:schemeClr val="bg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a:solidFill>
                <a:srgbClr val="000000"/>
              </a:solidFill>
            </a:endParaRPr>
          </a:p>
        </p:txBody>
      </p:sp>
      <p:sp>
        <p:nvSpPr>
          <p:cNvPr id="97340" name="Rectangle 62"/>
          <p:cNvSpPr>
            <a:spLocks noChangeArrowheads="1"/>
          </p:cNvSpPr>
          <p:nvPr/>
        </p:nvSpPr>
        <p:spPr bwMode="auto">
          <a:xfrm>
            <a:off x="6086475" y="3502025"/>
            <a:ext cx="547688" cy="66675"/>
          </a:xfrm>
          <a:prstGeom prst="rect">
            <a:avLst/>
          </a:prstGeom>
          <a:pattFill prst="pct75">
            <a:fgClr>
              <a:srgbClr val="008000"/>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7341" name="Rectangle 63"/>
          <p:cNvSpPr>
            <a:spLocks noChangeArrowheads="1"/>
          </p:cNvSpPr>
          <p:nvPr/>
        </p:nvSpPr>
        <p:spPr bwMode="auto">
          <a:xfrm>
            <a:off x="6086475" y="3717925"/>
            <a:ext cx="547688" cy="66675"/>
          </a:xfrm>
          <a:prstGeom prst="rect">
            <a:avLst/>
          </a:prstGeom>
          <a:solidFill>
            <a:srgbClr val="99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7342" name="Rectangle 64"/>
          <p:cNvSpPr>
            <a:spLocks noChangeArrowheads="1"/>
          </p:cNvSpPr>
          <p:nvPr/>
        </p:nvSpPr>
        <p:spPr bwMode="auto">
          <a:xfrm>
            <a:off x="6745288" y="3487738"/>
            <a:ext cx="946150" cy="9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fontAlgn="base">
              <a:spcBef>
                <a:spcPct val="0"/>
              </a:spcBef>
              <a:spcAft>
                <a:spcPct val="0"/>
              </a:spcAft>
            </a:pPr>
            <a:r>
              <a:rPr lang="nl-NL" sz="1000" b="1">
                <a:solidFill>
                  <a:srgbClr val="000000"/>
                </a:solidFill>
              </a:rPr>
              <a:t>euro countries</a:t>
            </a:r>
          </a:p>
        </p:txBody>
      </p:sp>
      <p:sp>
        <p:nvSpPr>
          <p:cNvPr id="97343" name="Rectangle 65"/>
          <p:cNvSpPr>
            <a:spLocks noChangeArrowheads="1"/>
          </p:cNvSpPr>
          <p:nvPr/>
        </p:nvSpPr>
        <p:spPr bwMode="auto">
          <a:xfrm>
            <a:off x="6721475" y="3663950"/>
            <a:ext cx="1096963"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fontAlgn="base">
              <a:spcBef>
                <a:spcPct val="0"/>
              </a:spcBef>
              <a:spcAft>
                <a:spcPct val="0"/>
              </a:spcAft>
            </a:pPr>
            <a:r>
              <a:rPr lang="nl-NL" sz="1000" b="1">
                <a:solidFill>
                  <a:srgbClr val="000000"/>
                </a:solidFill>
              </a:rPr>
              <a:t>other EU countries</a:t>
            </a:r>
          </a:p>
        </p:txBody>
      </p:sp>
      <p:sp>
        <p:nvSpPr>
          <p:cNvPr id="97344" name="Tekstvak 1"/>
          <p:cNvSpPr txBox="1">
            <a:spLocks noChangeArrowheads="1"/>
          </p:cNvSpPr>
          <p:nvPr/>
        </p:nvSpPr>
        <p:spPr bwMode="auto">
          <a:xfrm>
            <a:off x="271463" y="2060575"/>
            <a:ext cx="2508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1pPr>
            <a:lvl2pPr marL="742950" indent="-285750" eaLnBrk="0" hangingPunct="0">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2pPr>
            <a:lvl3pPr marL="1143000" indent="-228600" eaLnBrk="0" hangingPunct="0">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3pPr>
            <a:lvl4pPr marL="1600200" indent="-228600" eaLnBrk="0" hangingPunct="0">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4pPr>
            <a:lvl5pPr marL="2057400" indent="-228600" eaLnBrk="0" hangingPunct="0">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5pPr>
            <a:lvl6pPr marL="2514600" indent="-228600" eaLnBrk="0" fontAlgn="base" hangingPunct="0">
              <a:spcBef>
                <a:spcPct val="0"/>
              </a:spcBef>
              <a:spcAft>
                <a:spcPct val="0"/>
              </a:spcAft>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6pPr>
            <a:lvl7pPr marL="2971800" indent="-228600" eaLnBrk="0" fontAlgn="base" hangingPunct="0">
              <a:spcBef>
                <a:spcPct val="0"/>
              </a:spcBef>
              <a:spcAft>
                <a:spcPct val="0"/>
              </a:spcAft>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7pPr>
            <a:lvl8pPr marL="3429000" indent="-228600" eaLnBrk="0" fontAlgn="base" hangingPunct="0">
              <a:spcBef>
                <a:spcPct val="0"/>
              </a:spcBef>
              <a:spcAft>
                <a:spcPct val="0"/>
              </a:spcAft>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8pPr>
            <a:lvl9pPr marL="3886200" indent="-228600" eaLnBrk="0" fontAlgn="base" hangingPunct="0">
              <a:spcBef>
                <a:spcPct val="0"/>
              </a:spcBef>
              <a:spcAft>
                <a:spcPct val="0"/>
              </a:spcAft>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9pPr>
          </a:lstStyle>
          <a:p>
            <a:pPr eaLnBrk="1" fontAlgn="base" hangingPunct="1">
              <a:spcBef>
                <a:spcPct val="0"/>
              </a:spcBef>
              <a:spcAft>
                <a:spcPct val="0"/>
              </a:spcAft>
            </a:pPr>
            <a:r>
              <a:rPr lang="en-US" dirty="0">
                <a:solidFill>
                  <a:srgbClr val="000000"/>
                </a:solidFill>
              </a:rPr>
              <a:t>The 18 euro area central banks (including the ECB)</a:t>
            </a:r>
          </a:p>
        </p:txBody>
      </p:sp>
      <p:sp>
        <p:nvSpPr>
          <p:cNvPr id="97345" name="Tekstvak 2"/>
          <p:cNvSpPr txBox="1">
            <a:spLocks noChangeArrowheads="1"/>
          </p:cNvSpPr>
          <p:nvPr/>
        </p:nvSpPr>
        <p:spPr bwMode="auto">
          <a:xfrm>
            <a:off x="307975" y="3303588"/>
            <a:ext cx="21685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1pPr>
            <a:lvl2pPr marL="742950" indent="-285750" eaLnBrk="0" hangingPunct="0">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2pPr>
            <a:lvl3pPr marL="1143000" indent="-228600" eaLnBrk="0" hangingPunct="0">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3pPr>
            <a:lvl4pPr marL="1600200" indent="-228600" eaLnBrk="0" hangingPunct="0">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4pPr>
            <a:lvl5pPr marL="2057400" indent="-228600" eaLnBrk="0" hangingPunct="0">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5pPr>
            <a:lvl6pPr marL="2514600" indent="-228600" eaLnBrk="0" fontAlgn="base" hangingPunct="0">
              <a:spcBef>
                <a:spcPct val="0"/>
              </a:spcBef>
              <a:spcAft>
                <a:spcPct val="0"/>
              </a:spcAft>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6pPr>
            <a:lvl7pPr marL="2971800" indent="-228600" eaLnBrk="0" fontAlgn="base" hangingPunct="0">
              <a:spcBef>
                <a:spcPct val="0"/>
              </a:spcBef>
              <a:spcAft>
                <a:spcPct val="0"/>
              </a:spcAft>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7pPr>
            <a:lvl8pPr marL="3429000" indent="-228600" eaLnBrk="0" fontAlgn="base" hangingPunct="0">
              <a:spcBef>
                <a:spcPct val="0"/>
              </a:spcBef>
              <a:spcAft>
                <a:spcPct val="0"/>
              </a:spcAft>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8pPr>
            <a:lvl9pPr marL="3886200" indent="-228600" eaLnBrk="0" fontAlgn="base" hangingPunct="0">
              <a:spcBef>
                <a:spcPct val="0"/>
              </a:spcBef>
              <a:spcAft>
                <a:spcPct val="0"/>
              </a:spcAft>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itchFamily="34" charset="0"/>
              </a:defRPr>
            </a:lvl9pPr>
          </a:lstStyle>
          <a:p>
            <a:pPr eaLnBrk="1" fontAlgn="base" hangingPunct="1">
              <a:spcBef>
                <a:spcPct val="0"/>
              </a:spcBef>
              <a:spcAft>
                <a:spcPct val="0"/>
              </a:spcAft>
            </a:pPr>
            <a:r>
              <a:rPr lang="en-US" dirty="0">
                <a:solidFill>
                  <a:srgbClr val="000000"/>
                </a:solidFill>
              </a:rPr>
              <a:t>Six central banks from non-euro area countries: Bulgaria, Denmark, Latvia, Lithuania, Poland and Romania.</a:t>
            </a:r>
            <a:endParaRPr lang="nl-NL" dirty="0">
              <a:solidFill>
                <a:srgbClr val="000000"/>
              </a:solidFill>
            </a:endParaRPr>
          </a:p>
        </p:txBody>
      </p:sp>
      <p:sp>
        <p:nvSpPr>
          <p:cNvPr id="97346" name="Tijdelijke aanduiding voor dianumm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0D02441-7849-450A-A4A9-71B23A4109D2}" type="slidenum">
              <a:rPr lang="nl-NL" smtClean="0">
                <a:solidFill>
                  <a:srgbClr val="003876"/>
                </a:solidFill>
              </a:rPr>
              <a:pPr eaLnBrk="1" hangingPunct="1"/>
              <a:t>8</a:t>
            </a:fld>
            <a:endParaRPr lang="nl-NL" smtClean="0">
              <a:solidFill>
                <a:srgbClr val="003876"/>
              </a:solidFill>
            </a:endParaRPr>
          </a:p>
        </p:txBody>
      </p:sp>
    </p:spTree>
    <p:extLst>
      <p:ext uri="{BB962C8B-B14F-4D97-AF65-F5344CB8AC3E}">
        <p14:creationId xmlns:p14="http://schemas.microsoft.com/office/powerpoint/2010/main" val="265812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7344">
                                            <p:txEl>
                                              <p:pRg st="0" end="0"/>
                                            </p:txEl>
                                          </p:spTgt>
                                        </p:tgtEl>
                                        <p:attrNameLst>
                                          <p:attrName>style.visibility</p:attrName>
                                        </p:attrNameLst>
                                      </p:cBhvr>
                                      <p:to>
                                        <p:strVal val="visible"/>
                                      </p:to>
                                    </p:set>
                                    <p:animEffect transition="in" filter="fade">
                                      <p:cBhvr>
                                        <p:cTn id="7" dur="1000"/>
                                        <p:tgtEl>
                                          <p:spTgt spid="97344">
                                            <p:txEl>
                                              <p:pRg st="0" end="0"/>
                                            </p:txEl>
                                          </p:spTgt>
                                        </p:tgtEl>
                                      </p:cBhvr>
                                    </p:animEffect>
                                    <p:anim calcmode="lin" valueType="num">
                                      <p:cBhvr>
                                        <p:cTn id="8" dur="1000" fill="hold"/>
                                        <p:tgtEl>
                                          <p:spTgt spid="973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73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7345">
                                            <p:txEl>
                                              <p:pRg st="0" end="0"/>
                                            </p:txEl>
                                          </p:spTgt>
                                        </p:tgtEl>
                                        <p:attrNameLst>
                                          <p:attrName>style.visibility</p:attrName>
                                        </p:attrNameLst>
                                      </p:cBhvr>
                                      <p:to>
                                        <p:strVal val="visible"/>
                                      </p:to>
                                    </p:set>
                                    <p:anim calcmode="lin" valueType="num">
                                      <p:cBhvr additive="base">
                                        <p:cTn id="14" dur="500" fill="hold"/>
                                        <p:tgtEl>
                                          <p:spTgt spid="9734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73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txBox="1">
            <a:spLocks noGrp="1"/>
          </p:cNvSpPr>
          <p:nvPr/>
        </p:nvSpPr>
        <p:spPr bwMode="auto">
          <a:xfrm>
            <a:off x="7913688" y="6257925"/>
            <a:ext cx="7635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723900" algn="l"/>
              </a:tabLst>
              <a:defRPr>
                <a:solidFill>
                  <a:schemeClr val="tx1"/>
                </a:solidFill>
                <a:latin typeface="Arial" pitchFamily="34" charset="0"/>
              </a:defRPr>
            </a:lvl1pPr>
            <a:lvl2pPr marL="742950" indent="-285750" eaLnBrk="0" hangingPunct="0">
              <a:tabLst>
                <a:tab pos="723900" algn="l"/>
              </a:tabLst>
              <a:defRPr>
                <a:solidFill>
                  <a:schemeClr val="tx1"/>
                </a:solidFill>
                <a:latin typeface="Arial" pitchFamily="34" charset="0"/>
              </a:defRPr>
            </a:lvl2pPr>
            <a:lvl3pPr marL="1143000" indent="-228600" eaLnBrk="0" hangingPunct="0">
              <a:tabLst>
                <a:tab pos="723900" algn="l"/>
              </a:tabLst>
              <a:defRPr>
                <a:solidFill>
                  <a:schemeClr val="tx1"/>
                </a:solidFill>
                <a:latin typeface="Arial" pitchFamily="34" charset="0"/>
              </a:defRPr>
            </a:lvl3pPr>
            <a:lvl4pPr marL="1600200" indent="-228600" eaLnBrk="0" hangingPunct="0">
              <a:tabLst>
                <a:tab pos="723900" algn="l"/>
              </a:tabLst>
              <a:defRPr>
                <a:solidFill>
                  <a:schemeClr val="tx1"/>
                </a:solidFill>
                <a:latin typeface="Arial" pitchFamily="34" charset="0"/>
              </a:defRPr>
            </a:lvl4pPr>
            <a:lvl5pPr marL="2057400" indent="-228600" eaLnBrk="0" hangingPunct="0">
              <a:tabLst>
                <a:tab pos="723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Lst>
              <a:defRPr>
                <a:solidFill>
                  <a:schemeClr val="tx1"/>
                </a:solidFill>
                <a:latin typeface="Arial" pitchFamily="34" charset="0"/>
              </a:defRPr>
            </a:lvl9pPr>
          </a:lstStyle>
          <a:p>
            <a:pPr algn="r" eaLnBrk="1" hangingPunct="1">
              <a:buClr>
                <a:srgbClr val="000000"/>
              </a:buClr>
              <a:buSzPct val="100000"/>
              <a:buFont typeface="Times New Roman" pitchFamily="18" charset="0"/>
              <a:buNone/>
            </a:pPr>
            <a:fld id="{0CD494C2-F1A9-4588-B39C-18EF701C9513}" type="slidenum">
              <a:rPr lang="en-US" sz="1200">
                <a:solidFill>
                  <a:srgbClr val="CC9933"/>
                </a:solidFill>
                <a:latin typeface="ScalaSans"/>
                <a:cs typeface="Arial" pitchFamily="34" charset="0"/>
              </a:rPr>
              <a:pPr algn="r" eaLnBrk="1" hangingPunct="1">
                <a:buClr>
                  <a:srgbClr val="000000"/>
                </a:buClr>
                <a:buSzPct val="100000"/>
                <a:buFont typeface="Times New Roman" pitchFamily="18" charset="0"/>
                <a:buNone/>
              </a:pPr>
              <a:t>9</a:t>
            </a:fld>
            <a:endParaRPr lang="en-US" sz="1200" dirty="0">
              <a:solidFill>
                <a:srgbClr val="CC9933"/>
              </a:solidFill>
              <a:latin typeface="ScalaSans"/>
              <a:cs typeface="Arial" pitchFamily="34" charset="0"/>
            </a:endParaRPr>
          </a:p>
        </p:txBody>
      </p:sp>
      <p:sp>
        <p:nvSpPr>
          <p:cNvPr id="11268" name="Rectangle 2"/>
          <p:cNvSpPr>
            <a:spLocks noGrp="1" noChangeArrowheads="1"/>
          </p:cNvSpPr>
          <p:nvPr>
            <p:ph type="title"/>
          </p:nvPr>
        </p:nvSpPr>
        <p:spPr>
          <a:xfrm>
            <a:off x="251520" y="115888"/>
            <a:ext cx="7398643" cy="996950"/>
          </a:xfrm>
        </p:spPr>
        <p:txBody>
          <a:bodyPr/>
          <a:lstStyle/>
          <a:p>
            <a:pPr algn="l" eaLnBrk="1" hangingPunct="1"/>
            <a:r>
              <a:rPr lang="nl-NL" sz="4000" dirty="0" smtClean="0">
                <a:solidFill>
                  <a:srgbClr val="0066FF"/>
                </a:solidFill>
              </a:rPr>
              <a:t>TARGET2: access criteria 1/2</a:t>
            </a:r>
          </a:p>
        </p:txBody>
      </p:sp>
      <p:sp>
        <p:nvSpPr>
          <p:cNvPr id="11269" name="Rectangle 3"/>
          <p:cNvSpPr>
            <a:spLocks noGrp="1" noChangeArrowheads="1"/>
          </p:cNvSpPr>
          <p:nvPr>
            <p:ph type="body" idx="1"/>
          </p:nvPr>
        </p:nvSpPr>
        <p:spPr>
          <a:xfrm>
            <a:off x="251520" y="1635126"/>
            <a:ext cx="4393183" cy="4014787"/>
          </a:xfrm>
        </p:spPr>
        <p:txBody>
          <a:bodyPr/>
          <a:lstStyle/>
          <a:p>
            <a:pPr eaLnBrk="1" hangingPunct="1">
              <a:buFont typeface="Times New Roman" pitchFamily="18" charset="0"/>
              <a:buChar char="•"/>
            </a:pPr>
            <a:r>
              <a:rPr lang="en-US" sz="2000" dirty="0" smtClean="0"/>
              <a:t>Credit institutions established in the EEA, including when they act through a branch established in the EEA.		</a:t>
            </a:r>
          </a:p>
          <a:p>
            <a:pPr eaLnBrk="1" hangingPunct="1">
              <a:buFont typeface="Times New Roman" pitchFamily="18" charset="0"/>
              <a:buChar char="•"/>
            </a:pPr>
            <a:r>
              <a:rPr lang="en-US" sz="2000" dirty="0" smtClean="0"/>
              <a:t>Credit institutions established outside the EEA, provided that they act through a branch established in the EEA.</a:t>
            </a:r>
          </a:p>
          <a:p>
            <a:pPr eaLnBrk="1" hangingPunct="1">
              <a:buFont typeface="Times New Roman" pitchFamily="18" charset="0"/>
              <a:buChar char="•"/>
            </a:pPr>
            <a:r>
              <a:rPr lang="en-US" sz="2000" dirty="0" smtClean="0"/>
              <a:t>NCBs of EU Member States and the ECB.</a:t>
            </a:r>
            <a:endParaRPr lang="nl-NL" sz="2000" dirty="0" smtClean="0"/>
          </a:p>
        </p:txBody>
      </p:sp>
      <p:pic>
        <p:nvPicPr>
          <p:cNvPr id="11270" name="Picture 7" descr="banque-de-france-credi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588" y="4795838"/>
            <a:ext cx="20891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9" descr="Deutsche-bundesb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226" y="3786187"/>
            <a:ext cx="10795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1" descr="logo_abn_am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463" y="1570038"/>
            <a:ext cx="12969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2" descr="rabobank-logo-pri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0649" y="2331964"/>
            <a:ext cx="8366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3" descr="bnp-parib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2213" y="2284413"/>
            <a:ext cx="11525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4" descr="Bank-of-America-Corporation-Logo-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0351" y="1544637"/>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4" descr="target2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0475" y="304800"/>
            <a:ext cx="1066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8" descr="santand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952875"/>
            <a:ext cx="24780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NB powerpoint">
  <a:themeElements>
    <a:clrScheme name="DNB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NB powerpoin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NB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NB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NB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NB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NB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NB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NB 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NB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NB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NB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NB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NB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1890</TotalTime>
  <Words>2875</Words>
  <Application>Microsoft Office PowerPoint</Application>
  <PresentationFormat>Diavoorstelling (4:3)</PresentationFormat>
  <Paragraphs>743</Paragraphs>
  <Slides>55</Slides>
  <Notes>38</Notes>
  <HiddenSlides>0</HiddenSlides>
  <MMClips>0</MMClips>
  <ScaleCrop>false</ScaleCrop>
  <HeadingPairs>
    <vt:vector size="4" baseType="variant">
      <vt:variant>
        <vt:lpstr>Thema</vt:lpstr>
      </vt:variant>
      <vt:variant>
        <vt:i4>1</vt:i4>
      </vt:variant>
      <vt:variant>
        <vt:lpstr>Diatitels</vt:lpstr>
      </vt:variant>
      <vt:variant>
        <vt:i4>55</vt:i4>
      </vt:variant>
    </vt:vector>
  </HeadingPairs>
  <TitlesOfParts>
    <vt:vector size="56" baseType="lpstr">
      <vt:lpstr>DNB powerpoint</vt:lpstr>
      <vt:lpstr>PowerPoint-presentatie</vt:lpstr>
      <vt:lpstr>Outline TARGET2 Basics</vt:lpstr>
      <vt:lpstr> Payments Cube  </vt:lpstr>
      <vt:lpstr>Large value payments layer </vt:lpstr>
      <vt:lpstr>PowerPoint-presentatie</vt:lpstr>
      <vt:lpstr>TARGETGET2</vt:lpstr>
      <vt:lpstr>TARGET2: What is it?</vt:lpstr>
      <vt:lpstr>PowerPoint-presentatie</vt:lpstr>
      <vt:lpstr>TARGET2: access criteria 1/2</vt:lpstr>
      <vt:lpstr>TARGET2: access criteria 2/2</vt:lpstr>
      <vt:lpstr>TARGET2: NO access</vt:lpstr>
      <vt:lpstr>TARGET2: participants (2012)</vt:lpstr>
      <vt:lpstr>Central Bank Customers</vt:lpstr>
      <vt:lpstr>TARGET2: what is it used for? </vt:lpstr>
      <vt:lpstr>TARGET2: some numbers </vt:lpstr>
      <vt:lpstr>PowerPoint-presentatie</vt:lpstr>
      <vt:lpstr>PowerPoint-presentatie</vt:lpstr>
      <vt:lpstr>PowerPoint-presentatie</vt:lpstr>
      <vt:lpstr>PowerPoint-presentatie</vt:lpstr>
      <vt:lpstr>TARGET2: modules </vt:lpstr>
      <vt:lpstr>PowerPoint-presentatie</vt:lpstr>
      <vt:lpstr>PowerPoint-presentatie</vt:lpstr>
      <vt:lpstr>Liquidity pooling - Virtual account</vt:lpstr>
      <vt:lpstr>TARGET2 business day</vt:lpstr>
      <vt:lpstr>TARGET2 pricing </vt:lpstr>
      <vt:lpstr>TARGET2: Benefits </vt:lpstr>
      <vt:lpstr>Summary</vt:lpstr>
      <vt:lpstr>TARGET2: Quiz (1/5)</vt:lpstr>
      <vt:lpstr>TARGET2: Quiz (2/5)</vt:lpstr>
      <vt:lpstr>TARGET2: Quiz 3/5</vt:lpstr>
      <vt:lpstr>TARGET2: Quiz 4/5</vt:lpstr>
      <vt:lpstr>TARGET2: Quiz 5/5</vt:lpstr>
      <vt:lpstr>TARGET2 Part II TARGET balances</vt:lpstr>
      <vt:lpstr>Target balances</vt:lpstr>
      <vt:lpstr>Target balances - topic</vt:lpstr>
      <vt:lpstr>Target balances - basis </vt:lpstr>
      <vt:lpstr>Cross border payment before EMU  </vt:lpstr>
      <vt:lpstr>Target balances of national central banks </vt:lpstr>
      <vt:lpstr>Cross border payment in EMU</vt:lpstr>
      <vt:lpstr>Greek buyer buys German truck – impact on TARGET2 balance</vt:lpstr>
      <vt:lpstr>Target balances </vt:lpstr>
      <vt:lpstr>Target balances – exercise 1/5 clean opening </vt:lpstr>
      <vt:lpstr>Target balances exercise 2/5  </vt:lpstr>
      <vt:lpstr>Target balances exercise 3/5 </vt:lpstr>
      <vt:lpstr>Target balances exercise 4/5  </vt:lpstr>
      <vt:lpstr>Target balances exercise 5/5  </vt:lpstr>
      <vt:lpstr>Target balances</vt:lpstr>
      <vt:lpstr>Target balances of euro area NCBs  (year end) </vt:lpstr>
      <vt:lpstr>PowerPoint-presentatie</vt:lpstr>
      <vt:lpstr>Actual (Im)balances TARGET2</vt:lpstr>
      <vt:lpstr>Target imbalances – root cause</vt:lpstr>
      <vt:lpstr>Target balances of NCB’s </vt:lpstr>
      <vt:lpstr>PowerPoint-presentatie</vt:lpstr>
      <vt:lpstr>Target balances - developments</vt:lpstr>
      <vt:lpstr>Target balances </vt:lpstr>
    </vt:vector>
  </TitlesOfParts>
  <Company>De Nederlandsche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nb3403</dc:creator>
  <cp:lastModifiedBy>Doornbos, mw drs. N.</cp:lastModifiedBy>
  <cp:revision>88</cp:revision>
  <cp:lastPrinted>2013-06-25T11:15:25Z</cp:lastPrinted>
  <dcterms:created xsi:type="dcterms:W3CDTF">2010-08-12T12:50:56Z</dcterms:created>
  <dcterms:modified xsi:type="dcterms:W3CDTF">2013-07-08T16:00:28Z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tsKoppeling">
    <vt:lpwstr>Ja</vt:lpwstr>
  </property>
  <property fmtid="{D5CDD505-2E9C-101B-9397-08002B2CF9AE}" pid="3" name="ntsSluitenEnMinimize">
    <vt:lpwstr>Ja</vt:lpwstr>
  </property>
  <property fmtid="{D5CDD505-2E9C-101B-9397-08002B2CF9AE}" pid="4" name="ntsDatabase">
    <vt:lpwstr>dms\74592014.nsf</vt:lpwstr>
  </property>
  <property fmtid="{D5CDD505-2E9C-101B-9397-08002B2CF9AE}" pid="5" name="ntsServer">
    <vt:lpwstr>CN=P0370100/O=DNB</vt:lpwstr>
  </property>
  <property fmtid="{D5CDD505-2E9C-101B-9397-08002B2CF9AE}" pid="6" name="ntsDocumentUNID">
    <vt:lpwstr>4EFEB16D7D8D8FE3C125712B003485C5</vt:lpwstr>
  </property>
  <property fmtid="{D5CDD505-2E9C-101B-9397-08002B2CF9AE}" pid="7" name="ntsAttachmentFieldObject">
    <vt:lpwstr>Inhoud</vt:lpwstr>
  </property>
  <property fmtid="{D5CDD505-2E9C-101B-9397-08002B2CF9AE}" pid="8" name="ntsAttachmentFieldName">
    <vt:lpwstr>AttachmentNaam</vt:lpwstr>
  </property>
  <property fmtid="{D5CDD505-2E9C-101B-9397-08002B2CF9AE}" pid="9" name="ntsAttachmentFileName">
    <vt:lpwstr>C:\DOCUME~1\BB4602\LOCALS~1\Temp\doc70372{ID5C816}.ppt</vt:lpwstr>
  </property>
  <property fmtid="{D5CDD505-2E9C-101B-9397-08002B2CF9AE}" pid="10" name="ntsAttachmentName">
    <vt:lpwstr>doc70372{ID5C816}.ppt</vt:lpwstr>
  </property>
  <property fmtid="{D5CDD505-2E9C-101B-9397-08002B2CF9AE}" pid="11" name="ntsNotesUserName">
    <vt:lpwstr>CN=A.J.F. de Tombe/O=DNB</vt:lpwstr>
  </property>
  <property fmtid="{D5CDD505-2E9C-101B-9397-08002B2CF9AE}" pid="12" name="ntsResponseDocForm">
    <vt:lpwstr>VERSIE</vt:lpwstr>
  </property>
</Properties>
</file>